
<file path=[Content_Types].xml><?xml version="1.0" encoding="utf-8"?>
<Types xmlns="http://schemas.openxmlformats.org/package/2006/content-types">
  <Default Extension="bmp" ContentType="image/bmp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41" r:id="rId3"/>
    <p:sldId id="297" r:id="rId4"/>
    <p:sldId id="298" r:id="rId5"/>
    <p:sldId id="295" r:id="rId6"/>
    <p:sldId id="396" r:id="rId7"/>
    <p:sldId id="299" r:id="rId8"/>
    <p:sldId id="354" r:id="rId9"/>
    <p:sldId id="257" r:id="rId10"/>
    <p:sldId id="281" r:id="rId11"/>
    <p:sldId id="285" r:id="rId12"/>
    <p:sldId id="286" r:id="rId13"/>
    <p:sldId id="283" r:id="rId14"/>
    <p:sldId id="260" r:id="rId15"/>
    <p:sldId id="296" r:id="rId16"/>
    <p:sldId id="265" r:id="rId17"/>
    <p:sldId id="284" r:id="rId18"/>
    <p:sldId id="402" r:id="rId19"/>
    <p:sldId id="266" r:id="rId20"/>
    <p:sldId id="337" r:id="rId21"/>
    <p:sldId id="324" r:id="rId22"/>
    <p:sldId id="338" r:id="rId23"/>
    <p:sldId id="261" r:id="rId24"/>
    <p:sldId id="271" r:id="rId25"/>
    <p:sldId id="349" r:id="rId26"/>
    <p:sldId id="262" r:id="rId27"/>
    <p:sldId id="378" r:id="rId28"/>
    <p:sldId id="307" r:id="rId29"/>
    <p:sldId id="309" r:id="rId30"/>
    <p:sldId id="268" r:id="rId31"/>
    <p:sldId id="269" r:id="rId32"/>
    <p:sldId id="270" r:id="rId33"/>
    <p:sldId id="422" r:id="rId34"/>
    <p:sldId id="311" r:id="rId35"/>
    <p:sldId id="340" r:id="rId36"/>
    <p:sldId id="342" r:id="rId37"/>
    <p:sldId id="343" r:id="rId38"/>
    <p:sldId id="272" r:id="rId39"/>
    <p:sldId id="339" r:id="rId40"/>
    <p:sldId id="277" r:id="rId41"/>
    <p:sldId id="350" r:id="rId42"/>
    <p:sldId id="406" r:id="rId43"/>
    <p:sldId id="377" r:id="rId44"/>
    <p:sldId id="358" r:id="rId45"/>
    <p:sldId id="407" r:id="rId46"/>
    <p:sldId id="409" r:id="rId47"/>
    <p:sldId id="410" r:id="rId48"/>
    <p:sldId id="357" r:id="rId49"/>
    <p:sldId id="411" r:id="rId50"/>
    <p:sldId id="412" r:id="rId51"/>
    <p:sldId id="413" r:id="rId52"/>
    <p:sldId id="405" r:id="rId53"/>
    <p:sldId id="390" r:id="rId54"/>
    <p:sldId id="362" r:id="rId55"/>
    <p:sldId id="365" r:id="rId56"/>
    <p:sldId id="414" r:id="rId57"/>
    <p:sldId id="372" r:id="rId58"/>
    <p:sldId id="373" r:id="rId59"/>
    <p:sldId id="374" r:id="rId60"/>
    <p:sldId id="375" r:id="rId61"/>
    <p:sldId id="312" r:id="rId62"/>
    <p:sldId id="397" r:id="rId63"/>
    <p:sldId id="313" r:id="rId64"/>
    <p:sldId id="300" r:id="rId65"/>
    <p:sldId id="314" r:id="rId66"/>
    <p:sldId id="315" r:id="rId67"/>
    <p:sldId id="316" r:id="rId68"/>
    <p:sldId id="317" r:id="rId69"/>
    <p:sldId id="381" r:id="rId70"/>
    <p:sldId id="380" r:id="rId71"/>
    <p:sldId id="384" r:id="rId72"/>
    <p:sldId id="382" r:id="rId73"/>
    <p:sldId id="383" r:id="rId74"/>
    <p:sldId id="385" r:id="rId75"/>
    <p:sldId id="386" r:id="rId76"/>
    <p:sldId id="319" r:id="rId77"/>
    <p:sldId id="273" r:id="rId78"/>
    <p:sldId id="274" r:id="rId79"/>
    <p:sldId id="321" r:id="rId80"/>
    <p:sldId id="415" r:id="rId81"/>
    <p:sldId id="394" r:id="rId82"/>
    <p:sldId id="387" r:id="rId83"/>
    <p:sldId id="302" r:id="rId84"/>
    <p:sldId id="303" r:id="rId85"/>
    <p:sldId id="305" r:id="rId86"/>
    <p:sldId id="306" r:id="rId87"/>
    <p:sldId id="301" r:id="rId88"/>
    <p:sldId id="333" r:id="rId89"/>
    <p:sldId id="388" r:id="rId90"/>
    <p:sldId id="304" r:id="rId91"/>
    <p:sldId id="334" r:id="rId92"/>
    <p:sldId id="392" r:id="rId93"/>
    <p:sldId id="318" r:id="rId94"/>
    <p:sldId id="290" r:id="rId95"/>
    <p:sldId id="280" r:id="rId96"/>
    <p:sldId id="291" r:id="rId97"/>
    <p:sldId id="346" r:id="rId98"/>
    <p:sldId id="348" r:id="rId99"/>
    <p:sldId id="423" r:id="rId100"/>
    <p:sldId id="351" r:id="rId101"/>
    <p:sldId id="353" r:id="rId10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284D87-7203-3C8F-65E3-02079C46ECCE}" name="Gabriele Pinto" initials="GP" userId="fdf989fd84d02dc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F9C20"/>
    <a:srgbClr val="A17949"/>
    <a:srgbClr val="C32D4B"/>
    <a:srgbClr val="0F4E46"/>
    <a:srgbClr val="1111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7DB921-3BDE-4356-AC2F-AA28AE33CF4E}" v="2115" dt="2024-04-12T17:20:33.2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6" autoAdjust="0"/>
    <p:restoredTop sz="94660"/>
  </p:normalViewPr>
  <p:slideViewPr>
    <p:cSldViewPr snapToGrid="0">
      <p:cViewPr varScale="1">
        <p:scale>
          <a:sx n="83" d="100"/>
          <a:sy n="83" d="100"/>
        </p:scale>
        <p:origin x="725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microsoft.com/office/2015/10/relationships/revisionInfo" Target="revisionInfo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108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3ACBD-2635-4957-9F39-93946E52570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8678-6534-4BE8-BDB1-FD025463517A}" type="slidenum">
              <a:rPr lang="en-GB" smtClean="0"/>
              <a:t>‹#›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5E89A0-7C39-A049-7F91-2B5A228D1C4C}"/>
              </a:ext>
            </a:extLst>
          </p:cNvPr>
          <p:cNvSpPr txBox="1"/>
          <p:nvPr userDrawn="1"/>
        </p:nvSpPr>
        <p:spPr>
          <a:xfrm>
            <a:off x="2925618" y="0"/>
            <a:ext cx="889638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INTRO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F482FB-F743-9A38-869D-370C37AEAFC1}"/>
              </a:ext>
            </a:extLst>
          </p:cNvPr>
          <p:cNvSpPr txBox="1"/>
          <p:nvPr userDrawn="1"/>
        </p:nvSpPr>
        <p:spPr>
          <a:xfrm>
            <a:off x="3745606" y="0"/>
            <a:ext cx="1461138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132F21-8114-369D-9F65-E4118786C724}"/>
              </a:ext>
            </a:extLst>
          </p:cNvPr>
          <p:cNvSpPr txBox="1"/>
          <p:nvPr userDrawn="1"/>
        </p:nvSpPr>
        <p:spPr>
          <a:xfrm>
            <a:off x="5146971" y="466"/>
            <a:ext cx="179713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CONTRIBUTION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5193C3-FB1E-80BA-C62F-520BD6A0A60B}"/>
              </a:ext>
            </a:extLst>
          </p:cNvPr>
          <p:cNvSpPr txBox="1"/>
          <p:nvPr userDrawn="1"/>
        </p:nvSpPr>
        <p:spPr>
          <a:xfrm>
            <a:off x="6857295" y="466"/>
            <a:ext cx="179713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SPEAKING 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33DF36-849A-32C7-B4F7-07CFF6DBDA93}"/>
              </a:ext>
            </a:extLst>
          </p:cNvPr>
          <p:cNvSpPr txBox="1"/>
          <p:nvPr userDrawn="1"/>
        </p:nvSpPr>
        <p:spPr>
          <a:xfrm>
            <a:off x="8561558" y="466"/>
            <a:ext cx="10191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TOPICS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6537F0-5ABE-B0BE-B5E8-E9C91BEBE905}"/>
              </a:ext>
            </a:extLst>
          </p:cNvPr>
          <p:cNvSpPr txBox="1"/>
          <p:nvPr userDrawn="1"/>
        </p:nvSpPr>
        <p:spPr>
          <a:xfrm>
            <a:off x="9513823" y="466"/>
            <a:ext cx="1281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AUDITEL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866E9D-BE22-5AA3-8343-1C66222FB283}"/>
              </a:ext>
            </a:extLst>
          </p:cNvPr>
          <p:cNvSpPr txBox="1"/>
          <p:nvPr userDrawn="1"/>
        </p:nvSpPr>
        <p:spPr>
          <a:xfrm>
            <a:off x="10563121" y="466"/>
            <a:ext cx="79760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TONE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4EC8E-8742-A53E-2D32-203D4B08F719}"/>
              </a:ext>
            </a:extLst>
          </p:cNvPr>
          <p:cNvSpPr txBox="1"/>
          <p:nvPr userDrawn="1"/>
        </p:nvSpPr>
        <p:spPr>
          <a:xfrm>
            <a:off x="11255760" y="0"/>
            <a:ext cx="936240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2141502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3ACBD-2635-4957-9F39-93946E52570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8678-6534-4BE8-BDB1-FD02546351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37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3ACBD-2635-4957-9F39-93946E52570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8678-6534-4BE8-BDB1-FD02546351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130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3ACBD-2635-4957-9F39-93946E52570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8678-6534-4BE8-BDB1-FD02546351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F7412-0001-B2F6-A82B-A7AF07D86609}"/>
              </a:ext>
            </a:extLst>
          </p:cNvPr>
          <p:cNvSpPr txBox="1"/>
          <p:nvPr userDrawn="1"/>
        </p:nvSpPr>
        <p:spPr>
          <a:xfrm>
            <a:off x="2974848" y="0"/>
            <a:ext cx="1461138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F0421-F7D2-25E9-B040-FA32856E749A}"/>
              </a:ext>
            </a:extLst>
          </p:cNvPr>
          <p:cNvSpPr txBox="1"/>
          <p:nvPr userDrawn="1"/>
        </p:nvSpPr>
        <p:spPr>
          <a:xfrm>
            <a:off x="1985764" y="0"/>
            <a:ext cx="98908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INTRO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72614-8E20-172E-6E12-966E6933FF09}"/>
              </a:ext>
            </a:extLst>
          </p:cNvPr>
          <p:cNvSpPr txBox="1"/>
          <p:nvPr userDrawn="1"/>
        </p:nvSpPr>
        <p:spPr>
          <a:xfrm>
            <a:off x="4435986" y="0"/>
            <a:ext cx="177851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CONTRIBUTION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D7DB4D-2106-07B0-8851-934B6BFF4A78}"/>
              </a:ext>
            </a:extLst>
          </p:cNvPr>
          <p:cNvSpPr txBox="1"/>
          <p:nvPr userDrawn="1"/>
        </p:nvSpPr>
        <p:spPr>
          <a:xfrm>
            <a:off x="6214500" y="-2103"/>
            <a:ext cx="177851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SPEAKING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70AE4-E15B-9EEA-62F0-77881580638B}"/>
              </a:ext>
            </a:extLst>
          </p:cNvPr>
          <p:cNvSpPr txBox="1"/>
          <p:nvPr userDrawn="1"/>
        </p:nvSpPr>
        <p:spPr>
          <a:xfrm>
            <a:off x="7993014" y="-4207"/>
            <a:ext cx="98908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TOPICS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6E7CB9-5E6B-7E87-74DB-7F0156C13127}"/>
              </a:ext>
            </a:extLst>
          </p:cNvPr>
          <p:cNvSpPr txBox="1"/>
          <p:nvPr userDrawn="1"/>
        </p:nvSpPr>
        <p:spPr>
          <a:xfrm>
            <a:off x="8945136" y="-5080"/>
            <a:ext cx="1623432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VIEWERSHIPS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DFAAFF-6A12-4928-6E6F-A4F744AEB9D0}"/>
              </a:ext>
            </a:extLst>
          </p:cNvPr>
          <p:cNvSpPr txBox="1"/>
          <p:nvPr userDrawn="1"/>
        </p:nvSpPr>
        <p:spPr>
          <a:xfrm>
            <a:off x="10568568" y="-5080"/>
            <a:ext cx="770758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TONE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7F8306-8D6D-4B86-C44A-FC2CBEAAF194}"/>
              </a:ext>
            </a:extLst>
          </p:cNvPr>
          <p:cNvSpPr txBox="1"/>
          <p:nvPr userDrawn="1"/>
        </p:nvSpPr>
        <p:spPr>
          <a:xfrm>
            <a:off x="11317224" y="-5080"/>
            <a:ext cx="87477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10752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3ACBD-2635-4957-9F39-93946E52570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8678-6534-4BE8-BDB1-FD02546351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034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3ACBD-2635-4957-9F39-93946E52570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8678-6534-4BE8-BDB1-FD02546351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40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3ACBD-2635-4957-9F39-93946E52570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8678-6534-4BE8-BDB1-FD02546351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94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3ACBD-2635-4957-9F39-93946E52570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8678-6534-4BE8-BDB1-FD02546351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4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3ACBD-2635-4957-9F39-93946E52570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8678-6534-4BE8-BDB1-FD02546351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24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3ACBD-2635-4957-9F39-93946E52570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8678-6534-4BE8-BDB1-FD02546351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8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3ACBD-2635-4957-9F39-93946E52570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8678-6534-4BE8-BDB1-FD02546351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779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E3ACBD-2635-4957-9F39-93946E52570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BA8678-6534-4BE8-BDB1-FD02546351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00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wresearch.org/journalism/2020/07/30/americans-who-mainly-get-their-news-on-social-media-are-less-engaged-less-knowledgeable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hyperlink" Target="https://www.google.com/imgres?imgurl=https%3A%2F%2Fcdn-icons-png.freepik.com%2F512%2F1169%2F1169330.png&amp;tbnid=2tA5-kh57F5GDM&amp;vet=12ahUKEwjVzae-sJSFAxVLoP0HHXnjBMsQMygBegQIARBQ..i&amp;imgrefurl=https%3A%2F%2Fwww.freepik.com%2Ficon%2Fcelebrity_1169330&amp;docid=SoVfHzGt6z7OCM&amp;w=512&amp;h=512&amp;q=celebrity%20icon&amp;hl=it&amp;client=firefox-b-d&amp;ved=2ahUKEwjVzae-sJSFAxVLoP0HHXnjBMsQMygBegQIARB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microsoft.com/office/2007/relationships/hdphoto" Target="../media/hdphoto8.wdp"/><Relationship Id="rId2" Type="http://schemas.openxmlformats.org/officeDocument/2006/relationships/hyperlink" Target="https://www.google.com/imgres?q=television%20propaganda&amp;imgurl=https%3A%2F%2Fthumbs.dreamstime.com%2Fz%2Ftelevisione-come-mass-media-influente-77595500.jpg&amp;imgrefurl=https%3A%2F%2Fit.dreamstime.com%2Fillustrazione-di-stock-televisione-come-mass-media-influente-image77595500&amp;docid=E2DPlC8XiUF7oM&amp;tbnid=QbNSaUISjj_e9M&amp;vet=12ahUKEwjTppO97saFAxUi9gIHHfOfDnEQM3oECGUQAA..i&amp;w=1600&amp;h=1369&amp;hcb=2&amp;itg=1&amp;ved=2ahUKEwjTppO97saFAxUi9gIHHfOfDnEQM3oECGUQA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microsoft.com/office/2007/relationships/hdphoto" Target="../media/hdphoto7.wdp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b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bmp"/><Relationship Id="rId2" Type="http://schemas.openxmlformats.org/officeDocument/2006/relationships/image" Target="../media/image69.b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bm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bmp"/><Relationship Id="rId2" Type="http://schemas.openxmlformats.org/officeDocument/2006/relationships/image" Target="../media/image72.b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bmp"/><Relationship Id="rId4" Type="http://schemas.openxmlformats.org/officeDocument/2006/relationships/image" Target="../media/image74.bm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7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31.png"/><Relationship Id="rId7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2.sv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hyperlink" Target="https://www.google.com/imgres?q=auditel%20logo&amp;imgurl=https%3A%2F%2Fwww.auditel.it%2Fwp-content%2Fuploads%2F2022%2F01%2Flogo-auditel.png&amp;imgrefurl=https%3A%2F%2Fwww.auditel.it%2Fpolitica-per-la-qualita%2F&amp;docid=fo8N6qQgMPTmsM&amp;tbnid=NMxPE_8OeyH-8M&amp;vet=12ahUKEwihhLuQ36OFAxVU0wIHHdnMArQQM3oECBUQAA..i&amp;w=216&amp;h=129&amp;hcb=2&amp;ved=2ahUKEwihhLuQ36OFAxVU0wIHHdnMArQQM3oECBUQAA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2.svg"/><Relationship Id="rId7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Relationship Id="rId9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bm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bm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1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bmp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1.jpeg"/><Relationship Id="rId4" Type="http://schemas.openxmlformats.org/officeDocument/2006/relationships/image" Target="../media/image1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1.jpeg"/><Relationship Id="rId4" Type="http://schemas.openxmlformats.org/officeDocument/2006/relationships/image" Target="../media/image1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9.wdp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hdphoto" Target="../media/hdphoto9.wdp"/><Relationship Id="rId5" Type="http://schemas.openxmlformats.org/officeDocument/2006/relationships/image" Target="../media/image154.png"/><Relationship Id="rId4" Type="http://schemas.openxmlformats.org/officeDocument/2006/relationships/image" Target="../media/image1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q=auditel%20logo&amp;imgurl=https%3A%2F%2Fwww.auditel.it%2Fwp-content%2Fuploads%2F2022%2F01%2Flogo-auditel.png&amp;imgrefurl=https%3A%2F%2Fwww.auditel.it%2Fpolitica-per-la-qualita%2F&amp;docid=fo8N6qQgMPTmsM&amp;tbnid=NMxPE_8OeyH-8M&amp;vet=12ahUKEwihhLuQ36OFAxVU0wIHHdnMArQQM3oECBUQAA..i&amp;w=216&amp;h=129&amp;hcb=2&amp;ved=2ahUKEwihhLuQ36OFAxVU0wIHHdnMArQQM3oECBUQAA" TargetMode="External"/><Relationship Id="rId2" Type="http://schemas.openxmlformats.org/officeDocument/2006/relationships/hyperlink" Target="https://www.google.com/imgres?q=auditel%20logo&amp;imgurl=https%3A%2F%2Fwww.auditel.it%2Fwp-content%2Fuploads%2F2021%2F04%2Flogo_auditel.png&amp;imgrefurl=https%3A%2F%2Fwww.auditel.it%2Fche-cose-la-ricerca-di-base-auditel%2F&amp;docid=3JOMn9cfVsTQ1M&amp;tbnid=SpYKe0uVLXonAM&amp;vet=12ahUKEwihhLuQ36OFAxVU0wIHHdnMArQQM3oECBsQAA..i&amp;w=204&amp;h=77&amp;hcb=2&amp;ved=2ahUKEwihhLuQ36OFAxVU0wIHHdnMArQQM3oECBsQA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3.png"/><Relationship Id="rId4" Type="http://schemas.openxmlformats.org/officeDocument/2006/relationships/image" Target="../media/image1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4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32.svg"/><Relationship Id="rId15" Type="http://schemas.openxmlformats.org/officeDocument/2006/relationships/image" Target="../media/image36.svg"/><Relationship Id="rId10" Type="http://schemas.openxmlformats.org/officeDocument/2006/relationships/image" Target="../media/image47.png"/><Relationship Id="rId19" Type="http://schemas.openxmlformats.org/officeDocument/2006/relationships/image" Target="../media/image40.svg"/><Relationship Id="rId4" Type="http://schemas.openxmlformats.org/officeDocument/2006/relationships/image" Target="../media/image31.png"/><Relationship Id="rId9" Type="http://schemas.openxmlformats.org/officeDocument/2006/relationships/image" Target="../media/image46.svg"/><Relationship Id="rId14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bmp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75.PNG"/><Relationship Id="rId4" Type="http://schemas.openxmlformats.org/officeDocument/2006/relationships/image" Target="../media/image17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80.sv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3.png"/><Relationship Id="rId7" Type="http://schemas.openxmlformats.org/officeDocument/2006/relationships/image" Target="../media/image80.sv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Relationship Id="rId9" Type="http://schemas.openxmlformats.org/officeDocument/2006/relationships/image" Target="../media/image1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8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q=face%20in%20photo%20icon&amp;imgurl=https%3A%2F%2Fcdn3.vectorstock.com%2Fi%2F1000x1000%2F53%2F47%2Fface-id-line-icon-recognition-vector-21865347.jpg&amp;imgrefurl=https%3A%2F%2Fwww.vectorstock.com%2Froyalty-free-vector%2Fface-id-line-icon-recognition-vector-21865347&amp;docid=Wl5mKAWZxoD-bM&amp;tbnid=0VQvV8w0c7NAhM&amp;vet=12ahUKEwj2g7vk4b6FAxUM_7sIHapZCRIQM3oECBcQAA..i&amp;w=1000&amp;h=1080&amp;hcb=2&amp;ved=2ahUKEwj2g7vk4b6FAxUM_7sIHapZCRIQM3oECBcQAA" TargetMode="Externa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svg"/><Relationship Id="rId7" Type="http://schemas.openxmlformats.org/officeDocument/2006/relationships/image" Target="../media/image200.sv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2F4D5922-434B-4829-B93E-02DC38A29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35FBA24-5C01-4635-A984-1DB6E340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C1B406-D643-4021-A6F0-2DD546697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D1F6522-8579-43DA-854A-E28CBE13D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9320D87-73DD-4D15-A224-C8D8EEC9A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78418DD-1013-4BBE-9E02-1D4D1233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4281D6D-7CDF-4C97-B54C-5FE6177B5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B64A9F5-F5A7-4276-A229-C498B4A85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A44C9B9-09AE-4D78-BBB5-972FB6088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958646-029B-6CCA-A265-D2E20C65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934" y="1740955"/>
            <a:ext cx="5906864" cy="2796461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Data, Trends, and Biases of Television Political Talk Shows: Evidence from Italy</a:t>
            </a:r>
            <a:b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800" u="sng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3" descr="A logo with text on it&#10;&#10;Description automatically generated">
            <a:extLst>
              <a:ext uri="{FF2B5EF4-FFF2-40B4-BE49-F238E27FC236}">
                <a16:creationId xmlns:a16="http://schemas.microsoft.com/office/drawing/2014/main" id="{1BCC01B6-F0CA-9840-F648-F4AC2B5F5F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5" b="89988" l="8690" r="90000">
                        <a14:foregroundMark x1="9762" y1="42608" x2="8690" y2="4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2" t="35269" r="70641" b="35846"/>
          <a:stretch/>
        </p:blipFill>
        <p:spPr>
          <a:xfrm>
            <a:off x="622319" y="4427308"/>
            <a:ext cx="672255" cy="792478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8D2BC472-0671-410F-BA77-E46AA6210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7734301" y="849622"/>
            <a:ext cx="304800" cy="429768"/>
            <a:chOff x="215328" y="-46937"/>
            <a:chExt cx="304800" cy="277384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C68B2A3-267E-4DE4-8DD5-C0378482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6474CC6-D7FB-4A38-8991-680F048CF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5825D0E-A1E4-4466-81B2-33325B3B3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1BD1E16-C3EF-4A05-9C71-590A55BFC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5819102A-0400-4C1F-8614-973F5262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1A0CF5C-68C2-4432-BC2D-5A124C7B6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E76A51-C6FF-4566-9670-D405D4DA7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069446D-7888-44DB-87EF-972BCEA0A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450BCE5-EB53-44C2-B9B9-771BAD516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B2D4461-C687-4A45-933F-C4CCB4E24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CF1485CA-41D2-421F-B28D-15EF845D5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4ED96A1-E6CA-493F-8610-6B8B7A28E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C9231B8-0812-4FDE-9AC6-94984E20A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BF59FE3-7AD8-46E8-9440-D26863994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EEEDF00-F676-4147-BAF0-64840E285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4D3F73A-55E6-4A58-872D-BE9E9C7C3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2F712D5-0CE1-D118-EE33-18D9EFE2A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388" y="4427308"/>
            <a:ext cx="5577892" cy="2453066"/>
          </a:xfrm>
          <a:noFill/>
        </p:spPr>
        <p:txBody>
          <a:bodyPr anchor="t">
            <a:normAutofit fontScale="92500" lnSpcReduction="10000"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	</a:t>
            </a:r>
            <a:r>
              <a:rPr lang="en-GB" b="1" dirty="0">
                <a:solidFill>
                  <a:schemeClr val="bg1"/>
                </a:solidFill>
              </a:rPr>
              <a:t>Gabriele Pinto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	Sapienza University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	Department of Social Science and 	Economics</a:t>
            </a:r>
          </a:p>
          <a:p>
            <a:pPr algn="l"/>
            <a:r>
              <a:rPr lang="en-GB" dirty="0">
                <a:solidFill>
                  <a:schemeClr val="bg1"/>
                </a:solidFill>
              </a:rPr>
              <a:t>	</a:t>
            </a:r>
            <a:r>
              <a:rPr lang="en-GB" i="1" dirty="0" err="1">
                <a:solidFill>
                  <a:schemeClr val="bg1">
                    <a:lumMod val="75000"/>
                  </a:schemeClr>
                </a:solidFill>
              </a:rPr>
              <a:t>Dipartimento</a:t>
            </a:r>
            <a:r>
              <a:rPr lang="en-GB" i="1">
                <a:solidFill>
                  <a:schemeClr val="bg1">
                    <a:lumMod val="75000"/>
                  </a:schemeClr>
                </a:solidFill>
              </a:rPr>
              <a:t> di Economia e 	Management (DEM) Seminars,</a:t>
            </a:r>
            <a:br>
              <a:rPr lang="en-GB" i="1">
                <a:solidFill>
                  <a:schemeClr val="bg1">
                    <a:lumMod val="75000"/>
                  </a:schemeClr>
                </a:solidFill>
              </a:rPr>
            </a:br>
            <a:r>
              <a:rPr lang="en-GB" i="1">
                <a:solidFill>
                  <a:schemeClr val="bg1">
                    <a:lumMod val="75000"/>
                  </a:schemeClr>
                </a:solidFill>
              </a:rPr>
              <a:t>	University of Pisa 	</a:t>
            </a:r>
            <a:br>
              <a:rPr lang="en-GB" i="1">
                <a:solidFill>
                  <a:schemeClr val="bg1">
                    <a:lumMod val="75000"/>
                  </a:schemeClr>
                </a:solidFill>
              </a:rPr>
            </a:br>
            <a:r>
              <a:rPr lang="en-GB" i="1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GB">
                <a:solidFill>
                  <a:schemeClr val="bg1">
                    <a:lumMod val="75000"/>
                  </a:schemeClr>
                </a:solidFill>
              </a:rPr>
              <a:t>23/05/2024</a:t>
            </a:r>
          </a:p>
          <a:p>
            <a:pPr algn="l"/>
            <a:endParaRPr lang="en-GB" i="1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407D8A-CD53-AC39-8177-A46391F7BEA8}"/>
              </a:ext>
            </a:extLst>
          </p:cNvPr>
          <p:cNvGrpSpPr/>
          <p:nvPr/>
        </p:nvGrpSpPr>
        <p:grpSpPr>
          <a:xfrm>
            <a:off x="6367151" y="1013706"/>
            <a:ext cx="5565478" cy="5636216"/>
            <a:chOff x="2898714" y="516439"/>
            <a:chExt cx="6394571" cy="6475851"/>
          </a:xfrm>
        </p:grpSpPr>
        <p:pic>
          <p:nvPicPr>
            <p:cNvPr id="5" name="Picture 4" descr="A collage of a television show&#10;&#10;Description automatically generated">
              <a:extLst>
                <a:ext uri="{FF2B5EF4-FFF2-40B4-BE49-F238E27FC236}">
                  <a16:creationId xmlns:a16="http://schemas.microsoft.com/office/drawing/2014/main" id="{BA0E5741-D691-54B6-E8E9-5D054DD9D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19"/>
            <a:stretch/>
          </p:blipFill>
          <p:spPr>
            <a:xfrm>
              <a:off x="3097737" y="1791868"/>
              <a:ext cx="5996524" cy="3497640"/>
            </a:xfrm>
            <a:prstGeom prst="rect">
              <a:avLst/>
            </a:prstGeom>
          </p:spPr>
        </p:pic>
        <p:pic>
          <p:nvPicPr>
            <p:cNvPr id="6" name="Picture 5" descr="A television with a picture of a beach and trees&#10;&#10;Description automatically generated">
              <a:extLst>
                <a:ext uri="{FF2B5EF4-FFF2-40B4-BE49-F238E27FC236}">
                  <a16:creationId xmlns:a16="http://schemas.microsoft.com/office/drawing/2014/main" id="{B0F2D1EF-A125-79A6-99B6-C57EF62F9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167" r="97750">
                          <a14:foregroundMark x1="3167" y1="19417" x2="3167" y2="19417"/>
                          <a14:foregroundMark x1="96833" y1="19417" x2="96833" y2="19417"/>
                          <a14:foregroundMark x1="14583" y1="76000" x2="14583" y2="76000"/>
                          <a14:foregroundMark x1="86500" y1="75833" x2="86500" y2="75833"/>
                          <a14:foregroundMark x1="83167" y1="75667" x2="83167" y2="75667"/>
                          <a14:foregroundMark x1="17833" y1="75833" x2="17833" y2="75833"/>
                          <a14:foregroundMark x1="97250" y1="42250" x2="97750" y2="54500"/>
                          <a14:foregroundMark x1="97250" y1="48250" x2="97250" y2="57917"/>
                          <a14:backgroundMark x1="6500" y1="20583" x2="6500" y2="20583"/>
                          <a14:backgroundMark x1="4083" y1="20417" x2="6750" y2="62917"/>
                          <a14:backgroundMark x1="6750" y1="62917" x2="13833" y2="70000"/>
                          <a14:backgroundMark x1="13833" y1="70000" x2="24333" y2="70167"/>
                          <a14:backgroundMark x1="24333" y1="70167" x2="44667" y2="69750"/>
                          <a14:backgroundMark x1="44667" y1="69750" x2="70750" y2="70917"/>
                          <a14:backgroundMark x1="70750" y1="70917" x2="77917" y2="70667"/>
                          <a14:backgroundMark x1="77917" y1="70667" x2="87500" y2="70667"/>
                          <a14:backgroundMark x1="87500" y1="70667" x2="94500" y2="70167"/>
                          <a14:backgroundMark x1="94500" y1="70167" x2="94250" y2="21500"/>
                          <a14:backgroundMark x1="94250" y1="21500" x2="4250" y2="20917"/>
                          <a14:backgroundMark x1="14583" y1="26250" x2="43083" y2="55250"/>
                          <a14:backgroundMark x1="18583" y1="50500" x2="63333" y2="39417"/>
                          <a14:backgroundMark x1="63333" y1="39417" x2="63667" y2="39083"/>
                          <a14:backgroundMark x1="58750" y1="34500" x2="81167" y2="50333"/>
                          <a14:backgroundMark x1="81167" y1="50333" x2="81167" y2="50333"/>
                          <a14:backgroundMark x1="80833" y1="63250" x2="54917" y2="63417"/>
                          <a14:backgroundMark x1="44833" y1="29333" x2="73583" y2="25500"/>
                          <a14:backgroundMark x1="74000" y1="55250" x2="68583" y2="46667"/>
                          <a14:backgroundMark x1="68583" y1="46667" x2="46000" y2="35083"/>
                          <a14:backgroundMark x1="46000" y1="35083" x2="25667" y2="35583"/>
                          <a14:backgroundMark x1="25667" y1="35583" x2="16083" y2="39500"/>
                          <a14:backgroundMark x1="16083" y1="39500" x2="6333" y2="52167"/>
                          <a14:backgroundMark x1="6333" y1="52167" x2="10833" y2="61917"/>
                          <a14:backgroundMark x1="10833" y1="61917" x2="26250" y2="62833"/>
                          <a14:backgroundMark x1="26250" y1="62833" x2="64750" y2="59167"/>
                          <a14:backgroundMark x1="64750" y1="59167" x2="73167" y2="55000"/>
                          <a14:backgroundMark x1="62167" y1="48750" x2="47500" y2="47583"/>
                          <a14:backgroundMark x1="47167" y1="50333" x2="54500" y2="55000"/>
                          <a14:backgroundMark x1="76417" y1="36167" x2="85417" y2="34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8714" y="516439"/>
              <a:ext cx="6394571" cy="6475851"/>
            </a:xfrm>
            <a:prstGeom prst="rect">
              <a:avLst/>
            </a:prstGeom>
          </p:spPr>
        </p:pic>
      </p:grpSp>
      <p:pic>
        <p:nvPicPr>
          <p:cNvPr id="10" name="Picture 9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AF52848F-303E-E868-A4C8-8DD37022DB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E8E8E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7000" l="1361" r="99320">
                        <a14:foregroundMark x1="6122" y1="70333" x2="7143" y2="69000"/>
                        <a14:foregroundMark x1="13605" y1="75000" x2="10884" y2="76333"/>
                        <a14:foregroundMark x1="21769" y1="85333" x2="21088" y2="86333"/>
                        <a14:foregroundMark x1="3741" y1="65333" x2="2381" y2="65333"/>
                        <a14:foregroundMark x1="5102" y1="52000" x2="2721" y2="53667"/>
                        <a14:foregroundMark x1="2381" y1="44333" x2="1361" y2="44667"/>
                        <a14:foregroundMark x1="6463" y1="28333" x2="6463" y2="28333"/>
                        <a14:foregroundMark x1="11905" y1="24333" x2="11905" y2="24333"/>
                        <a14:foregroundMark x1="19728" y1="17000" x2="19728" y2="17000"/>
                        <a14:foregroundMark x1="27891" y1="8667" x2="27891" y2="8667"/>
                        <a14:foregroundMark x1="45238" y1="6000" x2="45238" y2="6000"/>
                        <a14:foregroundMark x1="43878" y1="1000" x2="43878" y2="1000"/>
                        <a14:foregroundMark x1="60204" y1="2667" x2="60204" y2="2667"/>
                        <a14:foregroundMark x1="71769" y1="7333" x2="71769" y2="7333"/>
                        <a14:foregroundMark x1="45578" y1="47667" x2="45578" y2="47667"/>
                        <a14:foregroundMark x1="55782" y1="48000" x2="55782" y2="48000"/>
                        <a14:foregroundMark x1="56803" y1="44667" x2="56803" y2="44667"/>
                        <a14:foregroundMark x1="46259" y1="45000" x2="46259" y2="45000"/>
                        <a14:foregroundMark x1="50680" y1="53667" x2="50680" y2="53667"/>
                        <a14:foregroundMark x1="50340" y1="57667" x2="50340" y2="57667"/>
                        <a14:foregroundMark x1="51020" y1="60000" x2="51020" y2="60000"/>
                        <a14:foregroundMark x1="37415" y1="91333" x2="37415" y2="91333"/>
                        <a14:foregroundMark x1="46939" y1="93000" x2="46939" y2="93000"/>
                        <a14:foregroundMark x1="46599" y1="97000" x2="46599" y2="97000"/>
                        <a14:foregroundMark x1="57143" y1="97333" x2="57143" y2="97333"/>
                        <a14:foregroundMark x1="64286" y1="90667" x2="64286" y2="90667"/>
                        <a14:foregroundMark x1="80612" y1="83667" x2="80612" y2="83667"/>
                        <a14:foregroundMark x1="88776" y1="72667" x2="88776" y2="72667"/>
                        <a14:foregroundMark x1="89456" y1="63667" x2="89456" y2="63667"/>
                        <a14:foregroundMark x1="92517" y1="76333" x2="92517" y2="76333"/>
                        <a14:foregroundMark x1="95918" y1="66667" x2="95918" y2="66667"/>
                        <a14:foregroundMark x1="90816" y1="57667" x2="90816" y2="57667"/>
                        <a14:foregroundMark x1="99320" y1="56000" x2="99320" y2="56000"/>
                        <a14:foregroundMark x1="94218" y1="50333" x2="94218" y2="50333"/>
                        <a14:foregroundMark x1="95238" y1="38000" x2="95238" y2="38000"/>
                        <a14:foregroundMark x1="92857" y1="30000" x2="92857" y2="30000"/>
                        <a14:foregroundMark x1="86395" y1="26000" x2="86395" y2="26000"/>
                        <a14:foregroundMark x1="74490" y1="13000" x2="74490" y2="13000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1" y="5637852"/>
            <a:ext cx="991828" cy="1012070"/>
          </a:xfrm>
          <a:prstGeom prst="rect">
            <a:avLst/>
          </a:prstGeom>
        </p:spPr>
      </p:pic>
      <p:pic>
        <p:nvPicPr>
          <p:cNvPr id="17" name="Picture 16" descr="A close-up of a logo&#10;&#10;Description automatically generated">
            <a:extLst>
              <a:ext uri="{FF2B5EF4-FFF2-40B4-BE49-F238E27FC236}">
                <a16:creationId xmlns:a16="http://schemas.microsoft.com/office/drawing/2014/main" id="{78CF6FBD-8858-DC3C-3C69-58F13498D0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5" b="92172" l="9667" r="90000">
                        <a14:foregroundMark x1="9667" y1="68102" x2="11667" y2="81996"/>
                        <a14:foregroundMark x1="13111" y1="87671" x2="20111" y2="92172"/>
                        <a14:foregroundMark x1="20111" y1="92172" x2="20444" y2="92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1" t="52040" r="69538" b="5380"/>
          <a:stretch/>
        </p:blipFill>
        <p:spPr>
          <a:xfrm>
            <a:off x="442147" y="4439761"/>
            <a:ext cx="1048596" cy="106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0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D0EFD-AF10-89AC-D28B-06BE233FA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/>
              <a:t>Despite the widespread use of Internet (and social networks), </a:t>
            </a:r>
            <a:r>
              <a:rPr lang="en-US" sz="2400" b="1"/>
              <a:t>Television has remained the main and undisputed primary source of (political) information.</a:t>
            </a:r>
            <a:br>
              <a:rPr lang="en-US" sz="2400" b="1"/>
            </a:br>
            <a:endParaRPr lang="en-GB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9C072-BFD4-3C73-3BEF-A595728CDC5E}"/>
              </a:ext>
            </a:extLst>
          </p:cNvPr>
          <p:cNvSpPr txBox="1"/>
          <p:nvPr/>
        </p:nvSpPr>
        <p:spPr>
          <a:xfrm>
            <a:off x="1616411" y="5953760"/>
            <a:ext cx="373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ISTAT – “Aspetti della Vita Quotidiana”, 2019</a:t>
            </a:r>
            <a:br>
              <a:rPr lang="en-GB" sz="1400"/>
            </a:br>
            <a:r>
              <a:rPr lang="en-GB" sz="1400"/>
              <a:t>multiple choice question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0CB5F-FB7B-2A57-5233-5B164A211C44}"/>
              </a:ext>
            </a:extLst>
          </p:cNvPr>
          <p:cNvSpPr txBox="1"/>
          <p:nvPr/>
        </p:nvSpPr>
        <p:spPr>
          <a:xfrm>
            <a:off x="7597866" y="5935763"/>
            <a:ext cx="3522249" cy="522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ITANES (Italian Election Study), 2022</a:t>
            </a:r>
            <a:br>
              <a:rPr lang="en-GB" sz="1400"/>
            </a:br>
            <a:r>
              <a:rPr lang="en-GB" sz="1400"/>
              <a:t>single choice question</a:t>
            </a:r>
          </a:p>
        </p:txBody>
      </p:sp>
      <p:pic>
        <p:nvPicPr>
          <p:cNvPr id="30" name="Picture 29" descr="A graph with blue squares&#10;&#10;Description automatically generated">
            <a:extLst>
              <a:ext uri="{FF2B5EF4-FFF2-40B4-BE49-F238E27FC236}">
                <a16:creationId xmlns:a16="http://schemas.microsoft.com/office/drawing/2014/main" id="{036398C1-2464-5D41-254A-E3FE665D1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4" y="2409464"/>
            <a:ext cx="5243367" cy="3507995"/>
          </a:xfrm>
          <a:prstGeom prst="rect">
            <a:avLst/>
          </a:prstGeom>
        </p:spPr>
      </p:pic>
      <p:pic>
        <p:nvPicPr>
          <p:cNvPr id="32" name="Picture 31" descr="A blue rectangles with black text&#10;&#10;Description automatically generated">
            <a:extLst>
              <a:ext uri="{FF2B5EF4-FFF2-40B4-BE49-F238E27FC236}">
                <a16:creationId xmlns:a16="http://schemas.microsoft.com/office/drawing/2014/main" id="{025EAF4A-7956-921D-37CC-EB095C9EA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088" y="2409464"/>
            <a:ext cx="5243367" cy="3533096"/>
          </a:xfrm>
          <a:prstGeom prst="rect">
            <a:avLst/>
          </a:prstGeom>
        </p:spPr>
      </p:pic>
      <p:pic>
        <p:nvPicPr>
          <p:cNvPr id="33" name="Picture 32" descr="A red white and green flag&#10;&#10;Description automatically generated">
            <a:extLst>
              <a:ext uri="{FF2B5EF4-FFF2-40B4-BE49-F238E27FC236}">
                <a16:creationId xmlns:a16="http://schemas.microsoft.com/office/drawing/2014/main" id="{0E172902-6BBC-D083-9D6D-0D27FF4FF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340442"/>
            <a:ext cx="1262264" cy="843422"/>
          </a:xfrm>
          <a:prstGeom prst="rect">
            <a:avLst/>
          </a:prstGeo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E7766292-1F7E-C993-BD0B-29C3F1BE4910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9BA62D68-270F-2FE3-CC73-3A41305A458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5B9D9F88-1139-56A8-CACF-9520F075C7AD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B23BBD1B-8CEE-3371-E30F-F8306010F997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146182-17A3-6793-FDCD-942E9E8ABA11}"/>
              </a:ext>
            </a:extLst>
          </p:cNvPr>
          <p:cNvSpPr txBox="1"/>
          <p:nvPr/>
        </p:nvSpPr>
        <p:spPr>
          <a:xfrm>
            <a:off x="2933901" y="0"/>
            <a:ext cx="148139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42789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5B00A-0F9B-F11E-163A-85D8DAEA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Validation of speaking time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532FDC98-CD34-745C-3073-B87406C9C3A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2157DAED-B942-FAA1-A2D4-75A466DC1F87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18A92-5FF5-98E3-6F87-21AC413AD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5884"/>
            <a:ext cx="3328411" cy="2811832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D5B3B0E-614B-217A-5721-0C259D11F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9708" y="1825625"/>
            <a:ext cx="6754091" cy="4351338"/>
          </a:xfrm>
        </p:spPr>
        <p:txBody>
          <a:bodyPr/>
          <a:lstStyle/>
          <a:p>
            <a:r>
              <a:rPr lang="en-GB"/>
              <a:t>We compare our data with those of the AGCOM (produced by private companies)</a:t>
            </a:r>
          </a:p>
          <a:p>
            <a:r>
              <a:rPr lang="en-GB"/>
              <a:t>Those are the data that are also used to verify compliance with </a:t>
            </a:r>
            <a:r>
              <a:rPr lang="en-GB" i="1"/>
              <a:t>par condicio</a:t>
            </a:r>
            <a:endParaRPr lang="en-GB"/>
          </a:p>
          <a:p>
            <a:r>
              <a:rPr lang="en-GB"/>
              <a:t>Note that in the AGCOM data we </a:t>
            </a:r>
            <a:r>
              <a:rPr lang="en-GB" b="1"/>
              <a:t>only have 105 speakers </a:t>
            </a:r>
            <a:r>
              <a:rPr lang="en-GB"/>
              <a:t>(out of 795 we tracks)</a:t>
            </a: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8CBF9FB2-302C-45A9-1A1F-749E52C3608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07F1821C-BB1D-DB43-0444-BFD58479CAEC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0A9C0E-A6F2-97A1-C15C-4FBF4EE4BDFA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27250-DDDB-B681-1E1E-BD3BACAADB4D}"/>
              </a:ext>
            </a:extLst>
          </p:cNvPr>
          <p:cNvSpPr txBox="1"/>
          <p:nvPr/>
        </p:nvSpPr>
        <p:spPr>
          <a:xfrm>
            <a:off x="1971040" y="-4217"/>
            <a:ext cx="10204303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41229864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5B00A-0F9B-F11E-163A-85D8DAEA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Validation of speaking time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532FDC98-CD34-745C-3073-B87406C9C3A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2157DAED-B942-FAA1-A2D4-75A466DC1F87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05B8CF-D0C3-F38C-772D-EFAB9BFE5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45" y="1394691"/>
            <a:ext cx="6207211" cy="47280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96FDB8-0514-8136-A1E6-7BA87DC6182E}"/>
              </a:ext>
            </a:extLst>
          </p:cNvPr>
          <p:cNvSpPr txBox="1"/>
          <p:nvPr/>
        </p:nvSpPr>
        <p:spPr>
          <a:xfrm>
            <a:off x="7857277" y="1791951"/>
            <a:ext cx="34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Each dot is one speaker in one episode of </a:t>
            </a:r>
            <a:r>
              <a:rPr lang="en-GB" i="1"/>
              <a:t>Otto e Mezzo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F7AB09-5106-05B5-5526-BBA4002B4878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624945" y="2115117"/>
            <a:ext cx="2232332" cy="9347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70A28AF-FC38-18A0-E577-901546747685}"/>
              </a:ext>
            </a:extLst>
          </p:cNvPr>
          <p:cNvSpPr txBox="1"/>
          <p:nvPr/>
        </p:nvSpPr>
        <p:spPr>
          <a:xfrm>
            <a:off x="7917873" y="2942505"/>
            <a:ext cx="3435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We inspected those outliers that resulted </a:t>
            </a:r>
            <a:r>
              <a:rPr lang="en-GB" b="1"/>
              <a:t>to be errors in the AGCOM data!</a:t>
            </a:r>
            <a:endParaRPr lang="en-GB" b="1" i="1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ABEB97-A857-DE6F-FD5C-1E268F32B398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5514109" y="3404170"/>
            <a:ext cx="2403764" cy="1872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5E03B1-461C-CED9-847D-8A8DF7F400C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4442691" y="3404170"/>
            <a:ext cx="3475182" cy="1786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A37C66-F227-FDFB-DE0C-415A24855FAD}"/>
              </a:ext>
            </a:extLst>
          </p:cNvPr>
          <p:cNvSpPr txBox="1"/>
          <p:nvPr/>
        </p:nvSpPr>
        <p:spPr>
          <a:xfrm>
            <a:off x="7917873" y="4748320"/>
            <a:ext cx="343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Our data seems to be reliable!</a:t>
            </a:r>
            <a:endParaRPr lang="en-GB" b="1" i="1"/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2C850130-13D5-65EF-3E72-CF438B33AA8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8B2382C4-6495-6ACF-9E76-91027E90FE4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14BB1-A066-E8F7-7419-F28AE589112D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4B7FA7-A310-08DF-07A8-B2592FCB6BBD}"/>
              </a:ext>
            </a:extLst>
          </p:cNvPr>
          <p:cNvSpPr txBox="1"/>
          <p:nvPr/>
        </p:nvSpPr>
        <p:spPr>
          <a:xfrm>
            <a:off x="1971040" y="-4217"/>
            <a:ext cx="10204303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86209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D0EFD-AF10-89AC-D28B-06BE233FA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Similar in US and Europe</a:t>
            </a:r>
          </a:p>
        </p:txBody>
      </p:sp>
      <p:pic>
        <p:nvPicPr>
          <p:cNvPr id="4" name="Picture 3" descr="A graph with red squares&#10;&#10;Description automatically generated">
            <a:extLst>
              <a:ext uri="{FF2B5EF4-FFF2-40B4-BE49-F238E27FC236}">
                <a16:creationId xmlns:a16="http://schemas.microsoft.com/office/drawing/2014/main" id="{5CF1200F-1353-DF62-56CB-FC7079EF8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9" y="2286891"/>
            <a:ext cx="4996853" cy="3828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C3009A-67DD-4BFF-8F0E-0F56358572BA}"/>
              </a:ext>
            </a:extLst>
          </p:cNvPr>
          <p:cNvSpPr txBox="1"/>
          <p:nvPr/>
        </p:nvSpPr>
        <p:spPr>
          <a:xfrm>
            <a:off x="1375742" y="6115286"/>
            <a:ext cx="3738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from PEW Research Center</a:t>
            </a:r>
            <a:r>
              <a:rPr lang="en-GB" sz="1400"/>
              <a:t>, 2020</a:t>
            </a:r>
          </a:p>
        </p:txBody>
      </p:sp>
      <p:pic>
        <p:nvPicPr>
          <p:cNvPr id="9" name="Picture 8" descr="A flag with stars and stripes&#10;&#10;Description automatically generated">
            <a:extLst>
              <a:ext uri="{FF2B5EF4-FFF2-40B4-BE49-F238E27FC236}">
                <a16:creationId xmlns:a16="http://schemas.microsoft.com/office/drawing/2014/main" id="{935C9538-40C3-536A-3411-571A9F2D9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02" y="1383151"/>
            <a:ext cx="1265530" cy="665886"/>
          </a:xfrm>
          <a:prstGeom prst="rect">
            <a:avLst/>
          </a:prstGeom>
        </p:spPr>
      </p:pic>
      <p:pic>
        <p:nvPicPr>
          <p:cNvPr id="13" name="Picture 12" descr="A blue flag with yellow stars in the center&#10;&#10;Description automatically generated">
            <a:extLst>
              <a:ext uri="{FF2B5EF4-FFF2-40B4-BE49-F238E27FC236}">
                <a16:creationId xmlns:a16="http://schemas.microsoft.com/office/drawing/2014/main" id="{E37E576A-1786-C157-9DA7-36C41FD34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470" y="1347728"/>
            <a:ext cx="1051450" cy="7013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622C3C-9904-789D-002B-C24FAA59AAE4}"/>
              </a:ext>
            </a:extLst>
          </p:cNvPr>
          <p:cNvSpPr txBox="1"/>
          <p:nvPr/>
        </p:nvSpPr>
        <p:spPr>
          <a:xfrm>
            <a:off x="7512382" y="6115286"/>
            <a:ext cx="3738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Eurobarometer, Media &amp; News Survey, 2023</a:t>
            </a:r>
          </a:p>
        </p:txBody>
      </p:sp>
      <p:pic>
        <p:nvPicPr>
          <p:cNvPr id="18" name="Picture 17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3B2F360E-5CAE-904F-771F-0CB2EA09A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891"/>
            <a:ext cx="4823910" cy="3897016"/>
          </a:xfrm>
          <a:prstGeom prst="rect">
            <a:avLst/>
          </a:prstGeo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E85FD831-BA4B-607B-EA9F-3748EF1A4081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0AFFB03D-EC09-85FE-64DB-38E1EC84EB32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F658124-6138-5D54-EA72-79B634F6999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ttangolo 8">
            <a:extLst>
              <a:ext uri="{FF2B5EF4-FFF2-40B4-BE49-F238E27FC236}">
                <a16:creationId xmlns:a16="http://schemas.microsoft.com/office/drawing/2014/main" id="{E028FC44-A784-FE10-54DC-0CE96343333C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3C7F9B-A736-EF33-2493-4A181EC86617}"/>
              </a:ext>
            </a:extLst>
          </p:cNvPr>
          <p:cNvSpPr txBox="1"/>
          <p:nvPr/>
        </p:nvSpPr>
        <p:spPr>
          <a:xfrm>
            <a:off x="2933901" y="0"/>
            <a:ext cx="148139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55011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90F3B-D087-A1DD-A500-32FA7487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Television usage in Italy vs EU</a:t>
            </a:r>
          </a:p>
        </p:txBody>
      </p:sp>
      <p:pic>
        <p:nvPicPr>
          <p:cNvPr id="5" name="Content Placeholder 4" descr="A graph of a number of television news&#10;&#10;Description automatically generated">
            <a:extLst>
              <a:ext uri="{FF2B5EF4-FFF2-40B4-BE49-F238E27FC236}">
                <a16:creationId xmlns:a16="http://schemas.microsoft.com/office/drawing/2014/main" id="{9885BC98-9F6E-2835-1AFF-C8EF6C2F7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10" y="1613189"/>
            <a:ext cx="612232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48E471-4934-77F9-6E77-087A91862C98}"/>
              </a:ext>
            </a:extLst>
          </p:cNvPr>
          <p:cNvSpPr txBox="1"/>
          <p:nvPr/>
        </p:nvSpPr>
        <p:spPr>
          <a:xfrm>
            <a:off x="4226635" y="5895640"/>
            <a:ext cx="3738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Eurobarometer, Media &amp; News Survey, 2023</a:t>
            </a: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B5FD0CA8-E5C4-966A-50F8-96F0ECFB67C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3EC5C1F7-BEDD-8A3A-99C9-E9AD70F89231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16FDF18-BB94-D595-DAB3-6AAF1BD8A85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ttangolo 8">
            <a:extLst>
              <a:ext uri="{FF2B5EF4-FFF2-40B4-BE49-F238E27FC236}">
                <a16:creationId xmlns:a16="http://schemas.microsoft.com/office/drawing/2014/main" id="{84FA3281-CAFE-8D72-C2BB-D350D0F566F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33C32-2612-DF6F-B0B2-0487DC8AB4A0}"/>
              </a:ext>
            </a:extLst>
          </p:cNvPr>
          <p:cNvSpPr txBox="1"/>
          <p:nvPr/>
        </p:nvSpPr>
        <p:spPr>
          <a:xfrm>
            <a:off x="2933901" y="0"/>
            <a:ext cx="148139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842407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3AA9-8081-9D6C-BB5D-E20A2B76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television so important</a:t>
            </a:r>
          </a:p>
        </p:txBody>
      </p:sp>
      <p:pic>
        <p:nvPicPr>
          <p:cNvPr id="1026" name="Picture 2" descr="Celebrity Basic Rounded Lineal icon">
            <a:hlinkClick r:id="rId2"/>
            <a:extLst>
              <a:ext uri="{FF2B5EF4-FFF2-40B4-BE49-F238E27FC236}">
                <a16:creationId xmlns:a16="http://schemas.microsoft.com/office/drawing/2014/main" id="{8D0DB756-EE16-3B06-3E37-F15FEF96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8" b="96444" l="4889" r="96889">
                        <a14:foregroundMark x1="32000" y1="34667" x2="32000" y2="34667"/>
                        <a14:foregroundMark x1="5333" y1="41333" x2="5333" y2="41333"/>
                        <a14:foregroundMark x1="96889" y1="41778" x2="96889" y2="41778"/>
                        <a14:foregroundMark x1="49778" y1="5778" x2="49778" y2="5778"/>
                        <a14:foregroundMark x1="79111" y1="94667" x2="79111" y2="94667"/>
                        <a14:foregroundMark x1="22222" y1="96444" x2="22222" y2="9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404" y="2745011"/>
            <a:ext cx="771498" cy="7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24A8AF2F-4A2A-3980-32E2-DDC8F8015A8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93" y="3819192"/>
            <a:ext cx="788439" cy="616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9016B2-2E62-A625-EEB1-B5B859C4552A}"/>
              </a:ext>
            </a:extLst>
          </p:cNvPr>
          <p:cNvSpPr txBox="1"/>
          <p:nvPr/>
        </p:nvSpPr>
        <p:spPr>
          <a:xfrm>
            <a:off x="871749" y="2894863"/>
            <a:ext cx="24607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Recognition</a:t>
            </a:r>
            <a:br>
              <a:rPr lang="en-GB" sz="2800"/>
            </a:br>
            <a:r>
              <a:rPr lang="en-GB" sz="1400"/>
              <a:t>(Kam and Zechmeister 2013)</a:t>
            </a:r>
            <a:endParaRPr lang="en-GB" sz="2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7E8C41-384E-1D34-2FD9-0EEDC71DE9CA}"/>
              </a:ext>
            </a:extLst>
          </p:cNvPr>
          <p:cNvSpPr txBox="1"/>
          <p:nvPr/>
        </p:nvSpPr>
        <p:spPr>
          <a:xfrm>
            <a:off x="871749" y="3880401"/>
            <a:ext cx="2460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Reputation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07AC4B-3249-30E5-6350-210255F396C0}"/>
              </a:ext>
            </a:extLst>
          </p:cNvPr>
          <p:cNvSpPr txBox="1"/>
          <p:nvPr/>
        </p:nvSpPr>
        <p:spPr>
          <a:xfrm>
            <a:off x="871749" y="2035620"/>
            <a:ext cx="2460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Accessibility</a:t>
            </a:r>
          </a:p>
        </p:txBody>
      </p:sp>
      <p:pic>
        <p:nvPicPr>
          <p:cNvPr id="22" name="Picture 21" descr="A person and person sitting at a desk looking at a computer&#10;&#10;Description automatically generated">
            <a:extLst>
              <a:ext uri="{FF2B5EF4-FFF2-40B4-BE49-F238E27FC236}">
                <a16:creationId xmlns:a16="http://schemas.microsoft.com/office/drawing/2014/main" id="{30F0B623-1483-148C-CE5A-B90E866814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90" y="1690688"/>
            <a:ext cx="1111089" cy="11110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BBEC02-6C3A-52F3-E43F-ADC9C9340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8531" y="1376503"/>
            <a:ext cx="6432286" cy="5217299"/>
          </a:xfrm>
          <a:prstGeom prst="rect">
            <a:avLst/>
          </a:prstGeo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2AC339DE-5046-D1F5-FE55-6F504F2657A9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5C6A25BE-771E-5243-190E-2DFFB23B68D7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738DB0E5-9BA8-0801-B4BB-80D0481B0A80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C96183B0-EFD8-4B0B-43AE-11E8EF9A55F6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3F4AA-745A-2C9A-23E2-9BB9880F0BBD}"/>
              </a:ext>
            </a:extLst>
          </p:cNvPr>
          <p:cNvSpPr txBox="1"/>
          <p:nvPr/>
        </p:nvSpPr>
        <p:spPr>
          <a:xfrm>
            <a:off x="2933901" y="0"/>
            <a:ext cx="148139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6506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3AA9-8081-9D6C-BB5D-E20A2B76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Political Talk Show, and Why Italy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3CACE-135C-2048-4C4A-68A5D7EA5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56418" cy="4351338"/>
          </a:xfrm>
        </p:spPr>
        <p:txBody>
          <a:bodyPr>
            <a:normAutofit fontScale="92500" lnSpcReduction="20000"/>
          </a:bodyPr>
          <a:lstStyle/>
          <a:p>
            <a:r>
              <a:rPr lang="en-GB" sz="2800"/>
              <a:t>Rise and importance of “opinion TV” vs “straight news and facts” (Burstzyn et al. 2023; Lazer et al. 2018)</a:t>
            </a:r>
            <a:endParaRPr lang="en-US"/>
          </a:p>
          <a:p>
            <a:r>
              <a:rPr lang="en-US"/>
              <a:t>While PTT are common around the world, </a:t>
            </a:r>
            <a:r>
              <a:rPr lang="en-US" b="1"/>
              <a:t>Italy is probably the country where this type of format has been more successful </a:t>
            </a:r>
            <a:r>
              <a:rPr lang="en-US"/>
              <a:t>(Novelli 2016) .  </a:t>
            </a:r>
          </a:p>
          <a:p>
            <a:r>
              <a:rPr lang="en-US"/>
              <a:t>PTT are </a:t>
            </a:r>
            <a:r>
              <a:rPr lang="en-US" b="1"/>
              <a:t>broadcasted all days from the morning to the night </a:t>
            </a:r>
            <a:r>
              <a:rPr lang="en-US"/>
              <a:t>collecting a significant and important share of the total audience (Novelli 2013). </a:t>
            </a:r>
          </a:p>
          <a:p>
            <a:r>
              <a:rPr lang="en-US"/>
              <a:t>PTT can thus be considered the primary platform from which Italian voters forms or confront their political opinion with the position of leaders and opinion-makers, and </a:t>
            </a:r>
            <a:r>
              <a:rPr lang="en-US" b="1"/>
              <a:t>virtually constitute the most important gateway to the national debate.</a:t>
            </a:r>
          </a:p>
          <a:p>
            <a:endParaRPr lang="en-GB" b="1"/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3FCF57B4-1130-1BC9-7BBE-FDF50F46D07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323E08C0-77F4-F307-9373-A8091368F4C4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7" name="Picture 6" descr="A purple background with white text and white letters&#10;&#10;Description automatically generated">
            <a:extLst>
              <a:ext uri="{FF2B5EF4-FFF2-40B4-BE49-F238E27FC236}">
                <a16:creationId xmlns:a16="http://schemas.microsoft.com/office/drawing/2014/main" id="{52AA54CA-DFDE-A61C-5E76-8050FD4ED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336" y="1859009"/>
            <a:ext cx="1928350" cy="1084697"/>
          </a:xfrm>
          <a:prstGeom prst="rect">
            <a:avLst/>
          </a:prstGeom>
        </p:spPr>
      </p:pic>
      <p:pic>
        <p:nvPicPr>
          <p:cNvPr id="13" name="Picture 12" descr="A cover of a book&#10;&#10;Description automatically generated">
            <a:extLst>
              <a:ext uri="{FF2B5EF4-FFF2-40B4-BE49-F238E27FC236}">
                <a16:creationId xmlns:a16="http://schemas.microsoft.com/office/drawing/2014/main" id="{E409048C-B8D7-1D90-7B69-534AEA56B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336" y="3033776"/>
            <a:ext cx="1928350" cy="3166419"/>
          </a:xfrm>
          <a:prstGeom prst="rect">
            <a:avLst/>
          </a:prstGeom>
        </p:spPr>
      </p:pic>
      <p:sp>
        <p:nvSpPr>
          <p:cNvPr id="6" name="Rettangolo 6">
            <a:extLst>
              <a:ext uri="{FF2B5EF4-FFF2-40B4-BE49-F238E27FC236}">
                <a16:creationId xmlns:a16="http://schemas.microsoft.com/office/drawing/2014/main" id="{84076747-FA24-CA15-A871-BFFAF643CFA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ttangolo 8">
            <a:extLst>
              <a:ext uri="{FF2B5EF4-FFF2-40B4-BE49-F238E27FC236}">
                <a16:creationId xmlns:a16="http://schemas.microsoft.com/office/drawing/2014/main" id="{B8CEB897-C944-EB99-36C2-E358232FBBC5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9F493-3624-6B1A-8121-02322441F1EF}"/>
              </a:ext>
            </a:extLst>
          </p:cNvPr>
          <p:cNvSpPr txBox="1"/>
          <p:nvPr/>
        </p:nvSpPr>
        <p:spPr>
          <a:xfrm>
            <a:off x="2933901" y="0"/>
            <a:ext cx="148139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89866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3AA9-8081-9D6C-BB5D-E20A2B76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Political Talk Show, and Why Italy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20A04B-33C5-1303-8C40-136E48546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639494"/>
              </p:ext>
            </p:extLst>
          </p:nvPr>
        </p:nvGraphicFramePr>
        <p:xfrm>
          <a:off x="914399" y="3087444"/>
          <a:ext cx="10086110" cy="1606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5499">
                  <a:extLst>
                    <a:ext uri="{9D8B030D-6E8A-4147-A177-3AD203B41FA5}">
                      <a16:colId xmlns:a16="http://schemas.microsoft.com/office/drawing/2014/main" val="203248587"/>
                    </a:ext>
                  </a:extLst>
                </a:gridCol>
                <a:gridCol w="1815499">
                  <a:extLst>
                    <a:ext uri="{9D8B030D-6E8A-4147-A177-3AD203B41FA5}">
                      <a16:colId xmlns:a16="http://schemas.microsoft.com/office/drawing/2014/main" val="3543105230"/>
                    </a:ext>
                  </a:extLst>
                </a:gridCol>
                <a:gridCol w="1815499">
                  <a:extLst>
                    <a:ext uri="{9D8B030D-6E8A-4147-A177-3AD203B41FA5}">
                      <a16:colId xmlns:a16="http://schemas.microsoft.com/office/drawing/2014/main" val="2179060974"/>
                    </a:ext>
                  </a:extLst>
                </a:gridCol>
                <a:gridCol w="2216929">
                  <a:extLst>
                    <a:ext uri="{9D8B030D-6E8A-4147-A177-3AD203B41FA5}">
                      <a16:colId xmlns:a16="http://schemas.microsoft.com/office/drawing/2014/main" val="1384329594"/>
                    </a:ext>
                  </a:extLst>
                </a:gridCol>
                <a:gridCol w="1059043">
                  <a:extLst>
                    <a:ext uri="{9D8B030D-6E8A-4147-A177-3AD203B41FA5}">
                      <a16:colId xmlns:a16="http://schemas.microsoft.com/office/drawing/2014/main" val="2486591816"/>
                    </a:ext>
                  </a:extLst>
                </a:gridCol>
                <a:gridCol w="1363641">
                  <a:extLst>
                    <a:ext uri="{9D8B030D-6E8A-4147-A177-3AD203B41FA5}">
                      <a16:colId xmlns:a16="http://schemas.microsoft.com/office/drawing/2014/main" val="142809397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Channel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Time schedule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Name of the show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Presenter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Share (%)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Spectators (million)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7894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Rai 1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20.30 - 20.35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Cinque Minuti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Bruno Vespa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21%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4.4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8299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Rai 2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21.00 - 21.30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Tg2 post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Francesca Romana Elisei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3%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0.7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8826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Rai 3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20.40 - 20.50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solidFill>
                            <a:sysClr val="windowText" lastClr="000000"/>
                          </a:solidFill>
                          <a:effectLst/>
                        </a:rPr>
                        <a:t>Il cavallo e la Torre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Marco Damilano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6%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1.3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0871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Rete 4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20.30 - 21.20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Stasera Italia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Stefania Cavallaro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4%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0.8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8549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La 7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20.35 - 20.15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Otto e Mezzo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Lilli Gruber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8%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1.8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35297"/>
                  </a:ext>
                </a:extLst>
              </a:tr>
              <a:tr h="77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Total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42%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9.05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801418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E61F669E-0536-F4CF-738F-B4C2B5A53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5014345"/>
            <a:ext cx="10457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Auditel data for Prime Time Political Talk show broadcasted on October 23, 2023. The selection of the shows has been restricted to those of a short length (less than hour) that are broadcasted between 20.30 and 21.30, and that have a format that is comparable to </a:t>
            </a: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Otto e Mezzo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Source of data: Auditel data retrieved from online news source.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8767A8-70E0-94B3-2411-2D9A5BA46645}"/>
              </a:ext>
            </a:extLst>
          </p:cNvPr>
          <p:cNvSpPr txBox="1"/>
          <p:nvPr/>
        </p:nvSpPr>
        <p:spPr>
          <a:xfrm>
            <a:off x="838199" y="1887115"/>
            <a:ext cx="99960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As of October 2023, </a:t>
            </a:r>
            <a:r>
              <a:rPr lang="en-US" b="1"/>
              <a:t>five out of the seven most important TV channels</a:t>
            </a:r>
            <a:r>
              <a:rPr lang="en-US"/>
              <a:t>, have a PTT in their Prime Time schedule. At the peak of the Prime Time, </a:t>
            </a:r>
            <a:r>
              <a:rPr lang="en-US" b="1"/>
              <a:t>between 20.30 and 21.30, it is estimated that almost 40% of the audience are watching a PTT </a:t>
            </a:r>
            <a:r>
              <a:rPr lang="en-US"/>
              <a:t>(almost 9 million people out of a total of 60 million of Italian). </a:t>
            </a: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B29059C7-FF5E-0426-FC1A-9D922D05B81C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8233BCE-B194-28BB-FBA0-A1C38B45A27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D3D3AD3B-C438-F9A6-6FF8-79A1194EF156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33A925EB-C930-D18E-3379-0C366EBFBDB7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44E9C-CDFC-8226-23DD-1CAD11E09CB7}"/>
              </a:ext>
            </a:extLst>
          </p:cNvPr>
          <p:cNvSpPr txBox="1"/>
          <p:nvPr/>
        </p:nvSpPr>
        <p:spPr>
          <a:xfrm>
            <a:off x="2933901" y="0"/>
            <a:ext cx="148139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54151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6F204-CAB2-AD9F-A6E0-4F823FFEF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Related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D65E6-F8A8-3459-09F3-2191E0CC6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716"/>
            <a:ext cx="8490527" cy="4794250"/>
          </a:xfrm>
        </p:spPr>
        <p:txBody>
          <a:bodyPr>
            <a:normAutofit/>
          </a:bodyPr>
          <a:lstStyle/>
          <a:p>
            <a:r>
              <a:rPr lang="en-GB" sz="2000" b="1"/>
              <a:t>Media Bias (on text of newspapers)</a:t>
            </a:r>
            <a:endParaRPr lang="en-GB" sz="2000" b="1" dirty="0"/>
          </a:p>
          <a:p>
            <a:pPr lvl="1"/>
            <a:r>
              <a:rPr lang="en-GB" sz="1800" dirty="0"/>
              <a:t>Gentzkow &amp; Shapiro (JPE, 2006), </a:t>
            </a:r>
            <a:r>
              <a:rPr lang="en-GB" sz="1800" dirty="0" err="1"/>
              <a:t>Druckman</a:t>
            </a:r>
            <a:r>
              <a:rPr lang="en-GB" sz="1800" dirty="0"/>
              <a:t> &amp; Parkin (JOP, </a:t>
            </a:r>
            <a:r>
              <a:rPr lang="en-GB" sz="1800"/>
              <a:t>2005) </a:t>
            </a:r>
            <a:endParaRPr lang="en-GB" sz="1800" dirty="0"/>
          </a:p>
          <a:p>
            <a:r>
              <a:rPr lang="en-GB" sz="2000" b="1" dirty="0"/>
              <a:t>Economics literature on TV propaganda</a:t>
            </a:r>
          </a:p>
          <a:p>
            <a:pPr lvl="1"/>
            <a:r>
              <a:rPr lang="en-GB" sz="1800" dirty="0" err="1"/>
              <a:t>Enikolopov</a:t>
            </a:r>
            <a:r>
              <a:rPr lang="en-GB" sz="1800" dirty="0"/>
              <a:t> et al. (AER, 2011)   (independent TV channel and support for govt.)</a:t>
            </a:r>
          </a:p>
          <a:p>
            <a:pPr lvl="1"/>
            <a:r>
              <a:rPr lang="en-GB" sz="1800" dirty="0" err="1"/>
              <a:t>Burstzyn</a:t>
            </a:r>
            <a:r>
              <a:rPr lang="en-GB" sz="1800" dirty="0"/>
              <a:t> et al (</a:t>
            </a:r>
            <a:r>
              <a:rPr lang="en-GB" sz="1800" dirty="0" err="1"/>
              <a:t>REStud</a:t>
            </a:r>
            <a:r>
              <a:rPr lang="en-GB" sz="1800" dirty="0"/>
              <a:t>, 2023) (influence of “Opinion” TV vs “Straight News”)</a:t>
            </a:r>
          </a:p>
          <a:p>
            <a:pPr lvl="1"/>
            <a:r>
              <a:rPr lang="en-GB" sz="1800" dirty="0"/>
              <a:t>Martin &amp; </a:t>
            </a:r>
            <a:r>
              <a:rPr lang="en-GB" sz="1800" dirty="0" err="1"/>
              <a:t>Yurukoglu</a:t>
            </a:r>
            <a:r>
              <a:rPr lang="en-GB" sz="1800" dirty="0"/>
              <a:t> (AER, 2017) (fox news and vote for </a:t>
            </a:r>
            <a:r>
              <a:rPr lang="en-GB" sz="1800"/>
              <a:t>rep.)</a:t>
            </a:r>
          </a:p>
          <a:p>
            <a:pPr marL="228600" lvl="1">
              <a:spcBef>
                <a:spcPts val="1000"/>
              </a:spcBef>
            </a:pPr>
            <a:r>
              <a:rPr lang="en-GB" sz="2000" b="1"/>
              <a:t>Berlusconi Television Effect</a:t>
            </a:r>
            <a:endParaRPr lang="en-GB" sz="2000" b="1" dirty="0"/>
          </a:p>
          <a:p>
            <a:pPr lvl="1"/>
            <a:r>
              <a:rPr lang="en-GB" sz="1800"/>
              <a:t>Barone et al. (AEJ:EconPol, 2015) Introduction of Digital TV and support for </a:t>
            </a:r>
            <a:r>
              <a:rPr lang="en-GB" sz="1800" i="1"/>
              <a:t>Forza Italia</a:t>
            </a:r>
          </a:p>
          <a:p>
            <a:pPr lvl="1"/>
            <a:r>
              <a:rPr lang="en-GB" sz="1800"/>
              <a:t>Durante et al.  (AER, 2019) Mediaset and  support for </a:t>
            </a:r>
            <a:r>
              <a:rPr lang="en-GB" sz="1800" i="1"/>
              <a:t>Forza Italia</a:t>
            </a:r>
          </a:p>
          <a:p>
            <a:pPr lvl="1"/>
            <a:endParaRPr lang="en-GB" sz="1800" dirty="0"/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8B47ED3D-8E44-3B4D-C432-6CF54FED7B74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DA529C06-D82E-A109-8483-43130D3B6070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5" name="Rettangolo 6">
            <a:extLst>
              <a:ext uri="{FF2B5EF4-FFF2-40B4-BE49-F238E27FC236}">
                <a16:creationId xmlns:a16="http://schemas.microsoft.com/office/drawing/2014/main" id="{16C98B43-0C24-359F-E92E-2331BE7A612D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ttangolo 8">
            <a:extLst>
              <a:ext uri="{FF2B5EF4-FFF2-40B4-BE49-F238E27FC236}">
                <a16:creationId xmlns:a16="http://schemas.microsoft.com/office/drawing/2014/main" id="{05A68980-2BAE-BAEA-25FE-8820879B1553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4A1A9-3A73-465D-DED2-DE5AA87747AD}"/>
              </a:ext>
            </a:extLst>
          </p:cNvPr>
          <p:cNvSpPr txBox="1"/>
          <p:nvPr/>
        </p:nvSpPr>
        <p:spPr>
          <a:xfrm>
            <a:off x="4448663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CONTRIBUTION</a:t>
            </a:r>
          </a:p>
        </p:txBody>
      </p:sp>
      <p:pic>
        <p:nvPicPr>
          <p:cNvPr id="1026" name="Picture 2" descr="Televisione Come Mass Media Influente Illustrazione di Stock -  Illustrazione di fuorviare, influente: 77595500">
            <a:hlinkClick r:id="rId2"/>
            <a:extLst>
              <a:ext uri="{FF2B5EF4-FFF2-40B4-BE49-F238E27FC236}">
                <a16:creationId xmlns:a16="http://schemas.microsoft.com/office/drawing/2014/main" id="{035D7D4F-79F4-A5D2-6DB1-B6D9F7467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4" t="2693" r="2304" b="13462"/>
          <a:stretch/>
        </p:blipFill>
        <p:spPr bwMode="auto">
          <a:xfrm>
            <a:off x="9424122" y="1137847"/>
            <a:ext cx="2566221" cy="184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in a suit smiling&#10;&#10;Description automatically generated">
            <a:extLst>
              <a:ext uri="{FF2B5EF4-FFF2-40B4-BE49-F238E27FC236}">
                <a16:creationId xmlns:a16="http://schemas.microsoft.com/office/drawing/2014/main" id="{6B2A4119-2C74-1674-7753-64DE53D99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0" b="98560" l="3000" r="99300">
                        <a14:foregroundMark x1="42600" y1="23680" x2="14100" y2="12000"/>
                        <a14:foregroundMark x1="14100" y1="12000" x2="17000" y2="53440"/>
                        <a14:foregroundMark x1="17000" y1="53440" x2="30500" y2="96640"/>
                        <a14:foregroundMark x1="30500" y1="96640" x2="53600" y2="87360"/>
                        <a14:foregroundMark x1="53600" y1="87360" x2="85500" y2="97920"/>
                        <a14:foregroundMark x1="85500" y1="97920" x2="95200" y2="65760"/>
                        <a14:foregroundMark x1="95200" y1="65760" x2="54400" y2="20320"/>
                        <a14:foregroundMark x1="54400" y1="20320" x2="43500" y2="22240"/>
                        <a14:foregroundMark x1="6800" y1="16160" x2="3400" y2="29760"/>
                        <a14:foregroundMark x1="3000" y1="80160" x2="6400" y2="95200"/>
                        <a14:foregroundMark x1="40900" y1="78240" x2="59700" y2="68000"/>
                        <a14:foregroundMark x1="51100" y1="62560" x2="60500" y2="68640"/>
                        <a14:foregroundMark x1="26400" y1="76160" x2="50700" y2="53440"/>
                        <a14:foregroundMark x1="50700" y1="53440" x2="74900" y2="51040"/>
                        <a14:foregroundMark x1="74900" y1="51040" x2="93200" y2="70880"/>
                        <a14:foregroundMark x1="93200" y1="70880" x2="73700" y2="98560"/>
                        <a14:foregroundMark x1="73700" y1="98560" x2="26700" y2="86560"/>
                        <a14:foregroundMark x1="26700" y1="86560" x2="26400" y2="79520"/>
                        <a14:foregroundMark x1="61400" y1="18880" x2="86800" y2="16960"/>
                        <a14:foregroundMark x1="86800" y1="16960" x2="98400" y2="19520"/>
                        <a14:foregroundMark x1="92900" y1="23680" x2="98000" y2="24320"/>
                        <a14:foregroundMark x1="99300" y1="97280" x2="99300" y2="97280"/>
                        <a14:foregroundMark x1="98900" y1="89120" x2="96300" y2="9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286" y="3124650"/>
            <a:ext cx="2416567" cy="1510354"/>
          </a:xfrm>
          <a:prstGeom prst="rect">
            <a:avLst/>
          </a:prstGeom>
        </p:spPr>
      </p:pic>
      <p:pic>
        <p:nvPicPr>
          <p:cNvPr id="10" name="Picture 9" descr="A person in suit speaking into microphones&#10;&#10;Description automatically generated">
            <a:extLst>
              <a:ext uri="{FF2B5EF4-FFF2-40B4-BE49-F238E27FC236}">
                <a16:creationId xmlns:a16="http://schemas.microsoft.com/office/drawing/2014/main" id="{DD8BF1BB-7D9D-328D-8C2A-A78947FC2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09" b="99644" l="9400" r="90000">
                        <a14:foregroundMark x1="38600" y1="29893" x2="18000" y2="44128"/>
                        <a14:foregroundMark x1="18000" y1="44128" x2="9400" y2="98932"/>
                        <a14:foregroundMark x1="40800" y1="34875" x2="52400" y2="80071"/>
                        <a14:foregroundMark x1="52400" y1="80071" x2="45800" y2="98932"/>
                        <a14:foregroundMark x1="79200" y1="59786" x2="85000" y2="99644"/>
                        <a14:foregroundMark x1="34800" y1="48399" x2="29800" y2="67972"/>
                        <a14:foregroundMark x1="76600" y1="74733" x2="69400" y2="92171"/>
                        <a14:backgroundMark x1="40600" y1="28826" x2="36400" y2="7829"/>
                        <a14:backgroundMark x1="69000" y1="12456" x2="83800" y2="28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611" y="4821598"/>
            <a:ext cx="2432731" cy="13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9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3AA9-8081-9D6C-BB5D-E20A2B76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Is there a “gap” in the study of videos and television content?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3CACE-135C-2048-4C4A-68A5D7EA5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32983" cy="4351338"/>
          </a:xfrm>
        </p:spPr>
        <p:txBody>
          <a:bodyPr>
            <a:normAutofit/>
          </a:bodyPr>
          <a:lstStyle/>
          <a:p>
            <a:r>
              <a:rPr lang="en-US" sz="2400"/>
              <a:t>Currently, television and videos </a:t>
            </a:r>
            <a:r>
              <a:rPr lang="en-US" sz="2400" b="1"/>
              <a:t>are seldom employed as primary data sources by social scientists </a:t>
            </a:r>
            <a:r>
              <a:rPr lang="en-US" sz="2400"/>
              <a:t>utilizing a quantitative approach. </a:t>
            </a:r>
            <a:r>
              <a:rPr lang="en-US" sz="2400" b="1"/>
              <a:t>The data collection process heavily relies on human coders. </a:t>
            </a:r>
          </a:p>
          <a:p>
            <a:r>
              <a:rPr lang="en-US" sz="2400"/>
              <a:t>Since </a:t>
            </a:r>
            <a:r>
              <a:rPr lang="en-US" sz="2400" b="1"/>
              <a:t>human-coding can be quite expensive</a:t>
            </a:r>
            <a:r>
              <a:rPr lang="en-US" sz="2400"/>
              <a:t>, while television content is extremely “large”, available datasets are often restricted to very small samples. </a:t>
            </a:r>
          </a:p>
          <a:p>
            <a:pPr marL="0" indent="0">
              <a:buNone/>
            </a:pPr>
            <a:endParaRPr lang="en-GB" sz="2400" b="1"/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2BE254A0-D519-C435-61F6-9A1A413F5514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EDC685E0-E82D-54B2-412F-A5CDBCED1771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9" name="Picture 8" descr="A person writing on a clipboard&#10;&#10;Description automatically generated">
            <a:extLst>
              <a:ext uri="{FF2B5EF4-FFF2-40B4-BE49-F238E27FC236}">
                <a16:creationId xmlns:a16="http://schemas.microsoft.com/office/drawing/2014/main" id="{66052661-9DBA-8E53-C55A-F2C62EDEE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310" y="3429000"/>
            <a:ext cx="2878792" cy="1512490"/>
          </a:xfrm>
          <a:prstGeom prst="rect">
            <a:avLst/>
          </a:prstGeom>
        </p:spPr>
      </p:pic>
      <p:sp>
        <p:nvSpPr>
          <p:cNvPr id="6" name="Rettangolo 6">
            <a:extLst>
              <a:ext uri="{FF2B5EF4-FFF2-40B4-BE49-F238E27FC236}">
                <a16:creationId xmlns:a16="http://schemas.microsoft.com/office/drawing/2014/main" id="{C1FF4A0E-06AA-9366-F5E6-5650614EF470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149A13E8-D28A-44FD-EFF5-D734E0CBD71E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9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6F204-CAB2-AD9F-A6E0-4F823FFEF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Related literature: content analysis (transcripts)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78CEB-5D5C-D192-0298-E4DF545F187B}"/>
              </a:ext>
            </a:extLst>
          </p:cNvPr>
          <p:cNvSpPr txBox="1"/>
          <p:nvPr/>
        </p:nvSpPr>
        <p:spPr>
          <a:xfrm>
            <a:off x="424874" y="2046989"/>
            <a:ext cx="1068647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600" b="1"/>
              <a:t>Analysis of Transcriptions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Ouss  et al. (NBER, 2023)</a:t>
            </a:r>
            <a:br>
              <a:rPr lang="en-US" sz="2000"/>
            </a:br>
            <a:r>
              <a:rPr lang="en-US" i="1"/>
              <a:t>How television discuss Police Killings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Hirsch et al (EjPE 2024)</a:t>
            </a:r>
            <a:br>
              <a:rPr lang="en-US" sz="2000"/>
            </a:br>
            <a:r>
              <a:rPr lang="en-US" sz="2000" i="1"/>
              <a:t>Tonality of TV-NEWS and government bond yelds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Gambaro et al. (CESIFO 2023)</a:t>
            </a:r>
            <a:br>
              <a:rPr lang="en-US" sz="2000" i="1"/>
            </a:br>
            <a:r>
              <a:rPr lang="en-US" sz="2000" i="1"/>
              <a:t>Demand for soft VS bad news with auditel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Caprini (JpubEcon, 2023) Pope Breaking News and support for </a:t>
            </a:r>
            <a:r>
              <a:rPr lang="en-GB" sz="2000" i="1"/>
              <a:t>Forza Italia</a:t>
            </a:r>
          </a:p>
          <a:p>
            <a:pPr lvl="1"/>
            <a:r>
              <a:rPr lang="en-GB" sz="2600" b="1"/>
              <a:t>Psy &amp; Political Communication</a:t>
            </a:r>
          </a:p>
          <a:p>
            <a:pPr lvl="1"/>
            <a:r>
              <a:rPr lang="en-GB"/>
              <a:t>Dumitrescu (AmBehSci, 2016), Bucy (2010), Bousallis &amp; Coan (PolComm, 2021)Senior et al. (Front Psychol., 2022), Joo &amp; Steinert-Threlkeld (2022)</a:t>
            </a:r>
            <a:endParaRPr lang="en-US" b="1"/>
          </a:p>
          <a:p>
            <a:pPr lvl="1"/>
            <a:endParaRPr lang="en-GB" sz="2000" i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5E1D786D-6AFE-B400-DD56-78E1CECB00B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64C4A72-9F96-2C2D-115F-291385C3A3F1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6" name="Graphic 5" descr="Document with solid fill">
            <a:extLst>
              <a:ext uri="{FF2B5EF4-FFF2-40B4-BE49-F238E27FC236}">
                <a16:creationId xmlns:a16="http://schemas.microsoft.com/office/drawing/2014/main" id="{43646CCF-E2DE-9DC6-69D9-D21704959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8138" y="2540675"/>
            <a:ext cx="1168807" cy="1168807"/>
          </a:xfrm>
          <a:prstGeom prst="rect">
            <a:avLst/>
          </a:prstGeom>
        </p:spPr>
      </p:pic>
      <p:sp>
        <p:nvSpPr>
          <p:cNvPr id="17" name="Rettangolo 6">
            <a:extLst>
              <a:ext uri="{FF2B5EF4-FFF2-40B4-BE49-F238E27FC236}">
                <a16:creationId xmlns:a16="http://schemas.microsoft.com/office/drawing/2014/main" id="{EE3C6BAA-7D4E-5341-662D-C0FF5DFE468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ttangolo 8">
            <a:extLst>
              <a:ext uri="{FF2B5EF4-FFF2-40B4-BE49-F238E27FC236}">
                <a16:creationId xmlns:a16="http://schemas.microsoft.com/office/drawing/2014/main" id="{36996D0C-FF79-1877-9DFD-90619370A302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14B7B-7F72-B25E-98B5-2F74C18A143A}"/>
              </a:ext>
            </a:extLst>
          </p:cNvPr>
          <p:cNvSpPr txBox="1"/>
          <p:nvPr/>
        </p:nvSpPr>
        <p:spPr>
          <a:xfrm>
            <a:off x="4448663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CONTRIBUTION</a:t>
            </a:r>
          </a:p>
        </p:txBody>
      </p:sp>
    </p:spTree>
    <p:extLst>
      <p:ext uri="{BB962C8B-B14F-4D97-AF65-F5344CB8AC3E}">
        <p14:creationId xmlns:p14="http://schemas.microsoft.com/office/powerpoint/2010/main" val="38657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FC61D-3904-E983-F7DE-442C3CD7A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we construct our data from scratch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A828F-03A8-A6AB-F109-59CFED945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36345" cy="4351338"/>
          </a:xfrm>
        </p:spPr>
        <p:txBody>
          <a:bodyPr>
            <a:normAutofit/>
          </a:bodyPr>
          <a:lstStyle/>
          <a:p>
            <a:r>
              <a:rPr lang="en-US" b="1"/>
              <a:t>Dataset of television content exists, also in Italy</a:t>
            </a:r>
            <a:r>
              <a:rPr lang="en-US"/>
              <a:t> (e.g. Osservatorio di Pavia) </a:t>
            </a:r>
          </a:p>
          <a:p>
            <a:r>
              <a:rPr lang="en-US"/>
              <a:t>Often limited in terms of </a:t>
            </a:r>
            <a:r>
              <a:rPr lang="en-US" b="1"/>
              <a:t>sampling and granularity</a:t>
            </a:r>
          </a:p>
          <a:p>
            <a:r>
              <a:rPr lang="en-US"/>
              <a:t>Some of these data are even available (on the AGCOM website), however, they often regards only </a:t>
            </a:r>
            <a:r>
              <a:rPr lang="en-US" b="1"/>
              <a:t>prominent political figures, and not as granular compared to what we can obtain starting from scratch.</a:t>
            </a:r>
            <a:endParaRPr lang="en-GB" b="1"/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BADAFEFC-8A47-E110-994B-778B0E0C6F8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A39B842B-9C25-7FA1-4297-AD6391443F8C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DCCFAAA0-2B05-DFDD-35A6-76C1F2BAA2C7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672F7EE1-82D0-DFD0-EEB6-0E409B580EBC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A75025-8FEC-A7D9-37FA-B45E5A406F5F}"/>
              </a:ext>
            </a:extLst>
          </p:cNvPr>
          <p:cNvSpPr txBox="1"/>
          <p:nvPr/>
        </p:nvSpPr>
        <p:spPr>
          <a:xfrm>
            <a:off x="2933901" y="0"/>
            <a:ext cx="148139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MOTIVATION</a:t>
            </a:r>
          </a:p>
        </p:txBody>
      </p:sp>
      <p:pic>
        <p:nvPicPr>
          <p:cNvPr id="10" name="Picture 9" descr="A black and white image of a person with stars above their head&#10;&#10;Description automatically generated">
            <a:extLst>
              <a:ext uri="{FF2B5EF4-FFF2-40B4-BE49-F238E27FC236}">
                <a16:creationId xmlns:a16="http://schemas.microsoft.com/office/drawing/2014/main" id="{997BC629-4FE0-D0F6-3D44-5873F82FE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25" y="3721731"/>
            <a:ext cx="1636941" cy="1636941"/>
          </a:xfrm>
          <a:prstGeom prst="rect">
            <a:avLst/>
          </a:prstGeom>
        </p:spPr>
      </p:pic>
      <p:pic>
        <p:nvPicPr>
          <p:cNvPr id="12" name="Picture 11" descr="A magnifying glass over a group of people&#10;&#10;Description automatically generated">
            <a:extLst>
              <a:ext uri="{FF2B5EF4-FFF2-40B4-BE49-F238E27FC236}">
                <a16:creationId xmlns:a16="http://schemas.microsoft.com/office/drawing/2014/main" id="{F7651B7A-6E47-069D-D2FF-926889C6D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207" y="2339895"/>
            <a:ext cx="1904593" cy="108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3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>
            <a:extLst>
              <a:ext uri="{FF2B5EF4-FFF2-40B4-BE49-F238E27FC236}">
                <a16:creationId xmlns:a16="http://schemas.microsoft.com/office/drawing/2014/main" id="{920AFFBF-7593-8AAD-7EAC-382CA4B3C7B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/>
              <a:t>Gabriele Pinto</a:t>
            </a:r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F0465B1C-51FE-FBA6-B045-64FE5F9096C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 dirty="0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9" name="Picture 8" descr="A person with a nice hair&#10;&#10;Description automatically generated with medium confidence">
            <a:extLst>
              <a:ext uri="{FF2B5EF4-FFF2-40B4-BE49-F238E27FC236}">
                <a16:creationId xmlns:a16="http://schemas.microsoft.com/office/drawing/2014/main" id="{98AB50C7-C657-743D-2BA1-2A03BB638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64" y="1434694"/>
            <a:ext cx="3615534" cy="3615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B97F3-6A39-7508-037A-11A27B7873BB}"/>
              </a:ext>
            </a:extLst>
          </p:cNvPr>
          <p:cNvSpPr txBox="1"/>
          <p:nvPr/>
        </p:nvSpPr>
        <p:spPr>
          <a:xfrm>
            <a:off x="1985764" y="0"/>
            <a:ext cx="98908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8C4F1-FDEB-6799-BABD-EFF588C64DBA}"/>
              </a:ext>
            </a:extLst>
          </p:cNvPr>
          <p:cNvSpPr txBox="1"/>
          <p:nvPr/>
        </p:nvSpPr>
        <p:spPr>
          <a:xfrm>
            <a:off x="6096000" y="2813851"/>
            <a:ext cx="4336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/>
              <a:t>This is a work in progress project!</a:t>
            </a:r>
          </a:p>
        </p:txBody>
      </p:sp>
    </p:spTree>
    <p:extLst>
      <p:ext uri="{BB962C8B-B14F-4D97-AF65-F5344CB8AC3E}">
        <p14:creationId xmlns:p14="http://schemas.microsoft.com/office/powerpoint/2010/main" val="3490463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6F204-CAB2-AD9F-A6E0-4F823FFEF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454"/>
            <a:ext cx="10515600" cy="1325563"/>
          </a:xfrm>
        </p:spPr>
        <p:txBody>
          <a:bodyPr/>
          <a:lstStyle/>
          <a:p>
            <a:r>
              <a:rPr lang="en-GB"/>
              <a:t>Related literature: content analysis (audio analysis)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78CEB-5D5C-D192-0298-E4DF545F187B}"/>
              </a:ext>
            </a:extLst>
          </p:cNvPr>
          <p:cNvSpPr txBox="1"/>
          <p:nvPr/>
        </p:nvSpPr>
        <p:spPr>
          <a:xfrm>
            <a:off x="424874" y="2171194"/>
            <a:ext cx="779549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600" b="1"/>
              <a:t>Audio Tone Analysis</a:t>
            </a:r>
            <a:endParaRPr lang="en-GB" sz="26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/>
              <a:t>Gorodnichenko et al. (AER, 2023)</a:t>
            </a:r>
            <a:br>
              <a:rPr lang="en-GB" sz="2400"/>
            </a:br>
            <a:r>
              <a:rPr lang="en-US" sz="2000" i="1"/>
              <a:t>after controlling for the FED actions and the sentiment in the texts, a positive tone in the voices of FED chairs leads to significant increases in share prices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Handlan &amp;  Sheng (mimeo 2023)</a:t>
            </a:r>
            <a:br>
              <a:rPr lang="en-US" sz="2400"/>
            </a:br>
            <a:r>
              <a:rPr lang="en-US" sz="2000" i="1"/>
              <a:t>Gender and Tone in Recorded Economics Presentations: Audio Analysis with Machine Learning</a:t>
            </a: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5E1D786D-6AFE-B400-DD56-78E1CECB00B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64C4A72-9F96-2C2D-115F-291385C3A3F1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3" name="Graphic 2" descr="Voice with solid fill">
            <a:extLst>
              <a:ext uri="{FF2B5EF4-FFF2-40B4-BE49-F238E27FC236}">
                <a16:creationId xmlns:a16="http://schemas.microsoft.com/office/drawing/2014/main" id="{17BCD15B-4BC8-9A93-76C6-8711A2F4D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3314" y="2727037"/>
            <a:ext cx="2792629" cy="1844963"/>
          </a:xfrm>
          <a:prstGeom prst="rect">
            <a:avLst/>
          </a:prstGeom>
        </p:spPr>
      </p:pic>
      <p:sp>
        <p:nvSpPr>
          <p:cNvPr id="17" name="Rettangolo 6">
            <a:extLst>
              <a:ext uri="{FF2B5EF4-FFF2-40B4-BE49-F238E27FC236}">
                <a16:creationId xmlns:a16="http://schemas.microsoft.com/office/drawing/2014/main" id="{EE3C6BAA-7D4E-5341-662D-C0FF5DFE468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ttangolo 8">
            <a:extLst>
              <a:ext uri="{FF2B5EF4-FFF2-40B4-BE49-F238E27FC236}">
                <a16:creationId xmlns:a16="http://schemas.microsoft.com/office/drawing/2014/main" id="{36996D0C-FF79-1877-9DFD-90619370A302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14B7B-7F72-B25E-98B5-2F74C18A143A}"/>
              </a:ext>
            </a:extLst>
          </p:cNvPr>
          <p:cNvSpPr txBox="1"/>
          <p:nvPr/>
        </p:nvSpPr>
        <p:spPr>
          <a:xfrm>
            <a:off x="4448663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CONTRIBUTION</a:t>
            </a:r>
          </a:p>
        </p:txBody>
      </p:sp>
    </p:spTree>
    <p:extLst>
      <p:ext uri="{BB962C8B-B14F-4D97-AF65-F5344CB8AC3E}">
        <p14:creationId xmlns:p14="http://schemas.microsoft.com/office/powerpoint/2010/main" val="180332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6F204-CAB2-AD9F-A6E0-4F823FFEF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Related literature: content analysis (image and video)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78CEB-5D5C-D192-0298-E4DF545F187B}"/>
              </a:ext>
            </a:extLst>
          </p:cNvPr>
          <p:cNvSpPr txBox="1"/>
          <p:nvPr/>
        </p:nvSpPr>
        <p:spPr>
          <a:xfrm>
            <a:off x="424874" y="1598323"/>
            <a:ext cx="818341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2600" b="1"/>
              <a:t>Image analysis: politicians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Tarr et al. (Political Analysis, 2023)</a:t>
            </a:r>
            <a:br>
              <a:rPr lang="en-GB"/>
            </a:br>
            <a:r>
              <a:rPr lang="en-GB" sz="1600" i="1"/>
              <a:t>Automated coding of Political Video Campaign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Girbau et al. (Political Analysis, 2024)</a:t>
            </a:r>
            <a:br>
              <a:rPr lang="en-GB"/>
            </a:br>
            <a:r>
              <a:rPr lang="en-US" sz="1600" i="1"/>
              <a:t>Face Detection, Tracking, and Classification from Large-Scale News Archives (US &amp; Japan)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Caprini (mimeo, 2024)</a:t>
            </a:r>
            <a:br>
              <a:rPr lang="en-US"/>
            </a:br>
            <a:r>
              <a:rPr lang="en-US" sz="1600" i="1"/>
              <a:t>Visual Bias, Analysis of image preview of US news articles</a:t>
            </a:r>
          </a:p>
          <a:p>
            <a:pPr lvl="1"/>
            <a:r>
              <a:rPr lang="en-US" sz="2600" b="1"/>
              <a:t>Image analysis: gender and minorities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Donggwan Kim et al. (mimeo, 2023)</a:t>
            </a:r>
            <a:br>
              <a:rPr lang="en-US" i="1"/>
            </a:br>
            <a:r>
              <a:rPr lang="en-US" sz="1600" i="1"/>
              <a:t>TV Advertising Effectiveness with Racial Minority Representation: Evidence from the Mortgage Market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Goli &amp; Mummalaneni (mimeo, 2023)</a:t>
            </a:r>
            <a:br>
              <a:rPr lang="en-US" i="1"/>
            </a:br>
            <a:r>
              <a:rPr lang="en-US" i="1"/>
              <a:t>women Vs men in CNN, Fox News and MSNBC</a:t>
            </a:r>
            <a:endParaRPr lang="en-GB" sz="1600" i="1" dirty="0"/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5E1D786D-6AFE-B400-DD56-78E1CECB00B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64C4A72-9F96-2C2D-115F-291385C3A3F1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3" name="Graphic 2" descr="Images with solid fill">
            <a:extLst>
              <a:ext uri="{FF2B5EF4-FFF2-40B4-BE49-F238E27FC236}">
                <a16:creationId xmlns:a16="http://schemas.microsoft.com/office/drawing/2014/main" id="{54B448BC-D311-1C65-E932-F0F5F3A9A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2483" y="1495059"/>
            <a:ext cx="645627" cy="645627"/>
          </a:xfrm>
          <a:prstGeom prst="rect">
            <a:avLst/>
          </a:prstGeom>
        </p:spPr>
      </p:pic>
      <p:pic>
        <p:nvPicPr>
          <p:cNvPr id="4" name="Graphic 3" descr="Images with solid fill">
            <a:extLst>
              <a:ext uri="{FF2B5EF4-FFF2-40B4-BE49-F238E27FC236}">
                <a16:creationId xmlns:a16="http://schemas.microsoft.com/office/drawing/2014/main" id="{FCFADC45-22B0-F073-1F67-7B54D0EF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7356" y="3481809"/>
            <a:ext cx="645627" cy="645627"/>
          </a:xfrm>
          <a:prstGeom prst="rect">
            <a:avLst/>
          </a:prstGeom>
        </p:spPr>
      </p:pic>
      <p:sp>
        <p:nvSpPr>
          <p:cNvPr id="5" name="Rettangolo 6">
            <a:extLst>
              <a:ext uri="{FF2B5EF4-FFF2-40B4-BE49-F238E27FC236}">
                <a16:creationId xmlns:a16="http://schemas.microsoft.com/office/drawing/2014/main" id="{06E004C6-389D-046C-0027-F9AA4A7A8BEA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343B5ADB-D93D-4B2D-6A60-9B79C0229FB5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571459-CE3F-CFB8-9734-16B211659F8B}"/>
              </a:ext>
            </a:extLst>
          </p:cNvPr>
          <p:cNvSpPr txBox="1"/>
          <p:nvPr/>
        </p:nvSpPr>
        <p:spPr>
          <a:xfrm>
            <a:off x="4448663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CONTRIBUTION</a:t>
            </a:r>
          </a:p>
        </p:txBody>
      </p:sp>
      <p:pic>
        <p:nvPicPr>
          <p:cNvPr id="12" name="Picture 11" descr="A collage of images of men&#10;&#10;Description automatically generated">
            <a:extLst>
              <a:ext uri="{FF2B5EF4-FFF2-40B4-BE49-F238E27FC236}">
                <a16:creationId xmlns:a16="http://schemas.microsoft.com/office/drawing/2014/main" id="{52EC2E6A-9DCB-B82A-CA5F-F55CCFDA9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609" y="1206385"/>
            <a:ext cx="2513446" cy="251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6F204-CAB2-AD9F-A6E0-4F823FFEF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Methodological contribution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78CEB-5D5C-D192-0298-E4DF545F187B}"/>
              </a:ext>
            </a:extLst>
          </p:cNvPr>
          <p:cNvSpPr txBox="1"/>
          <p:nvPr/>
        </p:nvSpPr>
        <p:spPr>
          <a:xfrm>
            <a:off x="424874" y="1598323"/>
            <a:ext cx="1068647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GB" sz="2800"/>
              <a:t>Analysis of “opinion TV” content – not “straight news” (i.e. Burstzyn et al. 2023) – “discussion” NOT “unilateral messages”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800"/>
              <a:t>Tracking of ALL speakers (without depending on “Celebrities API”)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800"/>
              <a:t>Combine Audio, Image and Transcript features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800"/>
              <a:t>Methodology to build your data from virtually any semple (</a:t>
            </a:r>
            <a:r>
              <a:rPr lang="en-GB" sz="2800" i="1"/>
              <a:t>provided that videos are available)</a:t>
            </a:r>
            <a:endParaRPr lang="en-GB" sz="2800"/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5E1D786D-6AFE-B400-DD56-78E1CECB00B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64C4A72-9F96-2C2D-115F-291385C3A3F1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AFBB6B2B-FD86-6B39-B089-B49A861C4BED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BF8D908E-5E5F-DCBF-98ED-2C135E00E21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1A27DA-C025-66A4-C708-025A6C6701D5}"/>
              </a:ext>
            </a:extLst>
          </p:cNvPr>
          <p:cNvSpPr txBox="1"/>
          <p:nvPr/>
        </p:nvSpPr>
        <p:spPr>
          <a:xfrm>
            <a:off x="4448663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CONTRIBUTION</a:t>
            </a:r>
          </a:p>
        </p:txBody>
      </p:sp>
    </p:spTree>
    <p:extLst>
      <p:ext uri="{BB962C8B-B14F-4D97-AF65-F5344CB8AC3E}">
        <p14:creationId xmlns:p14="http://schemas.microsoft.com/office/powerpoint/2010/main" val="71217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03D9D-15C2-5729-C57E-82FD6736C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Sample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C4320-688A-85A0-FD92-9FB7A44E5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/>
              <a:t>5 years of episodes (2018-2023), </a:t>
            </a:r>
            <a:r>
              <a:rPr lang="en-GB"/>
              <a:t>covering the COVID-19 pandemic, the Ukraine Invasion, the Palestine-Israel conflict, and two national elections.</a:t>
            </a:r>
          </a:p>
        </p:txBody>
      </p:sp>
      <p:sp>
        <p:nvSpPr>
          <p:cNvPr id="10" name="Rettangolo 6">
            <a:extLst>
              <a:ext uri="{FF2B5EF4-FFF2-40B4-BE49-F238E27FC236}">
                <a16:creationId xmlns:a16="http://schemas.microsoft.com/office/drawing/2014/main" id="{90F75C1D-9EB8-94AA-7623-6325D9A07BC1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11" name="Rettangolo 8">
            <a:extLst>
              <a:ext uri="{FF2B5EF4-FFF2-40B4-BE49-F238E27FC236}">
                <a16:creationId xmlns:a16="http://schemas.microsoft.com/office/drawing/2014/main" id="{8DB2A7BB-0738-2DE1-3A8A-2A0B4C1E84E3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38B4A8-9F6D-E587-F5A4-39ED7F17E3F7}"/>
              </a:ext>
            </a:extLst>
          </p:cNvPr>
          <p:cNvGrpSpPr/>
          <p:nvPr/>
        </p:nvGrpSpPr>
        <p:grpSpPr>
          <a:xfrm>
            <a:off x="928543" y="3223454"/>
            <a:ext cx="1980912" cy="2350682"/>
            <a:chOff x="928543" y="3223454"/>
            <a:chExt cx="1980912" cy="2350682"/>
          </a:xfrm>
        </p:grpSpPr>
        <p:pic>
          <p:nvPicPr>
            <p:cNvPr id="5" name="Picture 4" descr="A person in a black striped suit&#10;&#10;Description automatically generated">
              <a:extLst>
                <a:ext uri="{FF2B5EF4-FFF2-40B4-BE49-F238E27FC236}">
                  <a16:creationId xmlns:a16="http://schemas.microsoft.com/office/drawing/2014/main" id="{8E58023C-85BD-1C9A-24C6-CF49B4E66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43" y="3223454"/>
              <a:ext cx="1980912" cy="2350682"/>
            </a:xfrm>
            <a:prstGeom prst="rect">
              <a:avLst/>
            </a:prstGeom>
          </p:spPr>
        </p:pic>
        <p:pic>
          <p:nvPicPr>
            <p:cNvPr id="7" name="Picture 6" descr="A black and yellow logo&#10;&#10;Description automatically generated">
              <a:extLst>
                <a:ext uri="{FF2B5EF4-FFF2-40B4-BE49-F238E27FC236}">
                  <a16:creationId xmlns:a16="http://schemas.microsoft.com/office/drawing/2014/main" id="{C81BB568-DEF6-4E51-AA24-AAD454E3D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43" y="4934824"/>
              <a:ext cx="835275" cy="6333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FD486A-9715-966A-05BF-EECE0139F914}"/>
              </a:ext>
            </a:extLst>
          </p:cNvPr>
          <p:cNvGrpSpPr/>
          <p:nvPr/>
        </p:nvGrpSpPr>
        <p:grpSpPr>
          <a:xfrm>
            <a:off x="4843159" y="3223453"/>
            <a:ext cx="5058223" cy="1797883"/>
            <a:chOff x="4843159" y="3223453"/>
            <a:chExt cx="5058223" cy="1797883"/>
          </a:xfrm>
        </p:grpSpPr>
        <p:pic>
          <p:nvPicPr>
            <p:cNvPr id="9" name="Picture 8" descr="A person in a blue dress&#10;&#10;Description automatically generated">
              <a:extLst>
                <a:ext uri="{FF2B5EF4-FFF2-40B4-BE49-F238E27FC236}">
                  <a16:creationId xmlns:a16="http://schemas.microsoft.com/office/drawing/2014/main" id="{5E7F6CA2-20F0-10F9-9EEB-9A372C4B1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159" y="3223453"/>
              <a:ext cx="5058223" cy="1797883"/>
            </a:xfrm>
            <a:prstGeom prst="rect">
              <a:avLst/>
            </a:prstGeom>
          </p:spPr>
        </p:pic>
        <p:pic>
          <p:nvPicPr>
            <p:cNvPr id="12" name="Picture 11" descr="A red circle with a number four&#10;&#10;Description automatically generated">
              <a:extLst>
                <a:ext uri="{FF2B5EF4-FFF2-40B4-BE49-F238E27FC236}">
                  <a16:creationId xmlns:a16="http://schemas.microsoft.com/office/drawing/2014/main" id="{0FF087B6-6019-4A91-15CA-D043E954E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160" y="4423088"/>
              <a:ext cx="606296" cy="598248"/>
            </a:xfrm>
            <a:prstGeom prst="rect">
              <a:avLst/>
            </a:prstGeom>
          </p:spPr>
        </p:pic>
      </p:grpSp>
      <p:sp>
        <p:nvSpPr>
          <p:cNvPr id="6" name="Rettangolo 6">
            <a:extLst>
              <a:ext uri="{FF2B5EF4-FFF2-40B4-BE49-F238E27FC236}">
                <a16:creationId xmlns:a16="http://schemas.microsoft.com/office/drawing/2014/main" id="{33669B4C-BC4F-50DB-ADEB-03B546183C6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ttangolo 8">
            <a:extLst>
              <a:ext uri="{FF2B5EF4-FFF2-40B4-BE49-F238E27FC236}">
                <a16:creationId xmlns:a16="http://schemas.microsoft.com/office/drawing/2014/main" id="{3DB00906-6947-93AA-7972-37813AAFC8E6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E2D153-AB49-4623-694F-5A157EDC9394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</p:spTree>
    <p:extLst>
      <p:ext uri="{BB962C8B-B14F-4D97-AF65-F5344CB8AC3E}">
        <p14:creationId xmlns:p14="http://schemas.microsoft.com/office/powerpoint/2010/main" val="37701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F58D7-5527-E33D-620E-6C34C82EE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Sample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9E23D913-12AD-16E8-C5F8-D81BBCFB6117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A4E231ED-284A-F536-3116-BCF314803023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72B9A4-07BB-20A2-DD70-B656E8DC850F}"/>
              </a:ext>
            </a:extLst>
          </p:cNvPr>
          <p:cNvGrpSpPr/>
          <p:nvPr/>
        </p:nvGrpSpPr>
        <p:grpSpPr>
          <a:xfrm>
            <a:off x="1004455" y="1499487"/>
            <a:ext cx="1980912" cy="2350682"/>
            <a:chOff x="928543" y="3223454"/>
            <a:chExt cx="1980912" cy="2350682"/>
          </a:xfrm>
        </p:grpSpPr>
        <p:pic>
          <p:nvPicPr>
            <p:cNvPr id="7" name="Picture 6" descr="A person in a black striped suit&#10;&#10;Description automatically generated">
              <a:extLst>
                <a:ext uri="{FF2B5EF4-FFF2-40B4-BE49-F238E27FC236}">
                  <a16:creationId xmlns:a16="http://schemas.microsoft.com/office/drawing/2014/main" id="{A4A747B1-19BA-D9E8-2325-95DBCA6A1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43" y="3223454"/>
              <a:ext cx="1980912" cy="2350682"/>
            </a:xfrm>
            <a:prstGeom prst="rect">
              <a:avLst/>
            </a:prstGeom>
          </p:spPr>
        </p:pic>
        <p:pic>
          <p:nvPicPr>
            <p:cNvPr id="8" name="Picture 7" descr="A black and yellow logo&#10;&#10;Description automatically generated">
              <a:extLst>
                <a:ext uri="{FF2B5EF4-FFF2-40B4-BE49-F238E27FC236}">
                  <a16:creationId xmlns:a16="http://schemas.microsoft.com/office/drawing/2014/main" id="{B99BE9CA-241F-D874-2F49-8B4CA843C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43" y="4934824"/>
              <a:ext cx="835275" cy="63330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A0C9E7-0737-D586-A254-A9AD6AFDEF4A}"/>
              </a:ext>
            </a:extLst>
          </p:cNvPr>
          <p:cNvGrpSpPr/>
          <p:nvPr/>
        </p:nvGrpSpPr>
        <p:grpSpPr>
          <a:xfrm>
            <a:off x="6737976" y="1505491"/>
            <a:ext cx="4615824" cy="2350219"/>
            <a:chOff x="5496178" y="3223453"/>
            <a:chExt cx="3539382" cy="1802132"/>
          </a:xfrm>
        </p:grpSpPr>
        <p:pic>
          <p:nvPicPr>
            <p:cNvPr id="10" name="Picture 9" descr="A person in a blue dress&#10;&#10;Description automatically generated">
              <a:extLst>
                <a:ext uri="{FF2B5EF4-FFF2-40B4-BE49-F238E27FC236}">
                  <a16:creationId xmlns:a16="http://schemas.microsoft.com/office/drawing/2014/main" id="{46A25194-E363-348A-3BA8-C2319B903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0" r="17117"/>
            <a:stretch/>
          </p:blipFill>
          <p:spPr>
            <a:xfrm>
              <a:off x="5496178" y="3223453"/>
              <a:ext cx="3539382" cy="1797883"/>
            </a:xfrm>
            <a:prstGeom prst="rect">
              <a:avLst/>
            </a:prstGeom>
          </p:spPr>
        </p:pic>
        <p:pic>
          <p:nvPicPr>
            <p:cNvPr id="11" name="Picture 10" descr="A red circle with a number four&#10;&#10;Description automatically generated">
              <a:extLst>
                <a:ext uri="{FF2B5EF4-FFF2-40B4-BE49-F238E27FC236}">
                  <a16:creationId xmlns:a16="http://schemas.microsoft.com/office/drawing/2014/main" id="{2388D3A2-1012-5C0B-C438-9B710A8FD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178" y="4539969"/>
              <a:ext cx="492149" cy="485616"/>
            </a:xfrm>
            <a:prstGeom prst="rect">
              <a:avLst/>
            </a:prstGeom>
          </p:spPr>
        </p:pic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FF546E0-0716-5CA6-8209-666FCB70D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68103"/>
              </p:ext>
            </p:extLst>
          </p:nvPr>
        </p:nvGraphicFramePr>
        <p:xfrm>
          <a:off x="972176" y="4323523"/>
          <a:ext cx="1038162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5715">
                  <a:extLst>
                    <a:ext uri="{9D8B030D-6E8A-4147-A177-3AD203B41FA5}">
                      <a16:colId xmlns:a16="http://schemas.microsoft.com/office/drawing/2014/main" val="3119777754"/>
                    </a:ext>
                  </a:extLst>
                </a:gridCol>
                <a:gridCol w="294826">
                  <a:extLst>
                    <a:ext uri="{9D8B030D-6E8A-4147-A177-3AD203B41FA5}">
                      <a16:colId xmlns:a16="http://schemas.microsoft.com/office/drawing/2014/main" val="2109542196"/>
                    </a:ext>
                  </a:extLst>
                </a:gridCol>
                <a:gridCol w="3460541">
                  <a:extLst>
                    <a:ext uri="{9D8B030D-6E8A-4147-A177-3AD203B41FA5}">
                      <a16:colId xmlns:a16="http://schemas.microsoft.com/office/drawing/2014/main" val="3332245689"/>
                    </a:ext>
                  </a:extLst>
                </a:gridCol>
                <a:gridCol w="3460541">
                  <a:extLst>
                    <a:ext uri="{9D8B030D-6E8A-4147-A177-3AD203B41FA5}">
                      <a16:colId xmlns:a16="http://schemas.microsoft.com/office/drawing/2014/main" val="235744986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en-GB" i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>
                          <a:solidFill>
                            <a:sysClr val="windowText" lastClr="000000"/>
                          </a:solidFill>
                        </a:rPr>
                        <a:t>Otto e Mezzo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i="1">
                          <a:solidFill>
                            <a:sysClr val="windowText" lastClr="000000"/>
                          </a:solidFill>
                        </a:rPr>
                        <a:t>Stasera Italia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858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ysClr val="windowText" lastClr="000000"/>
                          </a:solidFill>
                        </a:rPr>
                        <a:t>Broadcast time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20:35-21:10 (35 mins)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20:30-21:20 (50 mins)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81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ysClr val="windowText" lastClr="000000"/>
                          </a:solidFill>
                        </a:rPr>
                        <a:t>Channel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La 7 (Cairo Editore)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Rete 4 (Mediaset, i.e. </a:t>
                      </a:r>
                      <a:r>
                        <a:rPr lang="en-GB" i="1">
                          <a:solidFill>
                            <a:sysClr val="windowText" lastClr="000000"/>
                          </a:solidFill>
                        </a:rPr>
                        <a:t>Berlusconi</a:t>
                      </a:r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61853"/>
                  </a:ext>
                </a:extLst>
              </a:tr>
            </a:tbl>
          </a:graphicData>
        </a:graphic>
      </p:graphicFrame>
      <p:sp>
        <p:nvSpPr>
          <p:cNvPr id="3" name="Rettangolo 6">
            <a:extLst>
              <a:ext uri="{FF2B5EF4-FFF2-40B4-BE49-F238E27FC236}">
                <a16:creationId xmlns:a16="http://schemas.microsoft.com/office/drawing/2014/main" id="{2897AC14-0E92-A6FE-0C7D-B1028260CA0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Rettangolo 8">
            <a:extLst>
              <a:ext uri="{FF2B5EF4-FFF2-40B4-BE49-F238E27FC236}">
                <a16:creationId xmlns:a16="http://schemas.microsoft.com/office/drawing/2014/main" id="{12F5E89B-5026-225F-D05C-DD2281143904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076BBC-88FB-E1E1-134D-E829ADF3090F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EE49EA-435C-CCCF-1DCE-EDC592595B36}"/>
              </a:ext>
            </a:extLst>
          </p:cNvPr>
          <p:cNvSpPr txBox="1"/>
          <p:nvPr/>
        </p:nvSpPr>
        <p:spPr>
          <a:xfrm>
            <a:off x="1943655" y="5828145"/>
            <a:ext cx="870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/>
              <a:t>2 -3 million daily viewers (share 8% and 5%)</a:t>
            </a:r>
          </a:p>
        </p:txBody>
      </p:sp>
    </p:spTree>
    <p:extLst>
      <p:ext uri="{BB962C8B-B14F-4D97-AF65-F5344CB8AC3E}">
        <p14:creationId xmlns:p14="http://schemas.microsoft.com/office/powerpoint/2010/main" val="751562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F58D7-5527-E33D-620E-6C34C82E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4609"/>
          </a:xfrm>
        </p:spPr>
        <p:txBody>
          <a:bodyPr/>
          <a:lstStyle/>
          <a:p>
            <a:r>
              <a:rPr lang="en-GB"/>
              <a:t>The Format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9E23D913-12AD-16E8-C5F8-D81BBCFB6117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A4E231ED-284A-F536-3116-BCF314803023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12" name="Picture 11" descr="A person sitting at a table with a person on the screen&#10;&#10;Description automatically generated">
            <a:extLst>
              <a:ext uri="{FF2B5EF4-FFF2-40B4-BE49-F238E27FC236}">
                <a16:creationId xmlns:a16="http://schemas.microsoft.com/office/drawing/2014/main" id="{A2736E9F-1AAA-22C7-2110-B55762F61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369734"/>
            <a:ext cx="4038272" cy="2274894"/>
          </a:xfrm>
          <a:prstGeom prst="rect">
            <a:avLst/>
          </a:prstGeom>
        </p:spPr>
      </p:pic>
      <p:pic>
        <p:nvPicPr>
          <p:cNvPr id="17" name="Picture 1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D943932-2F7F-7241-E67A-9C6AB4936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1547" r="3140" b="5153"/>
          <a:stretch/>
        </p:blipFill>
        <p:spPr>
          <a:xfrm>
            <a:off x="838200" y="3920208"/>
            <a:ext cx="4038274" cy="22811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6C9053-CF1D-58BF-8A5B-217279648EDA}"/>
              </a:ext>
            </a:extLst>
          </p:cNvPr>
          <p:cNvSpPr txBox="1"/>
          <p:nvPr/>
        </p:nvSpPr>
        <p:spPr>
          <a:xfrm>
            <a:off x="5828146" y="1391343"/>
            <a:ext cx="55972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/>
              <a:t>A topic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/>
              <a:t>Guests (in the studio from home)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/>
              <a:t>Host guides discussion and speaking times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8D630AF-CDD7-0363-30D1-8E73AE1FB059}"/>
              </a:ext>
            </a:extLst>
          </p:cNvPr>
          <p:cNvCxnSpPr/>
          <p:nvPr/>
        </p:nvCxnSpPr>
        <p:spPr>
          <a:xfrm flipH="1" flipV="1">
            <a:off x="3823855" y="1533236"/>
            <a:ext cx="2152072" cy="1293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2C9F179-D91C-B1CF-1B20-42A7B48348F1}"/>
              </a:ext>
            </a:extLst>
          </p:cNvPr>
          <p:cNvCxnSpPr>
            <a:endCxn id="17" idx="0"/>
          </p:cNvCxnSpPr>
          <p:nvPr/>
        </p:nvCxnSpPr>
        <p:spPr>
          <a:xfrm flipH="1">
            <a:off x="2857337" y="1662545"/>
            <a:ext cx="3118590" cy="22576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5D73C3B-2CAC-39E2-B40D-F0081B721449}"/>
              </a:ext>
            </a:extLst>
          </p:cNvPr>
          <p:cNvCxnSpPr>
            <a:cxnSpLocks/>
          </p:cNvCxnSpPr>
          <p:nvPr/>
        </p:nvCxnSpPr>
        <p:spPr>
          <a:xfrm flipH="1">
            <a:off x="3943105" y="2078182"/>
            <a:ext cx="2032822" cy="42899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1DDDCCE-460F-77BE-45D2-08D7965160D0}"/>
              </a:ext>
            </a:extLst>
          </p:cNvPr>
          <p:cNvCxnSpPr>
            <a:cxnSpLocks/>
          </p:cNvCxnSpPr>
          <p:nvPr/>
        </p:nvCxnSpPr>
        <p:spPr>
          <a:xfrm flipH="1" flipV="1">
            <a:off x="2857337" y="1955356"/>
            <a:ext cx="3104904" cy="12281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D719D52-98C7-FA1E-D119-D98B06C71165}"/>
              </a:ext>
            </a:extLst>
          </p:cNvPr>
          <p:cNvCxnSpPr>
            <a:cxnSpLocks/>
          </p:cNvCxnSpPr>
          <p:nvPr/>
        </p:nvCxnSpPr>
        <p:spPr>
          <a:xfrm flipH="1">
            <a:off x="4257964" y="2078172"/>
            <a:ext cx="1704277" cy="227264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C69FC95-9E88-602D-8E22-90BF3F7290B3}"/>
              </a:ext>
            </a:extLst>
          </p:cNvPr>
          <p:cNvCxnSpPr>
            <a:cxnSpLocks/>
          </p:cNvCxnSpPr>
          <p:nvPr/>
        </p:nvCxnSpPr>
        <p:spPr>
          <a:xfrm flipH="1">
            <a:off x="4409789" y="2077371"/>
            <a:ext cx="1566138" cy="283967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570C765-73BB-4768-B6D8-EA0BCAD386C1}"/>
              </a:ext>
            </a:extLst>
          </p:cNvPr>
          <p:cNvCxnSpPr>
            <a:cxnSpLocks/>
          </p:cNvCxnSpPr>
          <p:nvPr/>
        </p:nvCxnSpPr>
        <p:spPr>
          <a:xfrm flipH="1" flipV="1">
            <a:off x="2074556" y="2492998"/>
            <a:ext cx="3901371" cy="436666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1CDA9F6-0E21-184B-BFE1-AF1436EC33B4}"/>
              </a:ext>
            </a:extLst>
          </p:cNvPr>
          <p:cNvCxnSpPr>
            <a:cxnSpLocks/>
          </p:cNvCxnSpPr>
          <p:nvPr/>
        </p:nvCxnSpPr>
        <p:spPr>
          <a:xfrm flipH="1">
            <a:off x="1923969" y="2929674"/>
            <a:ext cx="4051958" cy="216686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A person in a suit and tie&#10;&#10;Description automatically generated">
            <a:extLst>
              <a:ext uri="{FF2B5EF4-FFF2-40B4-BE49-F238E27FC236}">
                <a16:creationId xmlns:a16="http://schemas.microsoft.com/office/drawing/2014/main" id="{58A44300-4E42-F35B-A6A9-B9112117D0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5771" r="6495" b="7999"/>
          <a:stretch/>
        </p:blipFill>
        <p:spPr>
          <a:xfrm>
            <a:off x="6383066" y="4232302"/>
            <a:ext cx="2456134" cy="1395080"/>
          </a:xfrm>
          <a:prstGeom prst="rect">
            <a:avLst/>
          </a:prstGeom>
        </p:spPr>
      </p:pic>
      <p:pic>
        <p:nvPicPr>
          <p:cNvPr id="59" name="Picture 58" descr="A person in a suit&#10;&#10;Description automatically generated">
            <a:extLst>
              <a:ext uri="{FF2B5EF4-FFF2-40B4-BE49-F238E27FC236}">
                <a16:creationId xmlns:a16="http://schemas.microsoft.com/office/drawing/2014/main" id="{71F29A06-E2EC-400E-F0EC-A1A14E921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645" y="4232302"/>
            <a:ext cx="2491214" cy="139508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5E06F6C-BB75-0B93-B558-4DC2F3D9F894}"/>
              </a:ext>
            </a:extLst>
          </p:cNvPr>
          <p:cNvSpPr txBox="1"/>
          <p:nvPr/>
        </p:nvSpPr>
        <p:spPr>
          <a:xfrm>
            <a:off x="6383065" y="5766658"/>
            <a:ext cx="532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"Stasera Italia" also has monologues from the host and connections with external correspondents. These moments are excluded from the analysis.</a:t>
            </a:r>
            <a:endParaRPr lang="en-GB" sz="1200"/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E59FFDEC-CB9E-F0B7-4132-0EA88598ACF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B125B1BF-AC36-F614-4710-A63A37BCFBC8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53E45-B907-3F78-7C07-2BA5DCAC4BA2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</p:spTree>
    <p:extLst>
      <p:ext uri="{BB962C8B-B14F-4D97-AF65-F5344CB8AC3E}">
        <p14:creationId xmlns:p14="http://schemas.microsoft.com/office/powerpoint/2010/main" val="75092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FBDA-34DB-59B6-D76C-83BAD72D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8F227-599B-59A4-0C06-CC2D0FE9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Speaker Diarization and Recognition</a:t>
            </a:r>
          </a:p>
          <a:p>
            <a:r>
              <a:rPr lang="en-GB"/>
              <a:t>Speaker Identification (audio and video)</a:t>
            </a:r>
          </a:p>
          <a:p>
            <a:r>
              <a:rPr lang="en-GB"/>
              <a:t>Speech to Text</a:t>
            </a:r>
          </a:p>
          <a:p>
            <a:r>
              <a:rPr lang="en-GB"/>
              <a:t>Tone emotion</a:t>
            </a:r>
          </a:p>
          <a:p>
            <a:r>
              <a:rPr lang="en-GB"/>
              <a:t>Face emotion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25551354-1ED5-A775-C8FD-5FE139D6B90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B023FBB3-B692-C246-3D2A-AAC894B561A1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EEC15A1B-D2C5-8D88-5357-6ACBC15CB35A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9B31E0FC-5A0D-4C1F-7AE8-B7C08C9852A5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9CD9E-5673-181E-E94A-ED530268BF73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</p:spTree>
    <p:extLst>
      <p:ext uri="{BB962C8B-B14F-4D97-AF65-F5344CB8AC3E}">
        <p14:creationId xmlns:p14="http://schemas.microsoft.com/office/powerpoint/2010/main" val="3365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FBDA-34DB-59B6-D76C-83BAD72D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we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8F227-599B-59A4-0C06-CC2D0FE9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26858" cy="4351338"/>
          </a:xfrm>
        </p:spPr>
        <p:txBody>
          <a:bodyPr>
            <a:normAutofit/>
          </a:bodyPr>
          <a:lstStyle/>
          <a:p>
            <a:r>
              <a:rPr lang="en-GB" sz="2400"/>
              <a:t>We mostly use </a:t>
            </a:r>
            <a:r>
              <a:rPr lang="en-GB" sz="2400" b="1"/>
              <a:t>Pre-Trained </a:t>
            </a:r>
            <a:r>
              <a:rPr lang="en-GB" sz="2400"/>
              <a:t>models.</a:t>
            </a:r>
          </a:p>
          <a:p>
            <a:r>
              <a:rPr lang="en-GB" sz="2400"/>
              <a:t>These models are very easy to use, and can also be </a:t>
            </a:r>
            <a:r>
              <a:rPr lang="en-GB" sz="2400" i="1"/>
              <a:t>fine-tuned </a:t>
            </a:r>
            <a:r>
              <a:rPr lang="en-GB" sz="2400"/>
              <a:t> (but we don’t for most of our applications)</a:t>
            </a:r>
          </a:p>
          <a:p>
            <a:r>
              <a:rPr lang="en-GB" sz="2400" b="1"/>
              <a:t>Open Access and Open Source (FREE $)</a:t>
            </a:r>
          </a:p>
          <a:p>
            <a:r>
              <a:rPr lang="en-GB" sz="2400"/>
              <a:t>Compared to expensive API’s </a:t>
            </a:r>
          </a:p>
          <a:p>
            <a:r>
              <a:rPr lang="en-GB" sz="2400"/>
              <a:t>Few lines of codes</a:t>
            </a:r>
          </a:p>
          <a:p>
            <a:r>
              <a:rPr lang="en-GB" sz="2400" i="1"/>
              <a:t>(in fact thousands..)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25551354-1ED5-A775-C8FD-5FE139D6B90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B023FBB3-B692-C246-3D2A-AAC894B561A1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5A3F5-8070-E3F2-3534-A82A253D8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266" y="1027906"/>
            <a:ext cx="6306083" cy="26816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C6A4EB-A4BB-80D4-3C2E-2C7CA0C44CD4}"/>
              </a:ext>
            </a:extLst>
          </p:cNvPr>
          <p:cNvSpPr txBox="1"/>
          <p:nvPr/>
        </p:nvSpPr>
        <p:spPr>
          <a:xfrm>
            <a:off x="7295302" y="385970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Download the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C9A67-DC50-6684-4D02-F10E8FFD87A9}"/>
              </a:ext>
            </a:extLst>
          </p:cNvPr>
          <p:cNvSpPr txBox="1"/>
          <p:nvPr/>
        </p:nvSpPr>
        <p:spPr>
          <a:xfrm>
            <a:off x="6380140" y="5283776"/>
            <a:ext cx="962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Data input</a:t>
            </a:r>
          </a:p>
        </p:txBody>
      </p:sp>
      <p:pic>
        <p:nvPicPr>
          <p:cNvPr id="11" name="Graphic 10" descr="Download from cloud with solid fill">
            <a:extLst>
              <a:ext uri="{FF2B5EF4-FFF2-40B4-BE49-F238E27FC236}">
                <a16:creationId xmlns:a16="http://schemas.microsoft.com/office/drawing/2014/main" id="{AE4D741F-BBEC-DE1B-EE29-D7B8D8D36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3274" y="4130239"/>
            <a:ext cx="747855" cy="747855"/>
          </a:xfrm>
          <a:prstGeom prst="rect">
            <a:avLst/>
          </a:prstGeom>
        </p:spPr>
      </p:pic>
      <p:pic>
        <p:nvPicPr>
          <p:cNvPr id="12" name="Graphic 11" descr="Presentation with media with solid fill">
            <a:extLst>
              <a:ext uri="{FF2B5EF4-FFF2-40B4-BE49-F238E27FC236}">
                <a16:creationId xmlns:a16="http://schemas.microsoft.com/office/drawing/2014/main" id="{D3A1E625-682B-6569-DF56-16457EC76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0844" y="5249154"/>
            <a:ext cx="960803" cy="960803"/>
          </a:xfrm>
          <a:prstGeom prst="rect">
            <a:avLst/>
          </a:prstGeom>
        </p:spPr>
      </p:pic>
      <p:pic>
        <p:nvPicPr>
          <p:cNvPr id="13" name="Graphic 12" descr="Network with solid fill">
            <a:extLst>
              <a:ext uri="{FF2B5EF4-FFF2-40B4-BE49-F238E27FC236}">
                <a16:creationId xmlns:a16="http://schemas.microsoft.com/office/drawing/2014/main" id="{3F321284-5F2B-64AA-D887-FA175FF080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7277" y="5195544"/>
            <a:ext cx="914400" cy="9144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836770-6E4E-E7BD-FF54-806262AA462E}"/>
              </a:ext>
            </a:extLst>
          </p:cNvPr>
          <p:cNvCxnSpPr>
            <a:cxnSpLocks/>
          </p:cNvCxnSpPr>
          <p:nvPr/>
        </p:nvCxnSpPr>
        <p:spPr>
          <a:xfrm>
            <a:off x="7171477" y="5600326"/>
            <a:ext cx="6067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E629AB-6CB7-1F1F-4D01-C8CF15AEA36B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 flipH="1">
            <a:off x="8314477" y="4878094"/>
            <a:ext cx="2725" cy="317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EFF99C-4BDD-481D-623C-4F05D90A57A0}"/>
              </a:ext>
            </a:extLst>
          </p:cNvPr>
          <p:cNvSpPr txBox="1"/>
          <p:nvPr/>
        </p:nvSpPr>
        <p:spPr>
          <a:xfrm>
            <a:off x="9166445" y="5415660"/>
            <a:ext cx="180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Predictions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3BC64E-B7CA-6776-664E-05469B093E87}"/>
              </a:ext>
            </a:extLst>
          </p:cNvPr>
          <p:cNvCxnSpPr>
            <a:cxnSpLocks/>
          </p:cNvCxnSpPr>
          <p:nvPr/>
        </p:nvCxnSpPr>
        <p:spPr>
          <a:xfrm>
            <a:off x="8808843" y="5600326"/>
            <a:ext cx="6067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ttangolo 6">
            <a:extLst>
              <a:ext uri="{FF2B5EF4-FFF2-40B4-BE49-F238E27FC236}">
                <a16:creationId xmlns:a16="http://schemas.microsoft.com/office/drawing/2014/main" id="{78471601-89C8-1F07-5D23-107DB052E77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Rettangolo 8">
            <a:extLst>
              <a:ext uri="{FF2B5EF4-FFF2-40B4-BE49-F238E27FC236}">
                <a16:creationId xmlns:a16="http://schemas.microsoft.com/office/drawing/2014/main" id="{68A64E5F-92A2-978B-811B-9179B6433D4E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FDA65-52B4-EA6E-4991-119D2C1F6CAF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</p:spTree>
    <p:extLst>
      <p:ext uri="{BB962C8B-B14F-4D97-AF65-F5344CB8AC3E}">
        <p14:creationId xmlns:p14="http://schemas.microsoft.com/office/powerpoint/2010/main" val="127918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5B00A-0F9B-F11E-163A-85D8DAEA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Speaker Diarization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59388-8865-1112-56F7-C2EF2AD4A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46175"/>
          </a:xfrm>
        </p:spPr>
        <p:txBody>
          <a:bodyPr/>
          <a:lstStyle/>
          <a:p>
            <a:r>
              <a:rPr lang="en-GB"/>
              <a:t>We use Pyannote 3.0 (Plaquet &amp; Bredin 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BE295-88E0-5A20-6199-0C72FBE76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037" y="1250758"/>
            <a:ext cx="3676651" cy="1387144"/>
          </a:xfrm>
          <a:prstGeom prst="rect">
            <a:avLst/>
          </a:prstGeom>
        </p:spPr>
      </p:pic>
      <p:pic>
        <p:nvPicPr>
          <p:cNvPr id="7" name="Graphic 6" descr="Voice with solid fill">
            <a:extLst>
              <a:ext uri="{FF2B5EF4-FFF2-40B4-BE49-F238E27FC236}">
                <a16:creationId xmlns:a16="http://schemas.microsoft.com/office/drawing/2014/main" id="{71978C96-7E72-6968-CAB8-FAB7C5FEE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7874" y="3643615"/>
            <a:ext cx="1219200" cy="1219200"/>
          </a:xfrm>
          <a:prstGeom prst="rect">
            <a:avLst/>
          </a:prstGeom>
        </p:spPr>
      </p:pic>
      <p:pic>
        <p:nvPicPr>
          <p:cNvPr id="9" name="Graphic 8" descr="Presentation with media with solid fill">
            <a:extLst>
              <a:ext uri="{FF2B5EF4-FFF2-40B4-BE49-F238E27FC236}">
                <a16:creationId xmlns:a16="http://schemas.microsoft.com/office/drawing/2014/main" id="{8DB46EAC-32CF-A9A5-6BE5-9633B9D8B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275" y="3700765"/>
            <a:ext cx="1104900" cy="1104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A4EA0B-A614-2F31-CF68-B904572A3CAF}"/>
              </a:ext>
            </a:extLst>
          </p:cNvPr>
          <p:cNvSpPr txBox="1"/>
          <p:nvPr/>
        </p:nvSpPr>
        <p:spPr>
          <a:xfrm>
            <a:off x="1543049" y="3196406"/>
            <a:ext cx="27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Extract audio from video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22176-80F2-B760-367B-E66C6598E89D}"/>
              </a:ext>
            </a:extLst>
          </p:cNvPr>
          <p:cNvSpPr txBox="1"/>
          <p:nvPr/>
        </p:nvSpPr>
        <p:spPr>
          <a:xfrm>
            <a:off x="4970607" y="3215532"/>
            <a:ext cx="27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Pass to the model</a:t>
            </a:r>
          </a:p>
        </p:txBody>
      </p:sp>
      <p:pic>
        <p:nvPicPr>
          <p:cNvPr id="13" name="Graphic 12" descr="Network with solid fill">
            <a:extLst>
              <a:ext uri="{FF2B5EF4-FFF2-40B4-BE49-F238E27FC236}">
                <a16:creationId xmlns:a16="http://schemas.microsoft.com/office/drawing/2014/main" id="{D92D4FD9-C0A7-62C2-F3CE-E0C50C2114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67350" y="3796015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EFCC95-3112-C842-C8CC-311B9F2F6213}"/>
              </a:ext>
            </a:extLst>
          </p:cNvPr>
          <p:cNvSpPr txBox="1"/>
          <p:nvPr/>
        </p:nvSpPr>
        <p:spPr>
          <a:xfrm>
            <a:off x="7677149" y="3195404"/>
            <a:ext cx="367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Return timestamps and speaker “id”, for each episodes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FB48E9-0F77-1EF3-905A-155C2A2777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3390" y="3765717"/>
            <a:ext cx="4108128" cy="197044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E07A5F-B04A-F42D-1ACC-AA70AA4EFE9D}"/>
              </a:ext>
            </a:extLst>
          </p:cNvPr>
          <p:cNvCxnSpPr/>
          <p:nvPr/>
        </p:nvCxnSpPr>
        <p:spPr>
          <a:xfrm>
            <a:off x="2305050" y="4219575"/>
            <a:ext cx="8001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6667DFA-A79F-7B52-8C6C-6112EACFBAB9}"/>
              </a:ext>
            </a:extLst>
          </p:cNvPr>
          <p:cNvCxnSpPr>
            <a:cxnSpLocks/>
          </p:cNvCxnSpPr>
          <p:nvPr/>
        </p:nvCxnSpPr>
        <p:spPr>
          <a:xfrm>
            <a:off x="4667250" y="4204277"/>
            <a:ext cx="6067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BA2A39-AFD2-286B-4657-458FE6300554}"/>
              </a:ext>
            </a:extLst>
          </p:cNvPr>
          <p:cNvCxnSpPr>
            <a:cxnSpLocks/>
          </p:cNvCxnSpPr>
          <p:nvPr/>
        </p:nvCxnSpPr>
        <p:spPr>
          <a:xfrm>
            <a:off x="6639213" y="4210627"/>
            <a:ext cx="6067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CA848E0-5060-685E-7F80-5D38D6EEBCA1}"/>
              </a:ext>
            </a:extLst>
          </p:cNvPr>
          <p:cNvSpPr/>
          <p:nvPr/>
        </p:nvSpPr>
        <p:spPr>
          <a:xfrm>
            <a:off x="9011311" y="4041714"/>
            <a:ext cx="2789381" cy="2901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D82ABF5F-BE47-F3E2-00AA-ABB257FB459F}"/>
              </a:ext>
            </a:extLst>
          </p:cNvPr>
          <p:cNvCxnSpPr>
            <a:cxnSpLocks/>
            <a:stCxn id="32" idx="3"/>
            <a:endCxn id="27" idx="2"/>
          </p:cNvCxnSpPr>
          <p:nvPr/>
        </p:nvCxnSpPr>
        <p:spPr>
          <a:xfrm flipV="1">
            <a:off x="8395856" y="4331856"/>
            <a:ext cx="2010146" cy="176584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FC23F8A-0DC3-EF79-237C-12B049D35A10}"/>
              </a:ext>
            </a:extLst>
          </p:cNvPr>
          <p:cNvSpPr txBox="1"/>
          <p:nvPr/>
        </p:nvSpPr>
        <p:spPr>
          <a:xfrm>
            <a:off x="2771775" y="5774538"/>
            <a:ext cx="5624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Who speaker 2 is? Is he/she the same of speaker 4 in episode “dscda_xy”?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D32C9282-987D-1797-AE10-86EB996FF46C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8" name="Rettangolo 8">
            <a:extLst>
              <a:ext uri="{FF2B5EF4-FFF2-40B4-BE49-F238E27FC236}">
                <a16:creationId xmlns:a16="http://schemas.microsoft.com/office/drawing/2014/main" id="{47AA20D3-9E03-4A3D-9C89-4FF1957549C6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3F8BDE18-9C4B-75DE-6482-C8AE6A8C377E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Rettangolo 8">
            <a:extLst>
              <a:ext uri="{FF2B5EF4-FFF2-40B4-BE49-F238E27FC236}">
                <a16:creationId xmlns:a16="http://schemas.microsoft.com/office/drawing/2014/main" id="{A1C97234-F550-0AEC-E5EF-719D5AC24A8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A802E7-4C70-3CBB-460A-8D68B56BFCF4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</p:spTree>
    <p:extLst>
      <p:ext uri="{BB962C8B-B14F-4D97-AF65-F5344CB8AC3E}">
        <p14:creationId xmlns:p14="http://schemas.microsoft.com/office/powerpoint/2010/main" val="235460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  <p:bldP spid="14" grpId="0"/>
      <p:bldP spid="27" grpId="0" animBg="1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5B00A-0F9B-F11E-163A-85D8DAEA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Speaker “Identification”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59388-8865-1112-56F7-C2EF2AD4A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46175"/>
          </a:xfrm>
        </p:spPr>
        <p:txBody>
          <a:bodyPr>
            <a:normAutofit/>
          </a:bodyPr>
          <a:lstStyle/>
          <a:p>
            <a:r>
              <a:rPr lang="en-GB" sz="2400"/>
              <a:t>Who is speaker 1? and speaker 2?</a:t>
            </a:r>
          </a:p>
        </p:txBody>
      </p:sp>
      <p:pic>
        <p:nvPicPr>
          <p:cNvPr id="5" name="Picture 4" descr="A person in a black jacket&#10;&#10;Description automatically generated">
            <a:extLst>
              <a:ext uri="{FF2B5EF4-FFF2-40B4-BE49-F238E27FC236}">
                <a16:creationId xmlns:a16="http://schemas.microsoft.com/office/drawing/2014/main" id="{28C1B794-5655-8DD0-0001-9E252FFB4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73" y="2696730"/>
            <a:ext cx="5175827" cy="29157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58E2A2-076E-EA61-386E-EE8B83D68564}"/>
              </a:ext>
            </a:extLst>
          </p:cNvPr>
          <p:cNvSpPr/>
          <p:nvPr/>
        </p:nvSpPr>
        <p:spPr>
          <a:xfrm>
            <a:off x="920173" y="5038725"/>
            <a:ext cx="3975677" cy="457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42B3E-4BDA-6DF5-F1EE-F3A4F7363B6B}"/>
              </a:ext>
            </a:extLst>
          </p:cNvPr>
          <p:cNvSpPr txBox="1"/>
          <p:nvPr/>
        </p:nvSpPr>
        <p:spPr>
          <a:xfrm>
            <a:off x="6640945" y="2466109"/>
            <a:ext cx="5107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First we identify “lower third” in the speaking time of each group. We pass it to a an OCR (</a:t>
            </a:r>
            <a:r>
              <a:rPr lang="en-GB" i="1"/>
              <a:t>Optical Character Recognition</a:t>
            </a:r>
            <a:r>
              <a:rPr lang="en-GB"/>
              <a:t>) and we get the names.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934F8-D0F3-0D63-A023-4066307833D9}"/>
              </a:ext>
            </a:extLst>
          </p:cNvPr>
          <p:cNvSpPr txBox="1"/>
          <p:nvPr/>
        </p:nvSpPr>
        <p:spPr>
          <a:xfrm>
            <a:off x="6640945" y="3389439"/>
            <a:ext cx="5107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This way we are able to cover ~50% of the time…</a:t>
            </a:r>
          </a:p>
          <a:p>
            <a:r>
              <a:rPr lang="en-GB"/>
              <a:t>For the rest of speakers we have to do it by “hand”….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B9442774-B03D-E9ED-50F7-41FA5559F866}"/>
              </a:ext>
            </a:extLst>
          </p:cNvPr>
          <p:cNvCxnSpPr>
            <a:stCxn id="8" idx="0"/>
            <a:endCxn id="7" idx="3"/>
          </p:cNvCxnSpPr>
          <p:nvPr/>
        </p:nvCxnSpPr>
        <p:spPr>
          <a:xfrm rot="16200000" flipH="1" flipV="1">
            <a:off x="5644717" y="1717242"/>
            <a:ext cx="2801216" cy="4298950"/>
          </a:xfrm>
          <a:prstGeom prst="bentConnector4">
            <a:avLst>
              <a:gd name="adj1" fmla="val -8161"/>
              <a:gd name="adj2" fmla="val 79703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0B6B2E4-570A-A6AF-BF21-93E540FCF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834"/>
          <a:stretch/>
        </p:blipFill>
        <p:spPr>
          <a:xfrm>
            <a:off x="6722918" y="4296608"/>
            <a:ext cx="4630882" cy="1484234"/>
          </a:xfrm>
          <a:prstGeom prst="rect">
            <a:avLst/>
          </a:prstGeom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532FDC98-CD34-745C-3073-B87406C9C3A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2157DAED-B942-FAA1-A2D4-75A466DC1F87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0" name="Rettangolo 6">
            <a:extLst>
              <a:ext uri="{FF2B5EF4-FFF2-40B4-BE49-F238E27FC236}">
                <a16:creationId xmlns:a16="http://schemas.microsoft.com/office/drawing/2014/main" id="{F332810B-F422-88E4-E8E0-DE3B6AEE058F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Rettangolo 8">
            <a:extLst>
              <a:ext uri="{FF2B5EF4-FFF2-40B4-BE49-F238E27FC236}">
                <a16:creationId xmlns:a16="http://schemas.microsoft.com/office/drawing/2014/main" id="{B1B07225-30B3-37CE-D32D-9BA3E0371023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7B083F-342A-2E79-C2CD-6267E63741D8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</p:spTree>
    <p:extLst>
      <p:ext uri="{BB962C8B-B14F-4D97-AF65-F5344CB8AC3E}">
        <p14:creationId xmlns:p14="http://schemas.microsoft.com/office/powerpoint/2010/main" val="39700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0DE6-D961-9E31-A000-25A73C49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a nutshell 1/2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BF4564-10E1-5231-2C0E-AEF2C293F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16100"/>
            <a:ext cx="6422808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We collect 5 years (2018-2023) of video episodes of two major Italian Political Talk Show (“</a:t>
            </a:r>
            <a:r>
              <a:rPr lang="en-GB" i="1" dirty="0"/>
              <a:t>Otto e mezzo” </a:t>
            </a:r>
            <a:r>
              <a:rPr lang="en-GB" dirty="0"/>
              <a:t>&amp; “</a:t>
            </a:r>
            <a:r>
              <a:rPr lang="en-GB" i="1" dirty="0" err="1"/>
              <a:t>Stasera</a:t>
            </a:r>
            <a:r>
              <a:rPr lang="en-GB" i="1" dirty="0"/>
              <a:t> Italia”</a:t>
            </a:r>
            <a:r>
              <a:rPr lang="en-GB" dirty="0"/>
              <a:t>)</a:t>
            </a:r>
          </a:p>
          <a:p>
            <a:r>
              <a:rPr lang="en-GB" dirty="0"/>
              <a:t>We apply Machine Learning Tools to construct </a:t>
            </a:r>
            <a:r>
              <a:rPr lang="en-GB"/>
              <a:t>a huge (</a:t>
            </a:r>
            <a:r>
              <a:rPr lang="en-GB" i="1"/>
              <a:t>million of rows</a:t>
            </a:r>
            <a:r>
              <a:rPr lang="en-GB"/>
              <a:t>) </a:t>
            </a:r>
            <a:r>
              <a:rPr lang="en-GB" i="1" dirty="0"/>
              <a:t>second-by-second </a:t>
            </a:r>
            <a:r>
              <a:rPr lang="en-GB" dirty="0"/>
              <a:t>dataset of:</a:t>
            </a:r>
          </a:p>
          <a:p>
            <a:pPr lvl="1"/>
            <a:r>
              <a:rPr lang="en-GB" b="1" dirty="0"/>
              <a:t>Who is talking </a:t>
            </a:r>
          </a:p>
          <a:p>
            <a:pPr lvl="2"/>
            <a:r>
              <a:rPr lang="en-GB" dirty="0"/>
              <a:t>Male or female?</a:t>
            </a:r>
          </a:p>
          <a:p>
            <a:pPr lvl="2"/>
            <a:r>
              <a:rPr lang="en-GB" dirty="0"/>
              <a:t>Journalist or Expert?</a:t>
            </a:r>
          </a:p>
          <a:p>
            <a:pPr lvl="2"/>
            <a:r>
              <a:rPr lang="en-GB" dirty="0"/>
              <a:t>Etc..</a:t>
            </a:r>
          </a:p>
          <a:p>
            <a:pPr lvl="1"/>
            <a:r>
              <a:rPr lang="en-GB" b="1" dirty="0"/>
              <a:t>When</a:t>
            </a:r>
          </a:p>
          <a:p>
            <a:pPr lvl="2"/>
            <a:r>
              <a:rPr lang="en-GB" dirty="0"/>
              <a:t>Speaking time</a:t>
            </a:r>
          </a:p>
          <a:p>
            <a:pPr lvl="2"/>
            <a:r>
              <a:rPr lang="en-GB" dirty="0"/>
              <a:t>Presence</a:t>
            </a:r>
          </a:p>
          <a:p>
            <a:pPr lvl="1"/>
            <a:r>
              <a:rPr lang="en-GB" b="1" dirty="0"/>
              <a:t>What are they saying (complete transcriptions)</a:t>
            </a:r>
          </a:p>
          <a:p>
            <a:pPr lvl="1"/>
            <a:r>
              <a:rPr lang="en-GB" b="1" dirty="0"/>
              <a:t>Tone of the Voice &amp; Emotion of the Faces</a:t>
            </a:r>
          </a:p>
          <a:p>
            <a:pPr lvl="2"/>
            <a:r>
              <a:rPr lang="en-GB" dirty="0"/>
              <a:t>Angry? Happy? Surprised? </a:t>
            </a:r>
            <a:r>
              <a:rPr lang="en-GB"/>
              <a:t>Aggressive?</a:t>
            </a:r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11" name="Picture 10" descr="A paper with a light bulb and a pencil&#10;&#10;Description automatically generated">
            <a:extLst>
              <a:ext uri="{FF2B5EF4-FFF2-40B4-BE49-F238E27FC236}">
                <a16:creationId xmlns:a16="http://schemas.microsoft.com/office/drawing/2014/main" id="{2C44B63B-EE46-6221-46D7-A165832F2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011" y="651667"/>
            <a:ext cx="517520" cy="752477"/>
          </a:xfrm>
          <a:prstGeom prst="rect">
            <a:avLst/>
          </a:prstGeo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FCF1D2A2-D4A1-1903-2663-1B63D41DF17A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349921D6-E52B-D21A-2DB3-3A65DFBFBB1E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73E0E0-3510-9F1F-58BE-025234251ACA}"/>
              </a:ext>
            </a:extLst>
          </p:cNvPr>
          <p:cNvGrpSpPr/>
          <p:nvPr/>
        </p:nvGrpSpPr>
        <p:grpSpPr>
          <a:xfrm>
            <a:off x="8063344" y="2127958"/>
            <a:ext cx="3768437" cy="3243891"/>
            <a:chOff x="8808129" y="2641410"/>
            <a:chExt cx="2988912" cy="25728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C2049E-B4B9-B989-3866-D491C2D68948}"/>
                </a:ext>
              </a:extLst>
            </p:cNvPr>
            <p:cNvGrpSpPr/>
            <p:nvPr/>
          </p:nvGrpSpPr>
          <p:grpSpPr>
            <a:xfrm>
              <a:off x="8808129" y="3703782"/>
              <a:ext cx="2988912" cy="1510500"/>
              <a:chOff x="928543" y="3223454"/>
              <a:chExt cx="3395628" cy="1716042"/>
            </a:xfrm>
          </p:grpSpPr>
          <p:pic>
            <p:nvPicPr>
              <p:cNvPr id="7" name="Picture 6" descr="A person in a black striped suit&#10;&#10;Description automatically generated">
                <a:extLst>
                  <a:ext uri="{FF2B5EF4-FFF2-40B4-BE49-F238E27FC236}">
                    <a16:creationId xmlns:a16="http://schemas.microsoft.com/office/drawing/2014/main" id="{BA192C0D-F906-A207-C99A-2DDC3D62B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998"/>
              <a:stretch/>
            </p:blipFill>
            <p:spPr>
              <a:xfrm>
                <a:off x="928543" y="3223454"/>
                <a:ext cx="1980912" cy="1716042"/>
              </a:xfrm>
              <a:prstGeom prst="rect">
                <a:avLst/>
              </a:prstGeom>
            </p:spPr>
          </p:pic>
          <p:pic>
            <p:nvPicPr>
              <p:cNvPr id="8" name="Picture 7" descr="A black and yellow logo&#10;&#10;Description automatically generated">
                <a:extLst>
                  <a:ext uri="{FF2B5EF4-FFF2-40B4-BE49-F238E27FC236}">
                    <a16:creationId xmlns:a16="http://schemas.microsoft.com/office/drawing/2014/main" id="{648524A3-53D1-95C6-BDC3-C4A9CCEDB8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8896" y="4302035"/>
                <a:ext cx="835275" cy="633308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5F92C0C-9FF0-286A-0110-14C52590FAA6}"/>
                </a:ext>
              </a:extLst>
            </p:cNvPr>
            <p:cNvGrpSpPr/>
            <p:nvPr/>
          </p:nvGrpSpPr>
          <p:grpSpPr>
            <a:xfrm>
              <a:off x="8808129" y="2641410"/>
              <a:ext cx="2988912" cy="1698555"/>
              <a:chOff x="4843159" y="3223453"/>
              <a:chExt cx="4753321" cy="2701243"/>
            </a:xfrm>
          </p:grpSpPr>
          <p:pic>
            <p:nvPicPr>
              <p:cNvPr id="10" name="Picture 9" descr="A person in a blue dress&#10;&#10;Description automatically generated">
                <a:extLst>
                  <a:ext uri="{FF2B5EF4-FFF2-40B4-BE49-F238E27FC236}">
                    <a16:creationId xmlns:a16="http://schemas.microsoft.com/office/drawing/2014/main" id="{BBBC1AD2-77AD-DA12-810B-B6D85F5F4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3159" y="3223453"/>
                <a:ext cx="4753321" cy="1689509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number four&#10;&#10;Description automatically generated">
                <a:extLst>
                  <a:ext uri="{FF2B5EF4-FFF2-40B4-BE49-F238E27FC236}">
                    <a16:creationId xmlns:a16="http://schemas.microsoft.com/office/drawing/2014/main" id="{C5D3F1F8-70D5-2A57-B9A4-ACA42AEDB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54949" y="5023014"/>
                <a:ext cx="913813" cy="901682"/>
              </a:xfrm>
              <a:prstGeom prst="rect">
                <a:avLst/>
              </a:prstGeom>
            </p:spPr>
          </p:pic>
        </p:grpSp>
      </p:grpSp>
      <p:pic>
        <p:nvPicPr>
          <p:cNvPr id="15" name="Picture 14" descr="A screenshot of a video call&#10;&#10;Description automatically generated">
            <a:extLst>
              <a:ext uri="{FF2B5EF4-FFF2-40B4-BE49-F238E27FC236}">
                <a16:creationId xmlns:a16="http://schemas.microsoft.com/office/drawing/2014/main" id="{B643660E-7534-AD13-6811-850E26C65C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" b="7771"/>
          <a:stretch/>
        </p:blipFill>
        <p:spPr>
          <a:xfrm>
            <a:off x="7669753" y="2362261"/>
            <a:ext cx="4522247" cy="2620623"/>
          </a:xfrm>
          <a:prstGeom prst="rect">
            <a:avLst/>
          </a:prstGeom>
        </p:spPr>
      </p:pic>
      <p:pic>
        <p:nvPicPr>
          <p:cNvPr id="17" name="Picture 16" descr="A graph with green and purple bars&#10;&#10;Description automatically generated">
            <a:extLst>
              <a:ext uri="{FF2B5EF4-FFF2-40B4-BE49-F238E27FC236}">
                <a16:creationId xmlns:a16="http://schemas.microsoft.com/office/drawing/2014/main" id="{C567F23D-BDA8-C866-C95D-18BC9BB1D0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26" y="2127958"/>
            <a:ext cx="4558573" cy="3349206"/>
          </a:xfrm>
          <a:prstGeom prst="rect">
            <a:avLst/>
          </a:prstGeom>
        </p:spPr>
      </p:pic>
      <p:pic>
        <p:nvPicPr>
          <p:cNvPr id="21" name="Picture 20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9BDB1C7-6D31-E2EE-2C91-34E3164CD0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670" y="2122734"/>
            <a:ext cx="4636791" cy="36130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0E1024B-0A0F-357F-09FF-CA9D5A439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1224" y="2166359"/>
            <a:ext cx="4710775" cy="3613048"/>
          </a:xfrm>
          <a:prstGeom prst="rect">
            <a:avLst/>
          </a:prstGeom>
        </p:spPr>
      </p:pic>
      <p:pic>
        <p:nvPicPr>
          <p:cNvPr id="29" name="Picture 28" descr="A group of people on a television show&#10;&#10;Description automatically generated">
            <a:extLst>
              <a:ext uri="{FF2B5EF4-FFF2-40B4-BE49-F238E27FC236}">
                <a16:creationId xmlns:a16="http://schemas.microsoft.com/office/drawing/2014/main" id="{CAF59263-7F12-9D00-53F8-2072C68E95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762" y="2185468"/>
            <a:ext cx="4661681" cy="2254317"/>
          </a:xfrm>
          <a:prstGeom prst="rect">
            <a:avLst/>
          </a:prstGeom>
        </p:spPr>
      </p:pic>
      <p:pic>
        <p:nvPicPr>
          <p:cNvPr id="31" name="Picture 30" descr="A colorful sound wave&#10;&#10;Description automatically generated">
            <a:extLst>
              <a:ext uri="{FF2B5EF4-FFF2-40B4-BE49-F238E27FC236}">
                <a16:creationId xmlns:a16="http://schemas.microsoft.com/office/drawing/2014/main" id="{317E2541-6C32-6B5E-6E9E-FB2A12C5A3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00" y="4399774"/>
            <a:ext cx="4661681" cy="15128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B17DE7-E457-D08D-6AC1-03DD98E1B4E7}"/>
              </a:ext>
            </a:extLst>
          </p:cNvPr>
          <p:cNvSpPr txBox="1"/>
          <p:nvPr/>
        </p:nvSpPr>
        <p:spPr>
          <a:xfrm>
            <a:off x="1985764" y="0"/>
            <a:ext cx="98908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234063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C5F5-682A-4BF4-F5FE-62056BE4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Type of speakers (e.g. speakers)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8038B-F8ED-61A2-1F7E-25D3E112C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718964" cy="3910158"/>
          </a:xfrm>
        </p:spPr>
        <p:txBody>
          <a:bodyPr>
            <a:normAutofit/>
          </a:bodyPr>
          <a:lstStyle/>
          <a:p>
            <a:r>
              <a:rPr lang="en-GB"/>
              <a:t>Journalists</a:t>
            </a:r>
          </a:p>
          <a:p>
            <a:pPr lvl="1"/>
            <a:r>
              <a:rPr lang="en-GB"/>
              <a:t>With details of the journal (</a:t>
            </a:r>
            <a:r>
              <a:rPr lang="en-GB" i="1"/>
              <a:t>i.e. La Repubblica, Il Giornale, L’Espresso, etc..)</a:t>
            </a:r>
            <a:endParaRPr lang="en-GB"/>
          </a:p>
          <a:p>
            <a:r>
              <a:rPr lang="en-GB"/>
              <a:t>Politicians</a:t>
            </a:r>
          </a:p>
          <a:p>
            <a:pPr lvl="1"/>
            <a:r>
              <a:rPr lang="en-GB"/>
              <a:t>With details of the party (</a:t>
            </a:r>
            <a:r>
              <a:rPr lang="en-GB" i="1"/>
              <a:t>i.e. Forza Italia, Partito Democratico, ..and “independent” – es: sardine)</a:t>
            </a:r>
            <a:endParaRPr lang="en-GB"/>
          </a:p>
          <a:p>
            <a:r>
              <a:rPr lang="en-GB"/>
              <a:t>Expert (i.e. all the others)</a:t>
            </a:r>
          </a:p>
          <a:p>
            <a:pPr lvl="1"/>
            <a:r>
              <a:rPr lang="en-GB"/>
              <a:t>With details of the profession (i.e. </a:t>
            </a:r>
            <a:r>
              <a:rPr lang="en-GB" i="1"/>
              <a:t>Entreprenneur, University Professors, practitioners)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382BB599-17C9-B15C-5A14-D657A462E379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69B3CEC2-DF4F-AA52-A660-8B0E2E0DB91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195ECF7A-BC4B-49D5-22F0-0D7460077016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D0509894-C722-A232-3780-7BC863E0CF2D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44FBD-69DA-44B7-6AD1-1C369325CA9F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</p:spTree>
    <p:extLst>
      <p:ext uri="{BB962C8B-B14F-4D97-AF65-F5344CB8AC3E}">
        <p14:creationId xmlns:p14="http://schemas.microsoft.com/office/powerpoint/2010/main" val="418882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31A2-41AA-D105-E0EC-509DA7657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 each type of speaker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8E49D-4F2C-5CD6-7329-D7136AB95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Gender</a:t>
            </a:r>
          </a:p>
          <a:p>
            <a:r>
              <a:rPr lang="en-GB"/>
              <a:t>Nationality</a:t>
            </a:r>
          </a:p>
          <a:p>
            <a:r>
              <a:rPr lang="en-GB"/>
              <a:t>Political leaning (Left, Right, and Central/Liberal)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How we do this for more than 1k speakers?</a:t>
            </a:r>
          </a:p>
          <a:p>
            <a:r>
              <a:rPr lang="en-GB"/>
              <a:t>We </a:t>
            </a:r>
            <a:r>
              <a:rPr lang="en-GB" u="sng"/>
              <a:t>do it manually </a:t>
            </a:r>
            <a:r>
              <a:rPr lang="en-GB"/>
              <a:t>for the first 100 speakers and then we instruct ChatGPT  to do the same (see Le Mens &amp; Gallego 2023). Plus, </a:t>
            </a:r>
            <a:r>
              <a:rPr lang="en-GB" u="sng"/>
              <a:t>“manual” review </a:t>
            </a:r>
            <a:r>
              <a:rPr lang="en-GB"/>
              <a:t>of the output of ChatGpt.</a:t>
            </a:r>
          </a:p>
          <a:p>
            <a:endParaRPr lang="en-GB"/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48D657FF-28E3-FAFF-187A-91BE65CFBC37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0CDCEC7A-78AE-54E2-44AF-189BB61DC723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D775CD5B-2509-8BAB-6519-14A69BEBEC6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DA2E93-4F1D-6CBF-D60F-02E479C79CC2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004E9-DB14-528C-B6D1-E8D59955C744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</p:spTree>
    <p:extLst>
      <p:ext uri="{BB962C8B-B14F-4D97-AF65-F5344CB8AC3E}">
        <p14:creationId xmlns:p14="http://schemas.microsoft.com/office/powerpoint/2010/main" val="106767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6D29-89C2-8C03-65A0-A651B0A3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91" y="115743"/>
            <a:ext cx="10515600" cy="1325563"/>
          </a:xfrm>
        </p:spPr>
        <p:txBody>
          <a:bodyPr/>
          <a:lstStyle/>
          <a:p>
            <a:r>
              <a:rPr lang="en-GB"/>
              <a:t>Example prompt for classifying TV 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861EC-DDD9-691A-AFB6-E2B4A1981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92" y="1336098"/>
            <a:ext cx="10644908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1200" i="1"/>
              <a:t>Ciao,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200" i="1"/>
              <a:t>ho una lista di personaggi famosi che hanno partecipato negli ultimi anni al programma "otto e mezzo" sul canale televisivo La7. Si tratta perlopiù di giornalisti, scrittori, virologi, politici, imprenditori etc... Per ognuno di questi personaggi, avrei bisogno di recuperare alcune informazioni.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200" i="1"/>
              <a:t>In particolare, mi servono queste informazioni: </a:t>
            </a:r>
          </a:p>
          <a:p>
            <a:pPr>
              <a:spcBef>
                <a:spcPts val="0"/>
              </a:spcBef>
            </a:pPr>
            <a:r>
              <a:rPr lang="it-IT" sz="1200" i="1"/>
              <a:t>L'orientamento politico: i valori possibili sono "left", "right", "center" e "m5s", ovviamente questi valori stanno per "sinistra", "destra", "centro" e "m5s". dove "m5S" sta per movimento 5 stelle.</a:t>
            </a:r>
          </a:p>
          <a:p>
            <a:pPr>
              <a:spcBef>
                <a:spcPts val="0"/>
              </a:spcBef>
            </a:pPr>
            <a:r>
              <a:rPr lang="it-IT" sz="1200" i="1"/>
              <a:t>Il tipo di personaggio: che può avere i seguenti valori "journalist","expert" e "politician". Dove i "politician" sono tutti quelli che fanno politica professionalmente. E gli "expert" sono tutti quelli che non sono nè politici di professione ne giornalisti (come i virologi, gli imprenditori, etc...). </a:t>
            </a:r>
          </a:p>
          <a:p>
            <a:pPr>
              <a:spcBef>
                <a:spcPts val="0"/>
              </a:spcBef>
            </a:pPr>
            <a:r>
              <a:rPr lang="it-IT" sz="1200" i="1"/>
              <a:t>Testata: è la testata giornalistica. Questo valore deve essere riempito solo se il personaggio in questione è di tipo journalist, altrimenti devi lasciare questo campo vuoto. Alcuni esempi possono essere "il fatto quotidiano", "il giornale","corriere della sera", etc..</a:t>
            </a:r>
          </a:p>
          <a:p>
            <a:pPr>
              <a:spcBef>
                <a:spcPts val="0"/>
              </a:spcBef>
            </a:pPr>
            <a:r>
              <a:rPr lang="it-IT" sz="1200" i="1"/>
              <a:t>Partito: è il partito del personaggio. Questo valore deve essere riempito solo se il personaggio in questione è di tipo "politician", altrimenti devi lasciare questo campo vuoto. Alcuni esempi possono essere "fratelli d'italia", "partito democratico", etc...</a:t>
            </a:r>
          </a:p>
          <a:p>
            <a:pPr>
              <a:spcBef>
                <a:spcPts val="0"/>
              </a:spcBef>
            </a:pPr>
            <a:r>
              <a:rPr lang="it-IT" sz="1200" i="1"/>
              <a:t>Professione: è la professione del personaggio. Questo valore deve essere riempito solo se il personaggio in questione è di tipo "expert", altrimenti devi lasciare questo campo vuoto. Alcuni esempi di questo valore possono essere "entreprenneur", "phisician", etc...</a:t>
            </a:r>
          </a:p>
          <a:p>
            <a:pPr>
              <a:spcBef>
                <a:spcPts val="0"/>
              </a:spcBef>
            </a:pPr>
            <a:r>
              <a:rPr lang="it-IT" sz="1200" i="1"/>
              <a:t>Solo se sei fortemente indeciso, ti chiedo di lasciare al posto del valore un punto interrogativo "?". </a:t>
            </a:r>
            <a:br>
              <a:rPr lang="it-IT" sz="1200" i="1"/>
            </a:br>
            <a:endParaRPr lang="it-IT" sz="1200" i="1"/>
          </a:p>
          <a:p>
            <a:pPr marL="0" indent="0">
              <a:spcBef>
                <a:spcPts val="0"/>
              </a:spcBef>
              <a:buNone/>
            </a:pPr>
            <a:r>
              <a:rPr lang="it-IT" sz="1200" i="1"/>
              <a:t>Questo è un esempio: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200" i="1"/>
              <a:t>nome personaggio;orientamento politico;tipo personaggio;partito;testata;professione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200" i="1"/>
              <a:t>lilli gruber;left;journalist;;la7;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200" i="1"/>
              <a:t>paolo pagliaro;left;journalist;;la7;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200" i="1"/>
              <a:t>marco travaglio;left;journalist;;il fatto quotidiano;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200" i="1"/>
              <a:t>massimo giannini;left;journalist;;la stampa;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200" i="1"/>
              <a:t>andrea scanzi;left;journalist;;il fatto quotidiano;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200" i="1"/>
              <a:t>beppe severgnini;center;journalist;;corriere della sera;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200" i="1"/>
              <a:t>massimo cacciari;left;expert;;;philosopher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200" i="1"/>
              <a:t>antonio padellaro;left;journalist;;il fatto quotidiano;</a:t>
            </a:r>
            <a:endParaRPr lang="en-GB" sz="1200" i="1"/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08D1010D-4DA0-1800-BC73-D0AB23BE4A9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295975B1-4F8B-BEB9-C436-65A5C52EE7E8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7A615-AEA4-D916-BE54-AE83796AF7A6}"/>
              </a:ext>
            </a:extLst>
          </p:cNvPr>
          <p:cNvSpPr/>
          <p:nvPr/>
        </p:nvSpPr>
        <p:spPr>
          <a:xfrm>
            <a:off x="708891" y="3962399"/>
            <a:ext cx="5719618" cy="181956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DA8F7-BF67-071E-35B1-BB0FE2703462}"/>
              </a:ext>
            </a:extLst>
          </p:cNvPr>
          <p:cNvSpPr txBox="1"/>
          <p:nvPr/>
        </p:nvSpPr>
        <p:spPr>
          <a:xfrm>
            <a:off x="7038109" y="3948851"/>
            <a:ext cx="3445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We instruct ChatGPT trough an example and ask it to do the rest of the job for us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883CF4EF-8918-D537-A740-12C47EE5EEC9}"/>
              </a:ext>
            </a:extLst>
          </p:cNvPr>
          <p:cNvCxnSpPr>
            <a:endCxn id="6" idx="3"/>
          </p:cNvCxnSpPr>
          <p:nvPr/>
        </p:nvCxnSpPr>
        <p:spPr>
          <a:xfrm rot="10800000" flipV="1">
            <a:off x="6428510" y="4359564"/>
            <a:ext cx="591127" cy="512618"/>
          </a:xfrm>
          <a:prstGeom prst="bentConnector3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6">
            <a:extLst>
              <a:ext uri="{FF2B5EF4-FFF2-40B4-BE49-F238E27FC236}">
                <a16:creationId xmlns:a16="http://schemas.microsoft.com/office/drawing/2014/main" id="{691D77F3-646B-A5C6-187D-18B6C6A3444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ttangolo 8">
            <a:extLst>
              <a:ext uri="{FF2B5EF4-FFF2-40B4-BE49-F238E27FC236}">
                <a16:creationId xmlns:a16="http://schemas.microsoft.com/office/drawing/2014/main" id="{7CA0AB82-E4D2-874D-C845-F291560CBF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BAC68B-4BBE-FD53-C275-A69A8E23F6F1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AD7D3E-6ECD-6618-9BCC-78D1338AE311}"/>
              </a:ext>
            </a:extLst>
          </p:cNvPr>
          <p:cNvSpPr txBox="1"/>
          <p:nvPr/>
        </p:nvSpPr>
        <p:spPr>
          <a:xfrm>
            <a:off x="7019637" y="5225776"/>
            <a:ext cx="3445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We manually review all the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50518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6D29-89C2-8C03-65A0-A651B0A3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57" y="455110"/>
            <a:ext cx="10515600" cy="1325563"/>
          </a:xfrm>
        </p:spPr>
        <p:txBody>
          <a:bodyPr/>
          <a:lstStyle/>
          <a:p>
            <a:r>
              <a:rPr lang="en-GB"/>
              <a:t>Political leaning classification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08D1010D-4DA0-1800-BC73-D0AB23BE4A9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295975B1-4F8B-BEB9-C436-65A5C52EE7E8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691D77F3-646B-A5C6-187D-18B6C6A3444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ttangolo 8">
            <a:extLst>
              <a:ext uri="{FF2B5EF4-FFF2-40B4-BE49-F238E27FC236}">
                <a16:creationId xmlns:a16="http://schemas.microsoft.com/office/drawing/2014/main" id="{7CA0AB82-E4D2-874D-C845-F291560CBF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BAC68B-4BBE-FD53-C275-A69A8E23F6F1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7F1D93-E544-8D65-610E-1A636A524710}"/>
              </a:ext>
            </a:extLst>
          </p:cNvPr>
          <p:cNvSpPr txBox="1"/>
          <p:nvPr/>
        </p:nvSpPr>
        <p:spPr>
          <a:xfrm>
            <a:off x="392545" y="1659285"/>
            <a:ext cx="111131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/>
              <a:t>Classify political leanings based on text analysis of what speakers say.</a:t>
            </a:r>
            <a:endParaRPr lang="en-GB" sz="2800" i="1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/>
              <a:t>Train a classifier on labelled data (i.e. parliament speech, twitter, and/or  television speech), to predict political leaning of journalist/expert speech.  </a:t>
            </a:r>
            <a:r>
              <a:rPr lang="en-GB" sz="2800" u="sng"/>
              <a:t>While this approach is less arbirtrary, it does not work well (especially cross-domain)!</a:t>
            </a:r>
          </a:p>
        </p:txBody>
      </p:sp>
    </p:spTree>
    <p:extLst>
      <p:ext uri="{BB962C8B-B14F-4D97-AF65-F5344CB8AC3E}">
        <p14:creationId xmlns:p14="http://schemas.microsoft.com/office/powerpoint/2010/main" val="2444295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ACD45-0E50-B029-6059-361779F5F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of speakers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7A649F4D-6D55-1E08-438A-06F58996713D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35E934E-D441-12F3-944D-937759300686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D5DE7-2685-B23B-1B8C-F849CD2DCD61}"/>
              </a:ext>
            </a:extLst>
          </p:cNvPr>
          <p:cNvSpPr txBox="1"/>
          <p:nvPr/>
        </p:nvSpPr>
        <p:spPr>
          <a:xfrm>
            <a:off x="914399" y="1505527"/>
            <a:ext cx="10257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/>
              <a:t>1057</a:t>
            </a:r>
            <a:r>
              <a:rPr lang="en-GB" sz="2000"/>
              <a:t> speakers in total!  (605 in </a:t>
            </a:r>
            <a:r>
              <a:rPr lang="en-GB" sz="2000" i="1"/>
              <a:t>Otto e Mezzo,</a:t>
            </a:r>
            <a:r>
              <a:rPr lang="en-GB" sz="2000"/>
              <a:t> 588 in  </a:t>
            </a:r>
            <a:r>
              <a:rPr lang="en-GB" sz="2000" i="1"/>
              <a:t>Stasera Italia, </a:t>
            </a:r>
            <a:r>
              <a:rPr lang="en-GB" sz="2000" b="1"/>
              <a:t>136 in both</a:t>
            </a:r>
            <a:r>
              <a:rPr lang="en-GB" sz="200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B69C6D-155C-BA2B-EF53-5551901FF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249501"/>
            <a:ext cx="9901382" cy="3668666"/>
          </a:xfrm>
          <a:prstGeom prst="rect">
            <a:avLst/>
          </a:prstGeom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3D304D69-2611-B63D-2C92-11D0437B7D5E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8CB69D7E-B603-F5CC-1180-F27BA6EF412E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7B81F6-0691-963B-5EDF-B16DF1FAB52B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</p:spTree>
    <p:extLst>
      <p:ext uri="{BB962C8B-B14F-4D97-AF65-F5344CB8AC3E}">
        <p14:creationId xmlns:p14="http://schemas.microsoft.com/office/powerpoint/2010/main" val="23251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ACD45-0E50-B029-6059-361779F5F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Political leaning by type of speaker: Politicians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7A649F4D-6D55-1E08-438A-06F58996713D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35E934E-D441-12F3-944D-937759300686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0C909D-5ACC-AB0D-0580-CCEEAC082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689" y="1690688"/>
            <a:ext cx="7284655" cy="4312948"/>
          </a:xfrm>
          <a:prstGeom prst="rect">
            <a:avLst/>
          </a:prstGeo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7BCD1A5B-D2BC-A4BA-B136-8EFB9399676F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20E49479-B0E5-41EF-0AAB-2463902870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F5586-1C98-E20A-4FA9-55A47B88F9B3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69092-78E3-CF0E-B726-0C4DF6CB333E}"/>
              </a:ext>
            </a:extLst>
          </p:cNvPr>
          <p:cNvSpPr txBox="1"/>
          <p:nvPr/>
        </p:nvSpPr>
        <p:spPr>
          <a:xfrm>
            <a:off x="7943274" y="1911545"/>
            <a:ext cx="37869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This is pretty much in line with </a:t>
            </a:r>
            <a:r>
              <a:rPr lang="en-GB" i="1"/>
              <a:t>standard</a:t>
            </a:r>
            <a:r>
              <a:rPr lang="en-GB"/>
              <a:t> international classification (party manifesto, etc..), </a:t>
            </a:r>
            <a:br>
              <a:rPr lang="en-GB"/>
            </a:br>
            <a:r>
              <a:rPr lang="en-GB"/>
              <a:t>where left-wing parties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>
                <a:solidFill>
                  <a:srgbClr val="FF0000"/>
                </a:solidFill>
              </a:rPr>
              <a:t>Partito democratico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>
                <a:solidFill>
                  <a:srgbClr val="FF0000"/>
                </a:solidFill>
              </a:rPr>
              <a:t>Movimento 5 Stelle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>
                <a:solidFill>
                  <a:srgbClr val="FF0000"/>
                </a:solidFill>
              </a:rPr>
              <a:t>Sinistra Italiana –Verdi</a:t>
            </a:r>
          </a:p>
          <a:p>
            <a:r>
              <a:rPr lang="en-GB"/>
              <a:t>And right-wing parties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>
                <a:solidFill>
                  <a:srgbClr val="0070C0"/>
                </a:solidFill>
              </a:rPr>
              <a:t>Forza Italia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>
                <a:solidFill>
                  <a:srgbClr val="0070C0"/>
                </a:solidFill>
              </a:rPr>
              <a:t>Lega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>
                <a:solidFill>
                  <a:srgbClr val="0070C0"/>
                </a:solidFill>
              </a:rPr>
              <a:t>Fratelli d’Italia</a:t>
            </a:r>
          </a:p>
          <a:p>
            <a:r>
              <a:rPr lang="en-GB"/>
              <a:t>And center-wing parties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>
                <a:solidFill>
                  <a:schemeClr val="bg1">
                    <a:lumMod val="50000"/>
                  </a:schemeClr>
                </a:solidFill>
              </a:rPr>
              <a:t>Italia Viva and Azione</a:t>
            </a:r>
          </a:p>
        </p:txBody>
      </p:sp>
    </p:spTree>
    <p:extLst>
      <p:ext uri="{BB962C8B-B14F-4D97-AF65-F5344CB8AC3E}">
        <p14:creationId xmlns:p14="http://schemas.microsoft.com/office/powerpoint/2010/main" val="34851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ACD45-0E50-B029-6059-361779F5F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Political leaning by type of speaker: Journalists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7A649F4D-6D55-1E08-438A-06F58996713D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35E934E-D441-12F3-944D-937759300686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1AB813-9691-BB86-0FAD-D98CA75FC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174" y="1690688"/>
            <a:ext cx="6931037" cy="4330303"/>
          </a:xfrm>
          <a:prstGeom prst="rect">
            <a:avLst/>
          </a:prstGeo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76A25A9F-A37E-6C26-A377-4DAA71383D9E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962A5087-51DE-FD26-CE9C-9F41329B9618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D04500-150D-B40F-DBF9-AE2D2CF00315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A0AFDD-5DD2-1B55-AD34-5924D80FE87D}"/>
              </a:ext>
            </a:extLst>
          </p:cNvPr>
          <p:cNvCxnSpPr>
            <a:cxnSpLocks/>
          </p:cNvCxnSpPr>
          <p:nvPr/>
        </p:nvCxnSpPr>
        <p:spPr>
          <a:xfrm>
            <a:off x="11376482" y="1906966"/>
            <a:ext cx="0" cy="40882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FE5722C-E87F-2017-64C3-47613A180AD7}"/>
              </a:ext>
            </a:extLst>
          </p:cNvPr>
          <p:cNvSpPr txBox="1"/>
          <p:nvPr/>
        </p:nvSpPr>
        <p:spPr>
          <a:xfrm>
            <a:off x="11484603" y="1776413"/>
            <a:ext cx="66320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left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2BC7B4-A72D-53D1-DF74-31CAC9B3AAD1}"/>
              </a:ext>
            </a:extLst>
          </p:cNvPr>
          <p:cNvSpPr txBox="1"/>
          <p:nvPr/>
        </p:nvSpPr>
        <p:spPr>
          <a:xfrm>
            <a:off x="11424476" y="5614212"/>
            <a:ext cx="66320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70C0"/>
                </a:solidFill>
              </a:rPr>
              <a:t>right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AF1BE1-3707-A6F8-AE1B-1B6F09BBDA30}"/>
              </a:ext>
            </a:extLst>
          </p:cNvPr>
          <p:cNvSpPr txBox="1"/>
          <p:nvPr/>
        </p:nvSpPr>
        <p:spPr>
          <a:xfrm>
            <a:off x="9171711" y="1814955"/>
            <a:ext cx="2096651" cy="4207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>
                <a:solidFill>
                  <a:srgbClr val="C00000"/>
                </a:solidFill>
              </a:rPr>
              <a:t>Il Fatto Quotidiano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chemeClr val="accent6"/>
                </a:solidFill>
              </a:rPr>
              <a:t>La Repubblica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chemeClr val="accent6"/>
                </a:solidFill>
              </a:rPr>
              <a:t>La 7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chemeClr val="bg1">
                    <a:lumMod val="50000"/>
                  </a:schemeClr>
                </a:solidFill>
              </a:rPr>
              <a:t>Corriere Della Sera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chemeClr val="bg1">
                    <a:lumMod val="50000"/>
                  </a:schemeClr>
                </a:solidFill>
              </a:rPr>
              <a:t>La Stampa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chemeClr val="bg1">
                    <a:lumMod val="50000"/>
                  </a:schemeClr>
                </a:solidFill>
              </a:rPr>
              <a:t>Rai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chemeClr val="tx2">
                    <a:lumMod val="75000"/>
                    <a:lumOff val="25000"/>
                  </a:schemeClr>
                </a:solidFill>
              </a:rPr>
              <a:t>Il Foglio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chemeClr val="tx2">
                    <a:lumMod val="75000"/>
                    <a:lumOff val="25000"/>
                  </a:schemeClr>
                </a:solidFill>
              </a:rPr>
              <a:t>Mediaset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rgbClr val="0000FF"/>
                </a:solidFill>
              </a:rPr>
              <a:t>Il giornale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rgbClr val="0000FF"/>
                </a:solidFill>
              </a:rPr>
              <a:t>Libero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1BB755-3F35-7EA8-E0CE-35943DF9CEC9}"/>
              </a:ext>
            </a:extLst>
          </p:cNvPr>
          <p:cNvSpPr txBox="1"/>
          <p:nvPr/>
        </p:nvSpPr>
        <p:spPr>
          <a:xfrm>
            <a:off x="11424476" y="3576008"/>
            <a:ext cx="113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4911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ACD45-0E50-B029-6059-361779F5F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Political leaning by type of speaker: Experts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7A649F4D-6D55-1E08-438A-06F58996713D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35E934E-D441-12F3-944D-937759300686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21160D-CB13-F82D-A9F7-9AFA0F950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3236" y="1472111"/>
            <a:ext cx="7009709" cy="4459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F8B31-6FCA-9D26-EBE8-6AD990CF264D}"/>
              </a:ext>
            </a:extLst>
          </p:cNvPr>
          <p:cNvSpPr txBox="1"/>
          <p:nvPr/>
        </p:nvSpPr>
        <p:spPr>
          <a:xfrm>
            <a:off x="1752600" y="5936376"/>
            <a:ext cx="801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e.g. some example of “left-wing” experts </a:t>
            </a:r>
            <a:r>
              <a:rPr lang="en-GB" sz="1400" i="1"/>
              <a:t>are Carlo rovelli, Emiliano Brancaccio, Nadia Urbinati</a:t>
            </a:r>
            <a:r>
              <a:rPr lang="en-GB" sz="1400"/>
              <a:t>. Some example of “right-wing” experts are </a:t>
            </a:r>
            <a:r>
              <a:rPr lang="en-GB" sz="1400" i="1"/>
              <a:t>Paolo Scaroni, Gianfranco Vissani and Paola Tommasi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5725EDBB-FED1-1C6D-A7AE-56EB0DC6852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B6E6E461-DC92-C0F6-5684-A20D9210AB3C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0D2F67-3EF5-4B47-98B1-C45B3A354C81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FEFA44-7F2B-3D61-5126-D09052A59A30}"/>
              </a:ext>
            </a:extLst>
          </p:cNvPr>
          <p:cNvCxnSpPr>
            <a:cxnSpLocks/>
          </p:cNvCxnSpPr>
          <p:nvPr/>
        </p:nvCxnSpPr>
        <p:spPr>
          <a:xfrm>
            <a:off x="11756079" y="1722321"/>
            <a:ext cx="0" cy="38977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1E4E308-D456-6545-D8F6-3433BBD643F8}"/>
              </a:ext>
            </a:extLst>
          </p:cNvPr>
          <p:cNvSpPr txBox="1"/>
          <p:nvPr/>
        </p:nvSpPr>
        <p:spPr>
          <a:xfrm>
            <a:off x="11528794" y="1341311"/>
            <a:ext cx="66320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left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292ABE-53B5-FA17-FCA5-9DD37442650B}"/>
              </a:ext>
            </a:extLst>
          </p:cNvPr>
          <p:cNvSpPr txBox="1"/>
          <p:nvPr/>
        </p:nvSpPr>
        <p:spPr>
          <a:xfrm>
            <a:off x="11424476" y="5683346"/>
            <a:ext cx="66320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70C0"/>
                </a:solidFill>
              </a:rPr>
              <a:t>right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DAB41-86AC-5613-62F9-CE8F8BD6ABE7}"/>
              </a:ext>
            </a:extLst>
          </p:cNvPr>
          <p:cNvSpPr txBox="1"/>
          <p:nvPr/>
        </p:nvSpPr>
        <p:spPr>
          <a:xfrm>
            <a:off x="9432143" y="1894328"/>
            <a:ext cx="2096651" cy="3376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>
                <a:solidFill>
                  <a:srgbClr val="C00000"/>
                </a:solidFill>
              </a:rPr>
              <a:t>Writer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chemeClr val="bg1">
                    <a:lumMod val="50000"/>
                  </a:schemeClr>
                </a:solidFill>
              </a:rPr>
              <a:t>Judges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chemeClr val="bg1">
                    <a:lumMod val="50000"/>
                  </a:schemeClr>
                </a:solidFill>
              </a:rPr>
              <a:t>Phisician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chemeClr val="bg1">
                    <a:lumMod val="50000"/>
                  </a:schemeClr>
                </a:solidFill>
              </a:rPr>
              <a:t>Philosopher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chemeClr val="bg1">
                    <a:lumMod val="50000"/>
                  </a:schemeClr>
                </a:solidFill>
              </a:rPr>
              <a:t>Entertainer/artist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chemeClr val="bg1">
                    <a:lumMod val="50000"/>
                  </a:schemeClr>
                </a:solidFill>
              </a:rPr>
              <a:t>Scientist Expert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chemeClr val="bg1">
                    <a:lumMod val="50000"/>
                  </a:schemeClr>
                </a:solidFill>
              </a:rPr>
              <a:t>Religious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rgbClr val="0000FF"/>
                </a:solidFill>
              </a:rPr>
              <a:t>Business Person</a:t>
            </a:r>
          </a:p>
        </p:txBody>
      </p:sp>
    </p:spTree>
    <p:extLst>
      <p:ext uri="{BB962C8B-B14F-4D97-AF65-F5344CB8AC3E}">
        <p14:creationId xmlns:p14="http://schemas.microsoft.com/office/powerpoint/2010/main" val="426855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F36709-C331-0741-91E5-829622191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70" y="1295679"/>
            <a:ext cx="6874402" cy="5273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F9A401-ACB4-E5DD-FD1E-15AE6C13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332"/>
            <a:ext cx="10515600" cy="1325563"/>
          </a:xfrm>
        </p:spPr>
        <p:txBody>
          <a:bodyPr/>
          <a:lstStyle/>
          <a:p>
            <a:r>
              <a:rPr lang="en-GB"/>
              <a:t>Summary statistics – Otto e Mezzo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72D40-922B-AA19-794A-ABBD25F53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4186" y="2034345"/>
            <a:ext cx="4685145" cy="4351338"/>
          </a:xfrm>
        </p:spPr>
        <p:txBody>
          <a:bodyPr/>
          <a:lstStyle/>
          <a:p>
            <a:r>
              <a:rPr lang="en-GB" b="1">
                <a:solidFill>
                  <a:schemeClr val="tx2"/>
                </a:solidFill>
              </a:rPr>
              <a:t>Males</a:t>
            </a:r>
            <a:r>
              <a:rPr lang="en-GB">
                <a:solidFill>
                  <a:schemeClr val="tx2"/>
                </a:solidFill>
              </a:rPr>
              <a:t> tend to be </a:t>
            </a:r>
            <a:r>
              <a:rPr lang="en-GB" b="1">
                <a:solidFill>
                  <a:schemeClr val="tx2"/>
                </a:solidFill>
              </a:rPr>
              <a:t>more present</a:t>
            </a:r>
            <a:r>
              <a:rPr lang="en-GB">
                <a:solidFill>
                  <a:schemeClr val="tx2"/>
                </a:solidFill>
              </a:rPr>
              <a:t> and </a:t>
            </a:r>
            <a:r>
              <a:rPr lang="en-GB" b="1">
                <a:solidFill>
                  <a:schemeClr val="tx2"/>
                </a:solidFill>
              </a:rPr>
              <a:t>speak more</a:t>
            </a:r>
          </a:p>
          <a:p>
            <a:r>
              <a:rPr lang="en-GB">
                <a:solidFill>
                  <a:schemeClr val="accent1"/>
                </a:solidFill>
              </a:rPr>
              <a:t>A decline of Left-Wing speakers after </a:t>
            </a:r>
            <a:r>
              <a:rPr lang="en-GB" b="1">
                <a:solidFill>
                  <a:schemeClr val="accent1"/>
                </a:solidFill>
              </a:rPr>
              <a:t>the Draghi government</a:t>
            </a:r>
          </a:p>
          <a:p>
            <a:r>
              <a:rPr lang="en-GB">
                <a:solidFill>
                  <a:srgbClr val="A17949"/>
                </a:solidFill>
              </a:rPr>
              <a:t>The rise of </a:t>
            </a:r>
            <a:r>
              <a:rPr lang="en-GB" b="1">
                <a:solidFill>
                  <a:srgbClr val="A17949"/>
                </a:solidFill>
              </a:rPr>
              <a:t>experts during the </a:t>
            </a:r>
            <a:r>
              <a:rPr lang="en-GB">
                <a:solidFill>
                  <a:srgbClr val="A17949"/>
                </a:solidFill>
              </a:rPr>
              <a:t>COVID-1 pandemic (with </a:t>
            </a:r>
            <a:r>
              <a:rPr lang="en-GB" i="1">
                <a:solidFill>
                  <a:srgbClr val="A17949"/>
                </a:solidFill>
              </a:rPr>
              <a:t>fair</a:t>
            </a:r>
            <a:r>
              <a:rPr lang="en-GB">
                <a:solidFill>
                  <a:srgbClr val="A17949"/>
                </a:solidFill>
              </a:rPr>
              <a:t> speaking time)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42BF0-83C7-9383-3473-6ABF547F2D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033" y="1295680"/>
            <a:ext cx="6886392" cy="5282220"/>
          </a:xfrm>
          <a:prstGeom prst="rect">
            <a:avLst/>
          </a:prstGeom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075A4ACD-8962-767B-2EA8-A561C7B9EDB6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9F634259-1D8B-685F-863D-BE89A9D9C18D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3E6795-706A-B8DC-EE22-13AA3D0641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74"/>
          <a:stretch/>
        </p:blipFill>
        <p:spPr>
          <a:xfrm>
            <a:off x="10218909" y="472317"/>
            <a:ext cx="1597923" cy="58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F40133-5858-9DDF-C47E-986D4EADC098}"/>
              </a:ext>
            </a:extLst>
          </p:cNvPr>
          <p:cNvSpPr txBox="1"/>
          <p:nvPr/>
        </p:nvSpPr>
        <p:spPr>
          <a:xfrm>
            <a:off x="7499927" y="5781436"/>
            <a:ext cx="44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Males in Italian Parliament = 70%</a:t>
            </a:r>
          </a:p>
        </p:txBody>
      </p:sp>
      <p:sp>
        <p:nvSpPr>
          <p:cNvPr id="10" name="Rettangolo 6">
            <a:extLst>
              <a:ext uri="{FF2B5EF4-FFF2-40B4-BE49-F238E27FC236}">
                <a16:creationId xmlns:a16="http://schemas.microsoft.com/office/drawing/2014/main" id="{8BB6531D-1D1F-686A-A5E1-CBC587D09170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Rettangolo 8">
            <a:extLst>
              <a:ext uri="{FF2B5EF4-FFF2-40B4-BE49-F238E27FC236}">
                <a16:creationId xmlns:a16="http://schemas.microsoft.com/office/drawing/2014/main" id="{38B3F1C6-2C4C-9F84-F250-0389204F048C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258262-A43A-BFB1-B1C6-E971BF486433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</p:spTree>
    <p:extLst>
      <p:ext uri="{BB962C8B-B14F-4D97-AF65-F5344CB8AC3E}">
        <p14:creationId xmlns:p14="http://schemas.microsoft.com/office/powerpoint/2010/main" val="14133583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F36709-C331-0741-91E5-829622191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8" y="1298701"/>
            <a:ext cx="6874402" cy="5273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F9A401-ACB4-E5DD-FD1E-15AE6C13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 statistics – Stasera Italia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72D40-922B-AA19-794A-ABBD25F53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4186" y="2034345"/>
            <a:ext cx="4685145" cy="4351338"/>
          </a:xfrm>
        </p:spPr>
        <p:txBody>
          <a:bodyPr/>
          <a:lstStyle/>
          <a:p>
            <a:r>
              <a:rPr lang="en-GB" b="1">
                <a:solidFill>
                  <a:schemeClr val="tx2"/>
                </a:solidFill>
              </a:rPr>
              <a:t>Males</a:t>
            </a:r>
            <a:r>
              <a:rPr lang="en-GB">
                <a:solidFill>
                  <a:schemeClr val="tx2"/>
                </a:solidFill>
              </a:rPr>
              <a:t> tend to be </a:t>
            </a:r>
            <a:r>
              <a:rPr lang="en-GB" b="1">
                <a:solidFill>
                  <a:schemeClr val="tx2"/>
                </a:solidFill>
              </a:rPr>
              <a:t>more present</a:t>
            </a:r>
            <a:r>
              <a:rPr lang="en-GB">
                <a:solidFill>
                  <a:schemeClr val="tx2"/>
                </a:solidFill>
              </a:rPr>
              <a:t> and </a:t>
            </a:r>
            <a:r>
              <a:rPr lang="en-GB" b="1">
                <a:solidFill>
                  <a:schemeClr val="tx2"/>
                </a:solidFill>
              </a:rPr>
              <a:t>speak more (although less than in 8 e mezzo)</a:t>
            </a:r>
          </a:p>
          <a:p>
            <a:r>
              <a:rPr lang="en-GB">
                <a:solidFill>
                  <a:schemeClr val="accent1"/>
                </a:solidFill>
              </a:rPr>
              <a:t>Left-Wing have </a:t>
            </a:r>
            <a:r>
              <a:rPr lang="en-GB" b="1">
                <a:solidFill>
                  <a:schemeClr val="accent1"/>
                </a:solidFill>
              </a:rPr>
              <a:t>much less share</a:t>
            </a:r>
          </a:p>
          <a:p>
            <a:r>
              <a:rPr lang="en-GB">
                <a:solidFill>
                  <a:srgbClr val="DF9C20"/>
                </a:solidFill>
              </a:rPr>
              <a:t>The rise of </a:t>
            </a:r>
            <a:r>
              <a:rPr lang="en-GB" b="1">
                <a:solidFill>
                  <a:srgbClr val="DF9C20"/>
                </a:solidFill>
              </a:rPr>
              <a:t>experts during the </a:t>
            </a:r>
            <a:r>
              <a:rPr lang="en-GB">
                <a:solidFill>
                  <a:srgbClr val="DF9C20"/>
                </a:solidFill>
              </a:rPr>
              <a:t>COVID-1 pandemic (with </a:t>
            </a:r>
            <a:r>
              <a:rPr lang="en-GB" i="1">
                <a:solidFill>
                  <a:srgbClr val="DF9C20"/>
                </a:solidFill>
              </a:rPr>
              <a:t>higher</a:t>
            </a:r>
            <a:r>
              <a:rPr lang="en-GB">
                <a:solidFill>
                  <a:srgbClr val="DF9C20"/>
                </a:solidFill>
              </a:rPr>
              <a:t> speaking time)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075A4ACD-8962-767B-2EA8-A561C7B9EDB6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9F634259-1D8B-685F-863D-BE89A9D9C18D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FD97E-F9CB-C142-9268-B37982FA4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55" b="14345"/>
          <a:stretch/>
        </p:blipFill>
        <p:spPr>
          <a:xfrm>
            <a:off x="10025269" y="330276"/>
            <a:ext cx="1597923" cy="586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20D7C-F0A2-CA2E-8C2A-36F2553950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8" y="1311093"/>
            <a:ext cx="6853186" cy="5256749"/>
          </a:xfrm>
          <a:prstGeom prst="rect">
            <a:avLst/>
          </a:prstGeom>
        </p:spPr>
      </p:pic>
      <p:sp>
        <p:nvSpPr>
          <p:cNvPr id="5" name="Rettangolo 6">
            <a:extLst>
              <a:ext uri="{FF2B5EF4-FFF2-40B4-BE49-F238E27FC236}">
                <a16:creationId xmlns:a16="http://schemas.microsoft.com/office/drawing/2014/main" id="{9B749B96-CB0B-8A77-A758-6D5A96D57E83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933120F-6901-8111-008A-D4F365C5F25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9F5D8-1F44-825F-A401-C9E200FF9127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</p:spTree>
    <p:extLst>
      <p:ext uri="{BB962C8B-B14F-4D97-AF65-F5344CB8AC3E}">
        <p14:creationId xmlns:p14="http://schemas.microsoft.com/office/powerpoint/2010/main" val="206604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0DE6-D961-9E31-A000-25A73C49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a nutshell 2/2</a:t>
            </a: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D0819701-F925-6B4D-A92A-C228BE11B053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B4539BAB-0722-4704-CF43-CF2CA88FD16E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6" name="Picture 5" descr="A paper with a light bulb and a pencil&#10;&#10;Description automatically generated">
            <a:extLst>
              <a:ext uri="{FF2B5EF4-FFF2-40B4-BE49-F238E27FC236}">
                <a16:creationId xmlns:a16="http://schemas.microsoft.com/office/drawing/2014/main" id="{F9EAE029-644B-6BA0-E0B9-611B0FDF9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011" y="651667"/>
            <a:ext cx="517520" cy="7524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018819-8CDE-7679-1D9C-7F20B85D1A18}"/>
              </a:ext>
            </a:extLst>
          </p:cNvPr>
          <p:cNvGrpSpPr/>
          <p:nvPr/>
        </p:nvGrpSpPr>
        <p:grpSpPr>
          <a:xfrm>
            <a:off x="7500638" y="1821204"/>
            <a:ext cx="4708715" cy="3215591"/>
            <a:chOff x="6889706" y="1752553"/>
            <a:chExt cx="5319648" cy="36327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E645E7-9DD5-4D11-2159-6AC8AC7CE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89706" y="1752553"/>
              <a:ext cx="5319648" cy="3632798"/>
            </a:xfrm>
            <a:prstGeom prst="rect">
              <a:avLst/>
            </a:prstGeom>
          </p:spPr>
        </p:pic>
        <p:pic>
          <p:nvPicPr>
            <p:cNvPr id="9" name="Picture 2" descr="Politica aziendale per la qualità - Auditel">
              <a:hlinkClick r:id="rId4"/>
              <a:extLst>
                <a:ext uri="{FF2B5EF4-FFF2-40B4-BE49-F238E27FC236}">
                  <a16:creationId xmlns:a16="http://schemas.microsoft.com/office/drawing/2014/main" id="{52E33529-B6FC-9E35-F4C2-9CB06B943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2942" y="3991769"/>
              <a:ext cx="1186588" cy="708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49F180C-D1A7-1AE0-5EF3-71E6CDF99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1846" y="1816100"/>
            <a:ext cx="6045787" cy="3193549"/>
          </a:xfrm>
          <a:prstGeom prst="rect">
            <a:avLst/>
          </a:prstGeom>
        </p:spPr>
      </p:pic>
      <p:sp>
        <p:nvSpPr>
          <p:cNvPr id="16" name="Rettangolo 6">
            <a:extLst>
              <a:ext uri="{FF2B5EF4-FFF2-40B4-BE49-F238E27FC236}">
                <a16:creationId xmlns:a16="http://schemas.microsoft.com/office/drawing/2014/main" id="{F4E00585-1746-53E8-FF93-0CBD59B92CE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Rettangolo 8">
            <a:extLst>
              <a:ext uri="{FF2B5EF4-FFF2-40B4-BE49-F238E27FC236}">
                <a16:creationId xmlns:a16="http://schemas.microsoft.com/office/drawing/2014/main" id="{02321CAC-387C-ACF9-4229-EE7F0C92CEEB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19021-7BD9-573D-5C78-2868EC69A2F5}"/>
              </a:ext>
            </a:extLst>
          </p:cNvPr>
          <p:cNvSpPr txBox="1"/>
          <p:nvPr/>
        </p:nvSpPr>
        <p:spPr>
          <a:xfrm>
            <a:off x="1985764" y="0"/>
            <a:ext cx="98908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BF4564-10E1-5231-2C0E-AEF2C293F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100"/>
            <a:ext cx="4992622" cy="4351338"/>
          </a:xfrm>
        </p:spPr>
        <p:txBody>
          <a:bodyPr>
            <a:normAutofit/>
          </a:bodyPr>
          <a:lstStyle/>
          <a:p>
            <a:r>
              <a:rPr lang="en-GB"/>
              <a:t>We match these data with </a:t>
            </a:r>
            <a:r>
              <a:rPr lang="en-GB" i="1"/>
              <a:t>minute-by-minute </a:t>
            </a:r>
            <a:r>
              <a:rPr lang="en-GB"/>
              <a:t>Auditel TV audience share to analyze:</a:t>
            </a:r>
          </a:p>
          <a:p>
            <a:pPr lvl="1"/>
            <a:r>
              <a:rPr lang="en-GB"/>
              <a:t>the response of the audience to different settings (gender, type of speakers etc…)</a:t>
            </a:r>
            <a:endParaRPr lang="en-GB">
              <a:highlight>
                <a:srgbClr val="FFFF00"/>
              </a:highlight>
            </a:endParaRP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27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A401-ACB4-E5DD-FD1E-15AE6C13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Partishanship – Otto e Mezzo VS Stasera Italia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AD3E1510-213D-B67B-BF89-F453E903C5DC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D7083C40-9C15-521D-3AB0-6A3E512127B9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D8A97-9CC3-D063-CDD9-BE5DD3531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55" b="14345"/>
          <a:stretch/>
        </p:blipFill>
        <p:spPr>
          <a:xfrm>
            <a:off x="8385312" y="1366216"/>
            <a:ext cx="1597923" cy="586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165E55-A019-461D-05FC-34B4C274F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74"/>
          <a:stretch/>
        </p:blipFill>
        <p:spPr>
          <a:xfrm>
            <a:off x="2208765" y="1429165"/>
            <a:ext cx="1597923" cy="586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61E6E9-A6B4-75FE-C672-7BD02A4DB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888" y="2029031"/>
            <a:ext cx="5651676" cy="4335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E2E905-DA54-933A-0FDF-4115482EE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7944" y="2029031"/>
            <a:ext cx="5651675" cy="4335128"/>
          </a:xfrm>
          <a:prstGeom prst="rect">
            <a:avLst/>
          </a:prstGeo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A740E8F2-2424-8994-C097-C2F6CAA0763C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24528AF5-E207-54A7-6DD9-DA41ED89DC50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5C3A2-9586-49B6-729F-0DA607E0D8C1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3CFB71-935D-BE12-C6F4-EAF3C4D97D06}"/>
              </a:ext>
            </a:extLst>
          </p:cNvPr>
          <p:cNvSpPr txBox="1"/>
          <p:nvPr/>
        </p:nvSpPr>
        <p:spPr>
          <a:xfrm>
            <a:off x="5015344" y="6079675"/>
            <a:ext cx="30831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0000FF"/>
                </a:solidFill>
              </a:rPr>
              <a:t>Rise of Right-Wing Speakers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17AA6A-FF64-1B47-1079-585211EC8326}"/>
              </a:ext>
            </a:extLst>
          </p:cNvPr>
          <p:cNvCxnSpPr>
            <a:cxnSpLocks/>
          </p:cNvCxnSpPr>
          <p:nvPr/>
        </p:nvCxnSpPr>
        <p:spPr>
          <a:xfrm flipH="1" flipV="1">
            <a:off x="5227782" y="5301554"/>
            <a:ext cx="1274112" cy="76180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012C5A-7D39-8D3D-8B04-8C857E8C61A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6556912" y="4419976"/>
            <a:ext cx="3917124" cy="165969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0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A401-ACB4-E5DD-FD1E-15AE6C13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Speaker Type – Otto e Mezzo VS Stasera Italia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AD3E1510-213D-B67B-BF89-F453E903C5DC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D7083C40-9C15-521D-3AB0-6A3E512127B9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D8A97-9CC3-D063-CDD9-BE5DD3531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55" b="14345"/>
          <a:stretch/>
        </p:blipFill>
        <p:spPr>
          <a:xfrm>
            <a:off x="8459203" y="1356510"/>
            <a:ext cx="1597923" cy="586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165E55-A019-461D-05FC-34B4C274F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74"/>
          <a:stretch/>
        </p:blipFill>
        <p:spPr>
          <a:xfrm>
            <a:off x="2541274" y="1397683"/>
            <a:ext cx="1597923" cy="586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61E6E9-A6B4-75FE-C672-7BD02A4DB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432" y="1918556"/>
            <a:ext cx="5480532" cy="42038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E2E905-DA54-933A-0FDF-4115482EE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918556"/>
            <a:ext cx="5480532" cy="4203852"/>
          </a:xfrm>
          <a:prstGeom prst="rect">
            <a:avLst/>
          </a:prstGeo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8E11625A-35C4-7475-6F3D-1CBE7F5E7B0F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1C15A04E-2716-58DE-0CBD-57FDB0523FA0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EDD2A-1DCF-A4BC-577B-2D6747410B22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329A7D-7AC2-73EF-1E55-DF981ECC6348}"/>
              </a:ext>
            </a:extLst>
          </p:cNvPr>
          <p:cNvSpPr txBox="1"/>
          <p:nvPr/>
        </p:nvSpPr>
        <p:spPr>
          <a:xfrm>
            <a:off x="2773218" y="6079675"/>
            <a:ext cx="858058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A17949"/>
                </a:solidFill>
              </a:rPr>
              <a:t>Rise of experts at </a:t>
            </a:r>
            <a:r>
              <a:rPr lang="en-GB" b="1"/>
              <a:t>the </a:t>
            </a:r>
            <a:r>
              <a:rPr lang="en-GB" b="1">
                <a:solidFill>
                  <a:schemeClr val="accent1"/>
                </a:solidFill>
              </a:rPr>
              <a:t>expense of politician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3E5125-52F8-9497-29BA-9FD1363A8776}"/>
              </a:ext>
            </a:extLst>
          </p:cNvPr>
          <p:cNvCxnSpPr>
            <a:cxnSpLocks/>
          </p:cNvCxnSpPr>
          <p:nvPr/>
        </p:nvCxnSpPr>
        <p:spPr>
          <a:xfrm flipH="1" flipV="1">
            <a:off x="3505200" y="4904509"/>
            <a:ext cx="928255" cy="121789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8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A401-ACB4-E5DD-FD1E-15AE6C13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Competition – Speakers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AD3E1510-213D-B67B-BF89-F453E903C5DC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D7083C40-9C15-521D-3AB0-6A3E512127B9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8E11625A-35C4-7475-6F3D-1CBE7F5E7B0F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1C15A04E-2716-58DE-0CBD-57FDB0523FA0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EDD2A-1DCF-A4BC-577B-2D6747410B22}"/>
              </a:ext>
            </a:extLst>
          </p:cNvPr>
          <p:cNvSpPr txBox="1"/>
          <p:nvPr/>
        </p:nvSpPr>
        <p:spPr>
          <a:xfrm>
            <a:off x="6247944" y="0"/>
            <a:ext cx="185053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SPEAKING 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1F48A-1CFB-F4F4-65EC-8997F4352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843" y="1491953"/>
            <a:ext cx="8195886" cy="498502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B95E84-F693-FA5B-E1AA-F0F63F822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045" y="2034345"/>
            <a:ext cx="3258286" cy="435133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2"/>
                </a:solidFill>
              </a:rPr>
              <a:t>A group of 136 speakers are present in BOTH programme and occupy 1/3 of the space.</a:t>
            </a:r>
          </a:p>
        </p:txBody>
      </p:sp>
    </p:spTree>
    <p:extLst>
      <p:ext uri="{BB962C8B-B14F-4D97-AF65-F5344CB8AC3E}">
        <p14:creationId xmlns:p14="http://schemas.microsoft.com/office/powerpoint/2010/main" val="41716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146CE-A9EC-4B17-5CB2-DF808B29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Transcripts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44CFE-5052-0C28-D0AB-6101D4FD0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0725" cy="936625"/>
          </a:xfrm>
        </p:spPr>
        <p:txBody>
          <a:bodyPr>
            <a:normAutofit/>
          </a:bodyPr>
          <a:lstStyle/>
          <a:p>
            <a:r>
              <a:rPr lang="en-GB" sz="2000"/>
              <a:t>We use emotion recognition Whisper-large-V3 from OpenAI (Radford et al. 2022)</a:t>
            </a:r>
          </a:p>
        </p:txBody>
      </p:sp>
      <p:pic>
        <p:nvPicPr>
          <p:cNvPr id="4" name="Graphic 3" descr="Voice with solid fill">
            <a:extLst>
              <a:ext uri="{FF2B5EF4-FFF2-40B4-BE49-F238E27FC236}">
                <a16:creationId xmlns:a16="http://schemas.microsoft.com/office/drawing/2014/main" id="{8B9A2C0A-6000-24EB-0678-89915BCEE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7381" y="3798332"/>
            <a:ext cx="1219200" cy="1219200"/>
          </a:xfrm>
          <a:prstGeom prst="rect">
            <a:avLst/>
          </a:prstGeom>
        </p:spPr>
      </p:pic>
      <p:pic>
        <p:nvPicPr>
          <p:cNvPr id="6" name="Graphic 5" descr="Network with solid fill">
            <a:extLst>
              <a:ext uri="{FF2B5EF4-FFF2-40B4-BE49-F238E27FC236}">
                <a16:creationId xmlns:a16="http://schemas.microsoft.com/office/drawing/2014/main" id="{4FC7B0B1-F5D7-31D7-FEAB-05FAECA5E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8409" y="3950732"/>
            <a:ext cx="914400" cy="9144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5ADBF8-1EB0-CEF7-CC57-E46E4E386A25}"/>
              </a:ext>
            </a:extLst>
          </p:cNvPr>
          <p:cNvCxnSpPr>
            <a:cxnSpLocks/>
          </p:cNvCxnSpPr>
          <p:nvPr/>
        </p:nvCxnSpPr>
        <p:spPr>
          <a:xfrm>
            <a:off x="5792643" y="4407932"/>
            <a:ext cx="6067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9152057-2B93-2E12-3391-7CE2B961CFAB}"/>
              </a:ext>
            </a:extLst>
          </p:cNvPr>
          <p:cNvCxnSpPr>
            <a:cxnSpLocks/>
          </p:cNvCxnSpPr>
          <p:nvPr/>
        </p:nvCxnSpPr>
        <p:spPr>
          <a:xfrm>
            <a:off x="7591713" y="4407932"/>
            <a:ext cx="6067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7DFF33-9A0A-311C-0B12-AB4E578655A5}"/>
              </a:ext>
            </a:extLst>
          </p:cNvPr>
          <p:cNvSpPr txBox="1"/>
          <p:nvPr/>
        </p:nvSpPr>
        <p:spPr>
          <a:xfrm>
            <a:off x="8136420" y="3401564"/>
            <a:ext cx="4072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Return dataframe with transcript and timestamps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E78C1-3532-FBC4-0A12-E64CD70D28F6}"/>
              </a:ext>
            </a:extLst>
          </p:cNvPr>
          <p:cNvSpPr txBox="1"/>
          <p:nvPr/>
        </p:nvSpPr>
        <p:spPr>
          <a:xfrm>
            <a:off x="6053043" y="3427446"/>
            <a:ext cx="218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Pass it to the model</a:t>
            </a:r>
          </a:p>
        </p:txBody>
      </p:sp>
      <p:sp>
        <p:nvSpPr>
          <p:cNvPr id="10" name="Rettangolo 6">
            <a:extLst>
              <a:ext uri="{FF2B5EF4-FFF2-40B4-BE49-F238E27FC236}">
                <a16:creationId xmlns:a16="http://schemas.microsoft.com/office/drawing/2014/main" id="{8691F7E7-CFC3-87B9-E03A-2ECC6E715083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15" name="Rettangolo 8">
            <a:extLst>
              <a:ext uri="{FF2B5EF4-FFF2-40B4-BE49-F238E27FC236}">
                <a16:creationId xmlns:a16="http://schemas.microsoft.com/office/drawing/2014/main" id="{83CAC2FD-5B31-576B-8713-46718DA3A7B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1FF229-839B-AE39-54B0-EA6B9DC4B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290" y="995781"/>
            <a:ext cx="4412536" cy="1868371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22A8602-D199-427F-6AF4-D602AED9DE4C}"/>
              </a:ext>
            </a:extLst>
          </p:cNvPr>
          <p:cNvSpPr txBox="1">
            <a:spLocks/>
          </p:cNvSpPr>
          <p:nvPr/>
        </p:nvSpPr>
        <p:spPr>
          <a:xfrm>
            <a:off x="559726" y="3738390"/>
            <a:ext cx="2121410" cy="554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4000" b="1"/>
              <a:t>Audio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sz="4000" b="1"/>
          </a:p>
        </p:txBody>
      </p:sp>
      <p:pic>
        <p:nvPicPr>
          <p:cNvPr id="19" name="Graphic 18" descr="Podcast with solid fill">
            <a:extLst>
              <a:ext uri="{FF2B5EF4-FFF2-40B4-BE49-F238E27FC236}">
                <a16:creationId xmlns:a16="http://schemas.microsoft.com/office/drawing/2014/main" id="{D6A501E2-CF37-D0B0-C910-D385FB3CFF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7950" y="4090785"/>
            <a:ext cx="771381" cy="771381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D786A5-8BF2-9A1B-7943-3960C0F2C580}"/>
              </a:ext>
            </a:extLst>
          </p:cNvPr>
          <p:cNvCxnSpPr>
            <a:cxnSpLocks/>
          </p:cNvCxnSpPr>
          <p:nvPr/>
        </p:nvCxnSpPr>
        <p:spPr>
          <a:xfrm>
            <a:off x="2681136" y="4407932"/>
            <a:ext cx="11436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81584963-C78D-3FC7-89DF-F0C9AD54BA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33" r="20415" b="46128"/>
          <a:stretch/>
        </p:blipFill>
        <p:spPr>
          <a:xfrm>
            <a:off x="8235265" y="4073968"/>
            <a:ext cx="3811075" cy="2042984"/>
          </a:xfrm>
          <a:prstGeom prst="rect">
            <a:avLst/>
          </a:prstGeom>
        </p:spPr>
      </p:pic>
      <p:sp>
        <p:nvSpPr>
          <p:cNvPr id="26" name="Rettangolo 6">
            <a:extLst>
              <a:ext uri="{FF2B5EF4-FFF2-40B4-BE49-F238E27FC236}">
                <a16:creationId xmlns:a16="http://schemas.microsoft.com/office/drawing/2014/main" id="{D3972009-FC3D-FC91-F607-36B25B40CBF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Rettangolo 8">
            <a:extLst>
              <a:ext uri="{FF2B5EF4-FFF2-40B4-BE49-F238E27FC236}">
                <a16:creationId xmlns:a16="http://schemas.microsoft.com/office/drawing/2014/main" id="{A9762B86-6597-5EC8-41A7-E1C2406BD291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610D2-BD21-020B-591D-11ED211B245D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23369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speaks about what? – Topics Dictionary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7F2F859B-38B9-BF51-5E78-4B91280A4839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C170DEF5-80DF-8B7C-8AD1-023D99A05AD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C09283-C8D2-5184-1981-55A1D9F1F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42170"/>
            <a:ext cx="10898910" cy="2441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FE059E-BDE1-CD57-1A77-9A8D32B57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020" y="3900358"/>
            <a:ext cx="7717269" cy="2412985"/>
          </a:xfrm>
          <a:prstGeom prst="rect">
            <a:avLst/>
          </a:prstGeom>
        </p:spPr>
      </p:pic>
      <p:sp>
        <p:nvSpPr>
          <p:cNvPr id="12" name="Rettangolo 6">
            <a:extLst>
              <a:ext uri="{FF2B5EF4-FFF2-40B4-BE49-F238E27FC236}">
                <a16:creationId xmlns:a16="http://schemas.microsoft.com/office/drawing/2014/main" id="{02D05688-9039-7816-D3ED-F2E97E9AB4B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ttangolo 8">
            <a:extLst>
              <a:ext uri="{FF2B5EF4-FFF2-40B4-BE49-F238E27FC236}">
                <a16:creationId xmlns:a16="http://schemas.microsoft.com/office/drawing/2014/main" id="{7F564DA1-0C9B-591A-0E47-14EED45EA2C5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3F8CD-CABE-8C5B-6655-9E057AB4B568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29288324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speaks about what? 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7F2F859B-38B9-BF51-5E78-4B91280A4839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C170DEF5-80DF-8B7C-8AD1-023D99A05AD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2" name="Rettangolo 6">
            <a:extLst>
              <a:ext uri="{FF2B5EF4-FFF2-40B4-BE49-F238E27FC236}">
                <a16:creationId xmlns:a16="http://schemas.microsoft.com/office/drawing/2014/main" id="{02D05688-9039-7816-D3ED-F2E97E9AB4B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ttangolo 8">
            <a:extLst>
              <a:ext uri="{FF2B5EF4-FFF2-40B4-BE49-F238E27FC236}">
                <a16:creationId xmlns:a16="http://schemas.microsoft.com/office/drawing/2014/main" id="{7F564DA1-0C9B-591A-0E47-14EED45EA2C5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3F8CD-CABE-8C5B-6655-9E057AB4B568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pic>
        <p:nvPicPr>
          <p:cNvPr id="27" name="Picture 26" descr="A group of different colors of lines&#10;&#10;Description automatically generated with medium confidence">
            <a:extLst>
              <a:ext uri="{FF2B5EF4-FFF2-40B4-BE49-F238E27FC236}">
                <a16:creationId xmlns:a16="http://schemas.microsoft.com/office/drawing/2014/main" id="{10A7E69F-B344-797B-2408-E72322C86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83" y="3912443"/>
            <a:ext cx="9396822" cy="2464685"/>
          </a:xfrm>
          <a:prstGeom prst="rect">
            <a:avLst/>
          </a:prstGeom>
        </p:spPr>
      </p:pic>
      <p:pic>
        <p:nvPicPr>
          <p:cNvPr id="29" name="Picture 28" descr="A group of blue and purple vertical lines&#10;&#10;Description automatically generated">
            <a:extLst>
              <a:ext uri="{FF2B5EF4-FFF2-40B4-BE49-F238E27FC236}">
                <a16:creationId xmlns:a16="http://schemas.microsoft.com/office/drawing/2014/main" id="{F05A36E0-9B9C-B95C-FC1C-1A36D061C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83" y="1388962"/>
            <a:ext cx="9396822" cy="246468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8796826-3715-D180-EFA0-BA1909A3FD7A}"/>
              </a:ext>
            </a:extLst>
          </p:cNvPr>
          <p:cNvGrpSpPr/>
          <p:nvPr/>
        </p:nvGrpSpPr>
        <p:grpSpPr>
          <a:xfrm>
            <a:off x="7361499" y="1028023"/>
            <a:ext cx="2739340" cy="3385870"/>
            <a:chOff x="7361499" y="1028023"/>
            <a:chExt cx="2739340" cy="338587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0E2E7E-8F9A-BDCA-1E8D-E3A074AC3535}"/>
                </a:ext>
              </a:extLst>
            </p:cNvPr>
            <p:cNvSpPr txBox="1"/>
            <p:nvPr/>
          </p:nvSpPr>
          <p:spPr>
            <a:xfrm>
              <a:off x="8272039" y="1028023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accent1"/>
                  </a:solidFill>
                </a:rPr>
                <a:t>Summer breaks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8CFCCF1-23A2-E2C0-B03D-E7FB2FB2070D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 flipH="1">
              <a:off x="8715737" y="1397355"/>
              <a:ext cx="470702" cy="3931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8A6D3A3-B763-D110-0BB5-B57984F172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1499" y="1405748"/>
              <a:ext cx="1824940" cy="7457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8E8CF13-5A89-DA13-0767-A9862A8DA27B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 flipH="1">
              <a:off x="8599990" y="1397355"/>
              <a:ext cx="586449" cy="30165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627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Topics trends: </a:t>
            </a:r>
            <a:r>
              <a:rPr lang="en-GB" b="1"/>
              <a:t>Labour 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7F2F859B-38B9-BF51-5E78-4B91280A4839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C170DEF5-80DF-8B7C-8AD1-023D99A05AD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2" name="Rettangolo 6">
            <a:extLst>
              <a:ext uri="{FF2B5EF4-FFF2-40B4-BE49-F238E27FC236}">
                <a16:creationId xmlns:a16="http://schemas.microsoft.com/office/drawing/2014/main" id="{02D05688-9039-7816-D3ED-F2E97E9AB4B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ttangolo 8">
            <a:extLst>
              <a:ext uri="{FF2B5EF4-FFF2-40B4-BE49-F238E27FC236}">
                <a16:creationId xmlns:a16="http://schemas.microsoft.com/office/drawing/2014/main" id="{7F564DA1-0C9B-591A-0E47-14EED45EA2C5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3F8CD-CABE-8C5B-6655-9E057AB4B568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0A7E69F-B344-797B-2408-E72322C86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948" y="3912443"/>
            <a:ext cx="9162492" cy="24646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5A36E0-9B9C-B95C-FC1C-1A36D061C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948" y="1388962"/>
            <a:ext cx="9162492" cy="2464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C3AE4D-BEF4-BEFF-9ED6-8B51D1241A4D}"/>
              </a:ext>
            </a:extLst>
          </p:cNvPr>
          <p:cNvSpPr txBox="1"/>
          <p:nvPr/>
        </p:nvSpPr>
        <p:spPr>
          <a:xfrm>
            <a:off x="8153561" y="951964"/>
            <a:ext cx="266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Minimum Wage Proposal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64A1A9-7633-202A-F437-A10C9D8EB620}"/>
              </a:ext>
            </a:extLst>
          </p:cNvPr>
          <p:cNvCxnSpPr>
            <a:cxnSpLocks/>
          </p:cNvCxnSpPr>
          <p:nvPr/>
        </p:nvCxnSpPr>
        <p:spPr>
          <a:xfrm flipH="1">
            <a:off x="8588415" y="1475184"/>
            <a:ext cx="355582" cy="4369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Labor with solid fill">
            <a:extLst>
              <a:ext uri="{FF2B5EF4-FFF2-40B4-BE49-F238E27FC236}">
                <a16:creationId xmlns:a16="http://schemas.microsoft.com/office/drawing/2014/main" id="{DA399A8A-EEC4-2105-CA3C-FB9CCC5C9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6319" y="643593"/>
            <a:ext cx="5238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5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Topics trends: </a:t>
            </a:r>
            <a:r>
              <a:rPr lang="en-GB" b="1"/>
              <a:t>Immigration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7F2F859B-38B9-BF51-5E78-4B91280A4839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C170DEF5-80DF-8B7C-8AD1-023D99A05AD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2" name="Rettangolo 6">
            <a:extLst>
              <a:ext uri="{FF2B5EF4-FFF2-40B4-BE49-F238E27FC236}">
                <a16:creationId xmlns:a16="http://schemas.microsoft.com/office/drawing/2014/main" id="{02D05688-9039-7816-D3ED-F2E97E9AB4B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ttangolo 8">
            <a:extLst>
              <a:ext uri="{FF2B5EF4-FFF2-40B4-BE49-F238E27FC236}">
                <a16:creationId xmlns:a16="http://schemas.microsoft.com/office/drawing/2014/main" id="{7F564DA1-0C9B-591A-0E47-14EED45EA2C5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3F8CD-CABE-8C5B-6655-9E057AB4B568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0A7E69F-B344-797B-2408-E72322C86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2079" y="3912443"/>
            <a:ext cx="9156229" cy="24646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5A36E0-9B9C-B95C-FC1C-1A36D061C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2079" y="1388962"/>
            <a:ext cx="9156229" cy="2464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025862-5987-D7C9-258B-00C6B568A512}"/>
              </a:ext>
            </a:extLst>
          </p:cNvPr>
          <p:cNvSpPr txBox="1"/>
          <p:nvPr/>
        </p:nvSpPr>
        <p:spPr>
          <a:xfrm>
            <a:off x="8098049" y="1061452"/>
            <a:ext cx="1095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Cutro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12AC32-03E6-139A-139F-ADF3F6A44F0B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8322198" y="1461562"/>
            <a:ext cx="323429" cy="25523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4B4263A-E229-BB66-93D6-3A240EDC5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69" y="692112"/>
            <a:ext cx="533095" cy="53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0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DD1D2C5-8396-BD52-B6E2-339476D5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948" y="3912443"/>
            <a:ext cx="9162492" cy="24646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3A1151-0FF1-5417-6144-B99D86919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948" y="1388962"/>
            <a:ext cx="9162492" cy="2464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Topics Trends: </a:t>
            </a:r>
            <a:r>
              <a:rPr lang="en-GB" b="1"/>
              <a:t>War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7F2F859B-38B9-BF51-5E78-4B91280A4839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C170DEF5-80DF-8B7C-8AD1-023D99A05AD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698A40-C28D-839A-F9B9-1D02DE09E87F}"/>
              </a:ext>
            </a:extLst>
          </p:cNvPr>
          <p:cNvCxnSpPr>
            <a:cxnSpLocks/>
          </p:cNvCxnSpPr>
          <p:nvPr/>
        </p:nvCxnSpPr>
        <p:spPr>
          <a:xfrm flipH="1">
            <a:off x="7245752" y="1330166"/>
            <a:ext cx="300942" cy="28832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6A5A623-B728-4867-1C8E-8D24E03122E9}"/>
              </a:ext>
            </a:extLst>
          </p:cNvPr>
          <p:cNvSpPr txBox="1"/>
          <p:nvPr/>
        </p:nvSpPr>
        <p:spPr>
          <a:xfrm>
            <a:off x="7268901" y="828853"/>
            <a:ext cx="1664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Ukraine Invasion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35A463-49D3-0B34-4328-77E8AF227171}"/>
              </a:ext>
            </a:extLst>
          </p:cNvPr>
          <p:cNvCxnSpPr>
            <a:cxnSpLocks/>
          </p:cNvCxnSpPr>
          <p:nvPr/>
        </p:nvCxnSpPr>
        <p:spPr>
          <a:xfrm flipH="1" flipV="1">
            <a:off x="9216481" y="5510777"/>
            <a:ext cx="899792" cy="28030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F57756B-3FEA-BF6B-4C0A-2600CC13AD23}"/>
              </a:ext>
            </a:extLst>
          </p:cNvPr>
          <p:cNvSpPr txBox="1"/>
          <p:nvPr/>
        </p:nvSpPr>
        <p:spPr>
          <a:xfrm>
            <a:off x="10090741" y="5453798"/>
            <a:ext cx="10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Israel-Palestine conflict</a:t>
            </a:r>
          </a:p>
        </p:txBody>
      </p:sp>
      <p:sp>
        <p:nvSpPr>
          <p:cNvPr id="19" name="Rettangolo 6">
            <a:extLst>
              <a:ext uri="{FF2B5EF4-FFF2-40B4-BE49-F238E27FC236}">
                <a16:creationId xmlns:a16="http://schemas.microsoft.com/office/drawing/2014/main" id="{91BE3080-631A-52C1-3CBD-3B4E30C9716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ttangolo 8">
            <a:extLst>
              <a:ext uri="{FF2B5EF4-FFF2-40B4-BE49-F238E27FC236}">
                <a16:creationId xmlns:a16="http://schemas.microsoft.com/office/drawing/2014/main" id="{BDD82AC9-16AA-8BEC-6D9A-43302BC21AE3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6202D-2AFD-E6D1-5226-B01BCBD2DF49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pic>
        <p:nvPicPr>
          <p:cNvPr id="25" name="Picture 24" descr="A person pointing at a tank&#10;&#10;Description automatically generated">
            <a:extLst>
              <a:ext uri="{FF2B5EF4-FFF2-40B4-BE49-F238E27FC236}">
                <a16:creationId xmlns:a16="http://schemas.microsoft.com/office/drawing/2014/main" id="{EBA418BB-6DF6-5873-FDCC-BE1E8BD71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43" y="639604"/>
            <a:ext cx="690562" cy="69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DD1D2C5-8396-BD52-B6E2-339476D5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948" y="3912443"/>
            <a:ext cx="9162492" cy="24646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3A1151-0FF1-5417-6144-B99D86919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948" y="1388962"/>
            <a:ext cx="9162492" cy="2464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Topics Trends: </a:t>
            </a:r>
            <a:r>
              <a:rPr lang="en-GB" b="1"/>
              <a:t>Health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7F2F859B-38B9-BF51-5E78-4B91280A4839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C170DEF5-80DF-8B7C-8AD1-023D99A05AD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9" name="Rettangolo 6">
            <a:extLst>
              <a:ext uri="{FF2B5EF4-FFF2-40B4-BE49-F238E27FC236}">
                <a16:creationId xmlns:a16="http://schemas.microsoft.com/office/drawing/2014/main" id="{91BE3080-631A-52C1-3CBD-3B4E30C9716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ttangolo 8">
            <a:extLst>
              <a:ext uri="{FF2B5EF4-FFF2-40B4-BE49-F238E27FC236}">
                <a16:creationId xmlns:a16="http://schemas.microsoft.com/office/drawing/2014/main" id="{BDD82AC9-16AA-8BEC-6D9A-43302BC21AE3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6202D-2AFD-E6D1-5226-B01BCBD2DF49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pic>
        <p:nvPicPr>
          <p:cNvPr id="6" name="Graphic 5" descr="Medical with solid fill">
            <a:extLst>
              <a:ext uri="{FF2B5EF4-FFF2-40B4-BE49-F238E27FC236}">
                <a16:creationId xmlns:a16="http://schemas.microsoft.com/office/drawing/2014/main" id="{8609E6C0-E70B-9537-6BD0-A0410FFA5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1020" y="628200"/>
            <a:ext cx="701965" cy="70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29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3AA9-8081-9D6C-BB5D-E20A2B76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Video</a:t>
            </a:r>
          </a:p>
        </p:txBody>
      </p:sp>
      <p:pic>
        <p:nvPicPr>
          <p:cNvPr id="4" name="Picture 3" descr="A collage of images of two people on a beach&#10;&#10;Description automatically generated">
            <a:extLst>
              <a:ext uri="{FF2B5EF4-FFF2-40B4-BE49-F238E27FC236}">
                <a16:creationId xmlns:a16="http://schemas.microsoft.com/office/drawing/2014/main" id="{A9ACC5E6-A7BD-D7D6-1BD7-DB9376383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00" y="2880338"/>
            <a:ext cx="4634122" cy="2867363"/>
          </a:xfrm>
          <a:prstGeom prst="rect">
            <a:avLst/>
          </a:prstGeom>
        </p:spPr>
      </p:pic>
      <p:pic>
        <p:nvPicPr>
          <p:cNvPr id="6" name="Picture 5" descr="A black and blue logo&#10;&#10;Description automatically generated">
            <a:extLst>
              <a:ext uri="{FF2B5EF4-FFF2-40B4-BE49-F238E27FC236}">
                <a16:creationId xmlns:a16="http://schemas.microsoft.com/office/drawing/2014/main" id="{4B3EDA7B-0FBA-05F4-2BEC-756E5CC75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927" y="3798295"/>
            <a:ext cx="1357168" cy="1031448"/>
          </a:xfrm>
          <a:prstGeom prst="rect">
            <a:avLst/>
          </a:prstGeom>
        </p:spPr>
      </p:pic>
      <p:pic>
        <p:nvPicPr>
          <p:cNvPr id="10" name="Picture 9" descr="A person with her eyes closed&#10;&#10;Description automatically generated">
            <a:extLst>
              <a:ext uri="{FF2B5EF4-FFF2-40B4-BE49-F238E27FC236}">
                <a16:creationId xmlns:a16="http://schemas.microsoft.com/office/drawing/2014/main" id="{EF56C175-EE55-6E45-5258-032FCFB37F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10868"/>
          <a:stretch/>
        </p:blipFill>
        <p:spPr>
          <a:xfrm>
            <a:off x="6908800" y="2937164"/>
            <a:ext cx="3935830" cy="2753712"/>
          </a:xfrm>
          <a:prstGeom prst="rect">
            <a:avLst/>
          </a:prstGeom>
        </p:spPr>
      </p:pic>
      <p:pic>
        <p:nvPicPr>
          <p:cNvPr id="18" name="Picture 17" descr="A logo of a camera&#10;&#10;Description automatically generated">
            <a:extLst>
              <a:ext uri="{FF2B5EF4-FFF2-40B4-BE49-F238E27FC236}">
                <a16:creationId xmlns:a16="http://schemas.microsoft.com/office/drawing/2014/main" id="{0C532067-3C0B-B14B-155D-539F33181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985" y="3891164"/>
            <a:ext cx="870584" cy="8457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55F6C-17AD-1F05-CECD-F05C10078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34811"/>
          </a:xfrm>
        </p:spPr>
        <p:txBody>
          <a:bodyPr>
            <a:normAutofit/>
          </a:bodyPr>
          <a:lstStyle/>
          <a:p>
            <a:r>
              <a:rPr lang="it-IT" sz="2000"/>
              <a:t>Video is becoming </a:t>
            </a:r>
            <a:r>
              <a:rPr lang="it-IT" sz="2000" b="1"/>
              <a:t>more and more  an important tool of communication </a:t>
            </a:r>
            <a:r>
              <a:rPr lang="it-IT" sz="2000"/>
              <a:t>(just look at the format of «new» social media like tik-tok, instagram reel, etc..)</a:t>
            </a: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D1F30127-9465-7080-14FD-6F0682CFE35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E1E42C61-83FF-97B0-F449-101FE09EFEDD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182C2853-93D7-354B-1324-8ECE199471BD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69280C9-3B91-28A2-DA5E-CBCE89DD9CD7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59978-3DF4-DF1F-DA40-ED3BA3748EA6}"/>
              </a:ext>
            </a:extLst>
          </p:cNvPr>
          <p:cNvSpPr txBox="1"/>
          <p:nvPr/>
        </p:nvSpPr>
        <p:spPr>
          <a:xfrm>
            <a:off x="2933901" y="0"/>
            <a:ext cx="148139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642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DD1D2C5-8396-BD52-B6E2-339476D5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950" y="3912443"/>
            <a:ext cx="9162488" cy="24646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3A1151-0FF1-5417-6144-B99D86919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950" y="1388962"/>
            <a:ext cx="9162488" cy="2464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Topics Trends: </a:t>
            </a:r>
            <a:r>
              <a:rPr lang="en-GB" b="1"/>
              <a:t>Economics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7F2F859B-38B9-BF51-5E78-4B91280A4839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C170DEF5-80DF-8B7C-8AD1-023D99A05AD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9" name="Rettangolo 6">
            <a:extLst>
              <a:ext uri="{FF2B5EF4-FFF2-40B4-BE49-F238E27FC236}">
                <a16:creationId xmlns:a16="http://schemas.microsoft.com/office/drawing/2014/main" id="{91BE3080-631A-52C1-3CBD-3B4E30C9716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ttangolo 8">
            <a:extLst>
              <a:ext uri="{FF2B5EF4-FFF2-40B4-BE49-F238E27FC236}">
                <a16:creationId xmlns:a16="http://schemas.microsoft.com/office/drawing/2014/main" id="{BDD82AC9-16AA-8BEC-6D9A-43302BC21AE3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6202D-2AFD-E6D1-5226-B01BCBD2DF49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pic>
        <p:nvPicPr>
          <p:cNvPr id="6" name="Graphic 5" descr="Money with solid fill">
            <a:extLst>
              <a:ext uri="{FF2B5EF4-FFF2-40B4-BE49-F238E27FC236}">
                <a16:creationId xmlns:a16="http://schemas.microsoft.com/office/drawing/2014/main" id="{524119C2-0A3E-D45C-2752-3313EF053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9506" y="600331"/>
            <a:ext cx="688758" cy="6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05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DD1D2C5-8396-BD52-B6E2-339476D5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950" y="3912443"/>
            <a:ext cx="9162488" cy="24646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3A1151-0FF1-5417-6144-B99D86919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950" y="1388962"/>
            <a:ext cx="9162488" cy="2464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Topics Trends: </a:t>
            </a:r>
            <a:r>
              <a:rPr lang="en-GB" b="1"/>
              <a:t>Justice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7F2F859B-38B9-BF51-5E78-4B91280A4839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C170DEF5-80DF-8B7C-8AD1-023D99A05AD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9" name="Rettangolo 6">
            <a:extLst>
              <a:ext uri="{FF2B5EF4-FFF2-40B4-BE49-F238E27FC236}">
                <a16:creationId xmlns:a16="http://schemas.microsoft.com/office/drawing/2014/main" id="{91BE3080-631A-52C1-3CBD-3B4E30C9716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ttangolo 8">
            <a:extLst>
              <a:ext uri="{FF2B5EF4-FFF2-40B4-BE49-F238E27FC236}">
                <a16:creationId xmlns:a16="http://schemas.microsoft.com/office/drawing/2014/main" id="{BDD82AC9-16AA-8BEC-6D9A-43302BC21AE3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6202D-2AFD-E6D1-5226-B01BCBD2DF49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pic>
        <p:nvPicPr>
          <p:cNvPr id="6" name="Graphic 5" descr="Weights Uneven with solid fill">
            <a:extLst>
              <a:ext uri="{FF2B5EF4-FFF2-40B4-BE49-F238E27FC236}">
                <a16:creationId xmlns:a16="http://schemas.microsoft.com/office/drawing/2014/main" id="{55F70970-8C0B-1D65-3AEC-AAC3D04E7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9281" y="653023"/>
            <a:ext cx="59055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343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Topics Competition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7F2F859B-38B9-BF51-5E78-4B91280A4839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C170DEF5-80DF-8B7C-8AD1-023D99A05AD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9" name="Rettangolo 6">
            <a:extLst>
              <a:ext uri="{FF2B5EF4-FFF2-40B4-BE49-F238E27FC236}">
                <a16:creationId xmlns:a16="http://schemas.microsoft.com/office/drawing/2014/main" id="{91BE3080-631A-52C1-3CBD-3B4E30C9716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ttangolo 8">
            <a:extLst>
              <a:ext uri="{FF2B5EF4-FFF2-40B4-BE49-F238E27FC236}">
                <a16:creationId xmlns:a16="http://schemas.microsoft.com/office/drawing/2014/main" id="{BDD82AC9-16AA-8BEC-6D9A-43302BC21AE3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6202D-2AFD-E6D1-5226-B01BCBD2DF49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66A11B-B251-4914-B260-578885297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4099" y="1552913"/>
            <a:ext cx="5923246" cy="4924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A87543-0867-BF68-D258-BF4B42472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55" b="14345"/>
          <a:stretch/>
        </p:blipFill>
        <p:spPr>
          <a:xfrm>
            <a:off x="5863332" y="6019303"/>
            <a:ext cx="1038914" cy="38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DEE06-3E67-7429-FDAE-E9877A5A6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74"/>
          <a:stretch/>
        </p:blipFill>
        <p:spPr>
          <a:xfrm rot="16200000">
            <a:off x="2397882" y="3002419"/>
            <a:ext cx="1432167" cy="5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504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181" y="2479675"/>
            <a:ext cx="10515600" cy="1325563"/>
          </a:xfrm>
        </p:spPr>
        <p:txBody>
          <a:bodyPr/>
          <a:lstStyle/>
          <a:p>
            <a:r>
              <a:rPr lang="en-GB"/>
              <a:t>Who speaks about what? 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7F2F859B-38B9-BF51-5E78-4B91280A4839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C170DEF5-80DF-8B7C-8AD1-023D99A05AD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2" name="Rettangolo 6">
            <a:extLst>
              <a:ext uri="{FF2B5EF4-FFF2-40B4-BE49-F238E27FC236}">
                <a16:creationId xmlns:a16="http://schemas.microsoft.com/office/drawing/2014/main" id="{18C8EB30-BD2D-1F46-5E77-9A08D1937345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ttangolo 8">
            <a:extLst>
              <a:ext uri="{FF2B5EF4-FFF2-40B4-BE49-F238E27FC236}">
                <a16:creationId xmlns:a16="http://schemas.microsoft.com/office/drawing/2014/main" id="{5C941690-0516-6FB7-44B4-01691AECECD8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45F7A-ACCA-7037-D58D-3B49BEC13D86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3820630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0983A9EE-F72E-8376-0C91-DCC4A607E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0" y="1342193"/>
            <a:ext cx="8653816" cy="2707860"/>
          </a:xfrm>
          <a:prstGeom prst="rect">
            <a:avLst/>
          </a:prstGeom>
        </p:spPr>
      </p:pic>
      <p:pic>
        <p:nvPicPr>
          <p:cNvPr id="13" name="Picture 12" descr="A graph with red lines&#10;&#10;Description automatically generated">
            <a:extLst>
              <a:ext uri="{FF2B5EF4-FFF2-40B4-BE49-F238E27FC236}">
                <a16:creationId xmlns:a16="http://schemas.microsoft.com/office/drawing/2014/main" id="{422A7123-2E40-22D4-E9A1-A6D4BF153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0" y="3710352"/>
            <a:ext cx="8653816" cy="2782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speaks about what?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917917-DC98-AFA2-3631-52403865578B}"/>
              </a:ext>
            </a:extLst>
          </p:cNvPr>
          <p:cNvCxnSpPr>
            <a:cxnSpLocks/>
          </p:cNvCxnSpPr>
          <p:nvPr/>
        </p:nvCxnSpPr>
        <p:spPr>
          <a:xfrm flipV="1">
            <a:off x="3301621" y="2696123"/>
            <a:ext cx="1941711" cy="3745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505A66-98B2-6C10-DDE6-3C793B86EB93}"/>
              </a:ext>
            </a:extLst>
          </p:cNvPr>
          <p:cNvCxnSpPr>
            <a:cxnSpLocks/>
          </p:cNvCxnSpPr>
          <p:nvPr/>
        </p:nvCxnSpPr>
        <p:spPr>
          <a:xfrm flipV="1">
            <a:off x="8599990" y="1974443"/>
            <a:ext cx="1898248" cy="85534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E681A6-5B0F-B108-8382-F13071DA47FB}"/>
              </a:ext>
            </a:extLst>
          </p:cNvPr>
          <p:cNvCxnSpPr>
            <a:cxnSpLocks/>
          </p:cNvCxnSpPr>
          <p:nvPr/>
        </p:nvCxnSpPr>
        <p:spPr>
          <a:xfrm>
            <a:off x="5960962" y="5137278"/>
            <a:ext cx="1896315" cy="69939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6" name="Picture 15" descr="A person pointing at a tank&#10;&#10;Description automatically generated">
            <a:extLst>
              <a:ext uri="{FF2B5EF4-FFF2-40B4-BE49-F238E27FC236}">
                <a16:creationId xmlns:a16="http://schemas.microsoft.com/office/drawing/2014/main" id="{D6D4331F-D3F1-6C4D-CB05-F6089A2D1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48" y="1538437"/>
            <a:ext cx="690562" cy="690562"/>
          </a:xfrm>
          <a:prstGeom prst="rect">
            <a:avLst/>
          </a:prstGeom>
        </p:spPr>
      </p:pic>
      <p:sp>
        <p:nvSpPr>
          <p:cNvPr id="17" name="Rettangolo 6">
            <a:extLst>
              <a:ext uri="{FF2B5EF4-FFF2-40B4-BE49-F238E27FC236}">
                <a16:creationId xmlns:a16="http://schemas.microsoft.com/office/drawing/2014/main" id="{4FDC18B6-8F71-EF10-691E-849AA6C67414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ttangolo 8">
            <a:extLst>
              <a:ext uri="{FF2B5EF4-FFF2-40B4-BE49-F238E27FC236}">
                <a16:creationId xmlns:a16="http://schemas.microsoft.com/office/drawing/2014/main" id="{8FA843F0-5987-44E3-CF76-A72CB56E61B8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75112F-6C19-3C60-BBD7-6881CFEF4A33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5422D2C-FBC0-ABC7-4979-86F07F803237}"/>
              </a:ext>
            </a:extLst>
          </p:cNvPr>
          <p:cNvCxnSpPr>
            <a:cxnSpLocks/>
          </p:cNvCxnSpPr>
          <p:nvPr/>
        </p:nvCxnSpPr>
        <p:spPr>
          <a:xfrm>
            <a:off x="5933894" y="2829789"/>
            <a:ext cx="1896315" cy="69939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51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speaks about what?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21" name="Graphic 20" descr="Medical with solid fill">
            <a:extLst>
              <a:ext uri="{FF2B5EF4-FFF2-40B4-BE49-F238E27FC236}">
                <a16:creationId xmlns:a16="http://schemas.microsoft.com/office/drawing/2014/main" id="{EC5366B8-17EC-CECA-2ED7-8BAD523DF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17" y="1477544"/>
            <a:ext cx="701965" cy="701965"/>
          </a:xfrm>
          <a:prstGeom prst="rect">
            <a:avLst/>
          </a:prstGeom>
        </p:spPr>
      </p:pic>
      <p:sp>
        <p:nvSpPr>
          <p:cNvPr id="22" name="Rettangolo 6">
            <a:extLst>
              <a:ext uri="{FF2B5EF4-FFF2-40B4-BE49-F238E27FC236}">
                <a16:creationId xmlns:a16="http://schemas.microsoft.com/office/drawing/2014/main" id="{22C6785F-7B16-862D-7AF5-F3397D90200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Rettangolo 8">
            <a:extLst>
              <a:ext uri="{FF2B5EF4-FFF2-40B4-BE49-F238E27FC236}">
                <a16:creationId xmlns:a16="http://schemas.microsoft.com/office/drawing/2014/main" id="{1911DB6C-9668-B2DB-892B-81E5A5144ED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92D0A-BFF6-1C22-65F8-1145B7F271EE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pic>
        <p:nvPicPr>
          <p:cNvPr id="8" name="Picture 7" descr="A diagram of a person with a diagram&#10;&#10;Description automatically generated with medium confidence">
            <a:extLst>
              <a:ext uri="{FF2B5EF4-FFF2-40B4-BE49-F238E27FC236}">
                <a16:creationId xmlns:a16="http://schemas.microsoft.com/office/drawing/2014/main" id="{2E0F7011-F8F0-F53C-9515-4B1CEB2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68" y="1428164"/>
            <a:ext cx="8588415" cy="2653200"/>
          </a:xfrm>
          <a:prstGeom prst="rect">
            <a:avLst/>
          </a:prstGeom>
        </p:spPr>
      </p:pic>
      <p:pic>
        <p:nvPicPr>
          <p:cNvPr id="13" name="Picture 12" descr="A diagram of a graph&#10;&#10;Description automatically generated">
            <a:extLst>
              <a:ext uri="{FF2B5EF4-FFF2-40B4-BE49-F238E27FC236}">
                <a16:creationId xmlns:a16="http://schemas.microsoft.com/office/drawing/2014/main" id="{69E1D551-FDAB-26E0-D2A2-6090E8889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68" y="3756298"/>
            <a:ext cx="8588415" cy="27254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DA9D5A-A6E2-AA16-6CC2-3D9A86A23710}"/>
              </a:ext>
            </a:extLst>
          </p:cNvPr>
          <p:cNvCxnSpPr>
            <a:cxnSpLocks/>
          </p:cNvCxnSpPr>
          <p:nvPr/>
        </p:nvCxnSpPr>
        <p:spPr>
          <a:xfrm flipV="1">
            <a:off x="8599990" y="2130812"/>
            <a:ext cx="1898248" cy="85534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7570E2-54E2-FD6E-CF7C-B4E09BEF1449}"/>
              </a:ext>
            </a:extLst>
          </p:cNvPr>
          <p:cNvCxnSpPr>
            <a:cxnSpLocks/>
          </p:cNvCxnSpPr>
          <p:nvPr/>
        </p:nvCxnSpPr>
        <p:spPr>
          <a:xfrm flipV="1">
            <a:off x="8458824" y="4252557"/>
            <a:ext cx="1898248" cy="85534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7FD6AE-C59C-967E-ADD9-A994B077F543}"/>
              </a:ext>
            </a:extLst>
          </p:cNvPr>
          <p:cNvCxnSpPr>
            <a:cxnSpLocks/>
          </p:cNvCxnSpPr>
          <p:nvPr/>
        </p:nvCxnSpPr>
        <p:spPr>
          <a:xfrm flipV="1">
            <a:off x="3432148" y="4937101"/>
            <a:ext cx="1898248" cy="8553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2C3CED-EBA1-7F66-8EEA-0CF4145D004B}"/>
              </a:ext>
            </a:extLst>
          </p:cNvPr>
          <p:cNvCxnSpPr>
            <a:cxnSpLocks/>
          </p:cNvCxnSpPr>
          <p:nvPr/>
        </p:nvCxnSpPr>
        <p:spPr>
          <a:xfrm>
            <a:off x="3505200" y="2753727"/>
            <a:ext cx="1680258" cy="67321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F1A371-2EAE-6770-3B15-779E42BEF245}"/>
              </a:ext>
            </a:extLst>
          </p:cNvPr>
          <p:cNvCxnSpPr>
            <a:cxnSpLocks/>
          </p:cNvCxnSpPr>
          <p:nvPr/>
        </p:nvCxnSpPr>
        <p:spPr>
          <a:xfrm flipV="1">
            <a:off x="6180881" y="2735149"/>
            <a:ext cx="1792770" cy="50779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2467938-07FE-0F46-F5EC-13AFC29A8678}"/>
              </a:ext>
            </a:extLst>
          </p:cNvPr>
          <p:cNvCxnSpPr>
            <a:cxnSpLocks/>
          </p:cNvCxnSpPr>
          <p:nvPr/>
        </p:nvCxnSpPr>
        <p:spPr>
          <a:xfrm flipV="1">
            <a:off x="5965221" y="4851504"/>
            <a:ext cx="1792770" cy="50779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20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DF9E19B1-0845-97A9-AB5A-D60523DD4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06" y="1245580"/>
            <a:ext cx="8942787" cy="2757499"/>
          </a:xfrm>
          <a:prstGeom prst="rect">
            <a:avLst/>
          </a:prstGeom>
        </p:spPr>
      </p:pic>
      <p:pic>
        <p:nvPicPr>
          <p:cNvPr id="24" name="Picture 23" descr="A graph with lines and words&#10;&#10;Description automatically generated with medium confidence">
            <a:extLst>
              <a:ext uri="{FF2B5EF4-FFF2-40B4-BE49-F238E27FC236}">
                <a16:creationId xmlns:a16="http://schemas.microsoft.com/office/drawing/2014/main" id="{70FBBDFE-4F72-C72B-B9AE-6F5FB7363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08" y="3674964"/>
            <a:ext cx="8773786" cy="2778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speaks about what?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917917-DC98-AFA2-3631-52403865578B}"/>
              </a:ext>
            </a:extLst>
          </p:cNvPr>
          <p:cNvCxnSpPr>
            <a:cxnSpLocks/>
          </p:cNvCxnSpPr>
          <p:nvPr/>
        </p:nvCxnSpPr>
        <p:spPr>
          <a:xfrm>
            <a:off x="2770871" y="4883534"/>
            <a:ext cx="2125651" cy="4755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E681A6-5B0F-B108-8382-F13071DA47FB}"/>
              </a:ext>
            </a:extLst>
          </p:cNvPr>
          <p:cNvCxnSpPr>
            <a:cxnSpLocks/>
          </p:cNvCxnSpPr>
          <p:nvPr/>
        </p:nvCxnSpPr>
        <p:spPr>
          <a:xfrm flipV="1">
            <a:off x="5617337" y="4860684"/>
            <a:ext cx="2019091" cy="73554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ttangolo 6">
            <a:extLst>
              <a:ext uri="{FF2B5EF4-FFF2-40B4-BE49-F238E27FC236}">
                <a16:creationId xmlns:a16="http://schemas.microsoft.com/office/drawing/2014/main" id="{22C6785F-7B16-862D-7AF5-F3397D90200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Rettangolo 8">
            <a:extLst>
              <a:ext uri="{FF2B5EF4-FFF2-40B4-BE49-F238E27FC236}">
                <a16:creationId xmlns:a16="http://schemas.microsoft.com/office/drawing/2014/main" id="{1911DB6C-9668-B2DB-892B-81E5A5144ED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92D0A-BFF6-1C22-65F8-1145B7F271EE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pic>
        <p:nvPicPr>
          <p:cNvPr id="30" name="Graphic 29" descr="Labor with solid fill">
            <a:extLst>
              <a:ext uri="{FF2B5EF4-FFF2-40B4-BE49-F238E27FC236}">
                <a16:creationId xmlns:a16="http://schemas.microsoft.com/office/drawing/2014/main" id="{A9771465-E8E8-168F-C7AD-1B61A7FE5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8403" y="1521384"/>
            <a:ext cx="500704" cy="5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6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3235C6E-437C-8EE7-12F3-9CC27231A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29" y="1282817"/>
            <a:ext cx="8796759" cy="2719833"/>
          </a:xfrm>
          <a:prstGeom prst="rect">
            <a:avLst/>
          </a:prstGeom>
        </p:spPr>
      </p:pic>
      <p:pic>
        <p:nvPicPr>
          <p:cNvPr id="11" name="Picture 10" descr="A diagram with red lines and words&#10;&#10;Description automatically generated">
            <a:extLst>
              <a:ext uri="{FF2B5EF4-FFF2-40B4-BE49-F238E27FC236}">
                <a16:creationId xmlns:a16="http://schemas.microsoft.com/office/drawing/2014/main" id="{4EA101ED-3E73-FA69-CFDD-A5693A63E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29" y="3683071"/>
            <a:ext cx="8796759" cy="2793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speaks about what?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C79ABFF-76F3-79DE-6773-5E32BAE86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80" y="1504950"/>
            <a:ext cx="678138" cy="678138"/>
          </a:xfrm>
          <a:prstGeom prst="rect">
            <a:avLst/>
          </a:prstGeom>
        </p:spPr>
      </p:pic>
      <p:sp>
        <p:nvSpPr>
          <p:cNvPr id="13" name="Rettangolo 6">
            <a:extLst>
              <a:ext uri="{FF2B5EF4-FFF2-40B4-BE49-F238E27FC236}">
                <a16:creationId xmlns:a16="http://schemas.microsoft.com/office/drawing/2014/main" id="{2BBC5E09-BA27-45AD-653C-4A2CAEFE0193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Rettangolo 8">
            <a:extLst>
              <a:ext uri="{FF2B5EF4-FFF2-40B4-BE49-F238E27FC236}">
                <a16:creationId xmlns:a16="http://schemas.microsoft.com/office/drawing/2014/main" id="{28EE3082-92DB-F16D-6EB2-671E8D66A86C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EECC3-E0A4-7F2B-08D7-868D9CD35F8D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9199466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with red lines&#10;&#10;Description automatically generated">
            <a:extLst>
              <a:ext uri="{FF2B5EF4-FFF2-40B4-BE49-F238E27FC236}">
                <a16:creationId xmlns:a16="http://schemas.microsoft.com/office/drawing/2014/main" id="{F1B1C39B-A40A-F036-209B-BA95D36F3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69" y="1340275"/>
            <a:ext cx="8916442" cy="2702118"/>
          </a:xfrm>
          <a:prstGeom prst="rect">
            <a:avLst/>
          </a:prstGeom>
        </p:spPr>
      </p:pic>
      <p:pic>
        <p:nvPicPr>
          <p:cNvPr id="13" name="Picture 12" descr="A diagram with red lines and black text&#10;&#10;Description automatically generated">
            <a:extLst>
              <a:ext uri="{FF2B5EF4-FFF2-40B4-BE49-F238E27FC236}">
                <a16:creationId xmlns:a16="http://schemas.microsoft.com/office/drawing/2014/main" id="{25D6CCD6-9F87-6DBF-EFD9-44336598F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23" y="3702768"/>
            <a:ext cx="8916443" cy="2774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speaks about what?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5" name="Graphic 4" descr="Money with solid fill">
            <a:extLst>
              <a:ext uri="{FF2B5EF4-FFF2-40B4-BE49-F238E27FC236}">
                <a16:creationId xmlns:a16="http://schemas.microsoft.com/office/drawing/2014/main" id="{C14AC519-1093-4AE2-244B-4668FFA9B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1001" y="1346309"/>
            <a:ext cx="688758" cy="688758"/>
          </a:xfrm>
          <a:prstGeom prst="rect">
            <a:avLst/>
          </a:prstGeom>
        </p:spPr>
      </p:pic>
      <p:sp>
        <p:nvSpPr>
          <p:cNvPr id="8" name="Rettangolo 6">
            <a:extLst>
              <a:ext uri="{FF2B5EF4-FFF2-40B4-BE49-F238E27FC236}">
                <a16:creationId xmlns:a16="http://schemas.microsoft.com/office/drawing/2014/main" id="{F73BAB7B-0904-941C-3DC8-BA4746758EBC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022A231-D3A5-C03B-A823-72A49A7F3590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6A6B5-B48B-2F6F-75AC-D7FE1CD2A8C1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D607AC-CE5B-ED71-0A6E-FDC2E32C50AF}"/>
              </a:ext>
            </a:extLst>
          </p:cNvPr>
          <p:cNvCxnSpPr>
            <a:cxnSpLocks/>
          </p:cNvCxnSpPr>
          <p:nvPr/>
        </p:nvCxnSpPr>
        <p:spPr>
          <a:xfrm>
            <a:off x="8646288" y="3116373"/>
            <a:ext cx="2013995" cy="31262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F6F365-5B10-FB01-67F7-B3040F2DE90A}"/>
              </a:ext>
            </a:extLst>
          </p:cNvPr>
          <p:cNvCxnSpPr>
            <a:cxnSpLocks/>
          </p:cNvCxnSpPr>
          <p:nvPr/>
        </p:nvCxnSpPr>
        <p:spPr>
          <a:xfrm>
            <a:off x="8646288" y="4861229"/>
            <a:ext cx="2013995" cy="31262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96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with red lines&#10;&#10;Description automatically generated">
            <a:extLst>
              <a:ext uri="{FF2B5EF4-FFF2-40B4-BE49-F238E27FC236}">
                <a16:creationId xmlns:a16="http://schemas.microsoft.com/office/drawing/2014/main" id="{DC1572D5-165D-EDB0-507C-21BB3D79E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1345164"/>
            <a:ext cx="8757514" cy="2703748"/>
          </a:xfrm>
          <a:prstGeom prst="rect">
            <a:avLst/>
          </a:prstGeom>
        </p:spPr>
      </p:pic>
      <p:pic>
        <p:nvPicPr>
          <p:cNvPr id="13" name="Picture 12" descr="A graph of a person with a line&#10;&#10;Description automatically generated with medium confidence">
            <a:extLst>
              <a:ext uri="{FF2B5EF4-FFF2-40B4-BE49-F238E27FC236}">
                <a16:creationId xmlns:a16="http://schemas.microsoft.com/office/drawing/2014/main" id="{2A7FFDF2-A4A3-F84A-907E-4DCC608AB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3715599"/>
            <a:ext cx="8757514" cy="2777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speaks about what?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5" name="Graphic 4" descr="Weights Uneven with solid fill">
            <a:extLst>
              <a:ext uri="{FF2B5EF4-FFF2-40B4-BE49-F238E27FC236}">
                <a16:creationId xmlns:a16="http://schemas.microsoft.com/office/drawing/2014/main" id="{A940D36D-161F-AC3E-F422-79EB9DF9E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8775" y="1602543"/>
            <a:ext cx="590550" cy="590550"/>
          </a:xfrm>
          <a:prstGeom prst="rect">
            <a:avLst/>
          </a:prstGeom>
        </p:spPr>
      </p:pic>
      <p:sp>
        <p:nvSpPr>
          <p:cNvPr id="8" name="Rettangolo 6">
            <a:extLst>
              <a:ext uri="{FF2B5EF4-FFF2-40B4-BE49-F238E27FC236}">
                <a16:creationId xmlns:a16="http://schemas.microsoft.com/office/drawing/2014/main" id="{8070B053-CEA2-E6D7-753B-50B1F7011F18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95155EE-4B14-2FCC-17F3-9B740E8A587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8FD6-9EE7-E820-47AE-DD4726915297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D16D7A-DD92-876B-5370-21CC0D372D95}"/>
              </a:ext>
            </a:extLst>
          </p:cNvPr>
          <p:cNvCxnSpPr>
            <a:cxnSpLocks/>
          </p:cNvCxnSpPr>
          <p:nvPr/>
        </p:nvCxnSpPr>
        <p:spPr>
          <a:xfrm>
            <a:off x="8808335" y="2427664"/>
            <a:ext cx="1963235" cy="72944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8B0E58-1401-5C73-AF65-E271A9013EA2}"/>
              </a:ext>
            </a:extLst>
          </p:cNvPr>
          <p:cNvCxnSpPr>
            <a:cxnSpLocks/>
          </p:cNvCxnSpPr>
          <p:nvPr/>
        </p:nvCxnSpPr>
        <p:spPr>
          <a:xfrm>
            <a:off x="8667169" y="4810425"/>
            <a:ext cx="2104401" cy="28586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44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6">
            <a:extLst>
              <a:ext uri="{FF2B5EF4-FFF2-40B4-BE49-F238E27FC236}">
                <a16:creationId xmlns:a16="http://schemas.microsoft.com/office/drawing/2014/main" id="{5EFE8A64-93AC-0C9D-522D-2A6B0451FE3E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0370265F-B512-26B5-231C-7568F834C46C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750D2CDC-9DEA-6CB7-A0D7-210887E6EC47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2DF80525-E013-4EB6-5EE3-0CE23EDFFAEB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29A8D2B-D6C3-54EE-7E15-DAD9B2D5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6" y="365125"/>
            <a:ext cx="4565073" cy="1325563"/>
          </a:xfrm>
        </p:spPr>
        <p:txBody>
          <a:bodyPr/>
          <a:lstStyle/>
          <a:p>
            <a:r>
              <a:rPr lang="en-GB"/>
              <a:t>Why Video</a:t>
            </a:r>
          </a:p>
        </p:txBody>
      </p:sp>
      <p:pic>
        <p:nvPicPr>
          <p:cNvPr id="13" name="Picture 12" descr="A person sitting in a chair&#10;&#10;Description automatically generated">
            <a:extLst>
              <a:ext uri="{FF2B5EF4-FFF2-40B4-BE49-F238E27FC236}">
                <a16:creationId xmlns:a16="http://schemas.microsoft.com/office/drawing/2014/main" id="{F5A30B54-07D5-B166-4986-78E5432EB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r="11121" b="-1"/>
          <a:stretch/>
        </p:blipFill>
        <p:spPr>
          <a:xfrm>
            <a:off x="633678" y="466681"/>
            <a:ext cx="2578959" cy="1758216"/>
          </a:xfrm>
          <a:prstGeom prst="rect">
            <a:avLst/>
          </a:prstGeom>
        </p:spPr>
      </p:pic>
      <p:pic>
        <p:nvPicPr>
          <p:cNvPr id="14" name="Picture 13" descr="A person standing in front of a microphone&#10;&#10;Description automatically generated">
            <a:extLst>
              <a:ext uri="{FF2B5EF4-FFF2-40B4-BE49-F238E27FC236}">
                <a16:creationId xmlns:a16="http://schemas.microsoft.com/office/drawing/2014/main" id="{139BD690-57E3-3009-49DA-2A585E294B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" b="5"/>
          <a:stretch/>
        </p:blipFill>
        <p:spPr>
          <a:xfrm>
            <a:off x="3475737" y="466680"/>
            <a:ext cx="2566022" cy="1758217"/>
          </a:xfrm>
          <a:prstGeom prst="rect">
            <a:avLst/>
          </a:prstGeom>
        </p:spPr>
      </p:pic>
      <p:pic>
        <p:nvPicPr>
          <p:cNvPr id="16" name="Picture 15" descr="A person in a black shirt&#10;&#10;Description automatically generated">
            <a:extLst>
              <a:ext uri="{FF2B5EF4-FFF2-40B4-BE49-F238E27FC236}">
                <a16:creationId xmlns:a16="http://schemas.microsoft.com/office/drawing/2014/main" id="{F41299BD-E77E-B0D4-356C-AB8F7199EC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44" b="-3"/>
          <a:stretch/>
        </p:blipFill>
        <p:spPr>
          <a:xfrm>
            <a:off x="633699" y="2694012"/>
            <a:ext cx="2578941" cy="17635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6B1BA2-2AF7-8006-7F1F-3708C61CC5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82" r="933" b="-1"/>
          <a:stretch/>
        </p:blipFill>
        <p:spPr>
          <a:xfrm>
            <a:off x="3475737" y="2694012"/>
            <a:ext cx="2566021" cy="1763501"/>
          </a:xfrm>
          <a:prstGeom prst="rect">
            <a:avLst/>
          </a:prstGeom>
        </p:spPr>
      </p:pic>
      <p:pic>
        <p:nvPicPr>
          <p:cNvPr id="20" name="Picture 19" descr="A person in a suit and tie sitting at a desk with flags behind him&#10;&#10;Description automatically generated">
            <a:extLst>
              <a:ext uri="{FF2B5EF4-FFF2-40B4-BE49-F238E27FC236}">
                <a16:creationId xmlns:a16="http://schemas.microsoft.com/office/drawing/2014/main" id="{85E22A64-887E-A989-F027-187F26AE77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789"/>
          <a:stretch/>
        </p:blipFill>
        <p:spPr>
          <a:xfrm>
            <a:off x="633679" y="4871955"/>
            <a:ext cx="2578958" cy="1439272"/>
          </a:xfrm>
          <a:prstGeom prst="rect">
            <a:avLst/>
          </a:prstGeom>
        </p:spPr>
      </p:pic>
      <p:pic>
        <p:nvPicPr>
          <p:cNvPr id="21" name="Picture 20" descr="A group of men standing in front of a white building&#10;&#10;Description automatically generated">
            <a:extLst>
              <a:ext uri="{FF2B5EF4-FFF2-40B4-BE49-F238E27FC236}">
                <a16:creationId xmlns:a16="http://schemas.microsoft.com/office/drawing/2014/main" id="{74715C43-4E66-FED8-9729-E960E1CB9A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7"/>
          <a:stretch/>
        </p:blipFill>
        <p:spPr>
          <a:xfrm>
            <a:off x="3475737" y="4871955"/>
            <a:ext cx="2566021" cy="1439272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A5C8B82-9A25-4683-A291-6EAD7A57467B}"/>
              </a:ext>
            </a:extLst>
          </p:cNvPr>
          <p:cNvSpPr txBox="1">
            <a:spLocks/>
          </p:cNvSpPr>
          <p:nvPr/>
        </p:nvSpPr>
        <p:spPr>
          <a:xfrm>
            <a:off x="6567955" y="2412009"/>
            <a:ext cx="5620996" cy="3713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The tools and methodologies presented here </a:t>
            </a:r>
            <a:r>
              <a:rPr lang="en-US" b="1"/>
              <a:t>can be applied also to other video-sources different from television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893D96-3333-418D-564D-C46B99EEC693}"/>
              </a:ext>
            </a:extLst>
          </p:cNvPr>
          <p:cNvSpPr txBox="1"/>
          <p:nvPr/>
        </p:nvSpPr>
        <p:spPr>
          <a:xfrm>
            <a:off x="2933901" y="0"/>
            <a:ext cx="148139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741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789FDBB0-55C5-A1DD-EA38-88C0039F3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19" y="1377841"/>
            <a:ext cx="9205534" cy="2767078"/>
          </a:xfrm>
          <a:prstGeom prst="rect">
            <a:avLst/>
          </a:prstGeom>
        </p:spPr>
      </p:pic>
      <p:pic>
        <p:nvPicPr>
          <p:cNvPr id="13" name="Picture 12" descr="A diagram of a person's figure&#10;&#10;Description automatically generated">
            <a:extLst>
              <a:ext uri="{FF2B5EF4-FFF2-40B4-BE49-F238E27FC236}">
                <a16:creationId xmlns:a16="http://schemas.microsoft.com/office/drawing/2014/main" id="{C1E913E2-DC55-A4B8-083B-A7F11AD28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18" y="3636688"/>
            <a:ext cx="9205533" cy="2840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speaks about what?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A997C69-4D21-1198-EFBA-1DB339BAF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37" y="1690688"/>
            <a:ext cx="533095" cy="533095"/>
          </a:xfrm>
          <a:prstGeom prst="rect">
            <a:avLst/>
          </a:prstGeom>
        </p:spPr>
      </p:pic>
      <p:sp>
        <p:nvSpPr>
          <p:cNvPr id="8" name="Rettangolo 6">
            <a:extLst>
              <a:ext uri="{FF2B5EF4-FFF2-40B4-BE49-F238E27FC236}">
                <a16:creationId xmlns:a16="http://schemas.microsoft.com/office/drawing/2014/main" id="{F7A3219F-2D26-5E88-7CAE-5E5BA7222924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5DED55A-D7D4-1E6A-D07E-1590092F951E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57C59-7385-26BA-BA55-56BA13B621AD}"/>
              </a:ext>
            </a:extLst>
          </p:cNvPr>
          <p:cNvSpPr txBox="1"/>
          <p:nvPr/>
        </p:nvSpPr>
        <p:spPr>
          <a:xfrm>
            <a:off x="7973651" y="-5025"/>
            <a:ext cx="97034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TOPICS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51B401-59D0-842E-793F-3747F5E2F024}"/>
              </a:ext>
            </a:extLst>
          </p:cNvPr>
          <p:cNvCxnSpPr>
            <a:cxnSpLocks/>
          </p:cNvCxnSpPr>
          <p:nvPr/>
        </p:nvCxnSpPr>
        <p:spPr>
          <a:xfrm>
            <a:off x="8831484" y="2662177"/>
            <a:ext cx="1940086" cy="28936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863BFA-1392-F627-338B-A95971AE5DB2}"/>
              </a:ext>
            </a:extLst>
          </p:cNvPr>
          <p:cNvCxnSpPr>
            <a:cxnSpLocks/>
          </p:cNvCxnSpPr>
          <p:nvPr/>
        </p:nvCxnSpPr>
        <p:spPr>
          <a:xfrm>
            <a:off x="8667169" y="4810425"/>
            <a:ext cx="2104401" cy="28586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79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146CE-A9EC-4B17-5CB2-DF808B29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44CFE-5052-0C28-D0AB-6101D4FD0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0725" cy="936625"/>
          </a:xfrm>
        </p:spPr>
        <p:txBody>
          <a:bodyPr>
            <a:normAutofit/>
          </a:bodyPr>
          <a:lstStyle/>
          <a:p>
            <a:r>
              <a:rPr lang="en-GB" sz="2000"/>
              <a:t>We use emotion recognition from SpeechBrain (Ravanelli et al. 2021), trained on IEMOCAP</a:t>
            </a:r>
            <a:br>
              <a:rPr lang="en-GB" sz="2000"/>
            </a:br>
            <a:r>
              <a:rPr lang="en-GB" sz="2000"/>
              <a:t>(accuracy 78%)</a:t>
            </a:r>
          </a:p>
        </p:txBody>
      </p:sp>
      <p:pic>
        <p:nvPicPr>
          <p:cNvPr id="4" name="Graphic 3" descr="Voice with solid fill">
            <a:extLst>
              <a:ext uri="{FF2B5EF4-FFF2-40B4-BE49-F238E27FC236}">
                <a16:creationId xmlns:a16="http://schemas.microsoft.com/office/drawing/2014/main" id="{8B9A2C0A-6000-24EB-0678-89915BCEE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7381" y="3798332"/>
            <a:ext cx="1219200" cy="121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AAAADA-CB5C-E4F6-6347-09D9CF21F4E3}"/>
              </a:ext>
            </a:extLst>
          </p:cNvPr>
          <p:cNvSpPr txBox="1"/>
          <p:nvPr/>
        </p:nvSpPr>
        <p:spPr>
          <a:xfrm>
            <a:off x="1005334" y="3429000"/>
            <a:ext cx="407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Cut audio segment from the Diarization</a:t>
            </a:r>
          </a:p>
        </p:txBody>
      </p:sp>
      <p:pic>
        <p:nvPicPr>
          <p:cNvPr id="6" name="Graphic 5" descr="Network with solid fill">
            <a:extLst>
              <a:ext uri="{FF2B5EF4-FFF2-40B4-BE49-F238E27FC236}">
                <a16:creationId xmlns:a16="http://schemas.microsoft.com/office/drawing/2014/main" id="{4FC7B0B1-F5D7-31D7-FEAB-05FAECA5E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8409" y="3950732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18342-7F5E-B3A0-EC49-EBFE0BDF6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95" y="3894151"/>
            <a:ext cx="3220342" cy="154462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5ADBF8-1EB0-CEF7-CC57-E46E4E386A25}"/>
              </a:ext>
            </a:extLst>
          </p:cNvPr>
          <p:cNvCxnSpPr>
            <a:cxnSpLocks/>
          </p:cNvCxnSpPr>
          <p:nvPr/>
        </p:nvCxnSpPr>
        <p:spPr>
          <a:xfrm>
            <a:off x="5792643" y="4407932"/>
            <a:ext cx="6067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9152057-2B93-2E12-3391-7CE2B961CFAB}"/>
              </a:ext>
            </a:extLst>
          </p:cNvPr>
          <p:cNvCxnSpPr>
            <a:cxnSpLocks/>
          </p:cNvCxnSpPr>
          <p:nvPr/>
        </p:nvCxnSpPr>
        <p:spPr>
          <a:xfrm>
            <a:off x="7591713" y="4407932"/>
            <a:ext cx="6067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3E52F5C-04B7-4A10-9E6E-EA5A592EC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734" y="1328699"/>
            <a:ext cx="4882730" cy="1799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1C7FFC-6DEE-354E-F897-A5773D77D130}"/>
              </a:ext>
            </a:extLst>
          </p:cNvPr>
          <p:cNvSpPr txBox="1"/>
          <p:nvPr/>
        </p:nvSpPr>
        <p:spPr>
          <a:xfrm>
            <a:off x="8677275" y="3967639"/>
            <a:ext cx="2676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Happy</a:t>
            </a:r>
          </a:p>
          <a:p>
            <a:r>
              <a:rPr lang="en-GB"/>
              <a:t>Neutral</a:t>
            </a:r>
          </a:p>
          <a:p>
            <a:r>
              <a:rPr lang="en-GB"/>
              <a:t>Anger</a:t>
            </a:r>
          </a:p>
          <a:p>
            <a:r>
              <a:rPr lang="en-GB"/>
              <a:t>Sad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7DFF33-9A0A-311C-0B12-AB4E578655A5}"/>
              </a:ext>
            </a:extLst>
          </p:cNvPr>
          <p:cNvSpPr txBox="1"/>
          <p:nvPr/>
        </p:nvSpPr>
        <p:spPr>
          <a:xfrm>
            <a:off x="8571785" y="3429000"/>
            <a:ext cx="407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Return emotional classes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E78C1-3532-FBC4-0A12-E64CD70D28F6}"/>
              </a:ext>
            </a:extLst>
          </p:cNvPr>
          <p:cNvSpPr txBox="1"/>
          <p:nvPr/>
        </p:nvSpPr>
        <p:spPr>
          <a:xfrm>
            <a:off x="6095003" y="3429000"/>
            <a:ext cx="218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Pass it to the model</a:t>
            </a:r>
          </a:p>
        </p:txBody>
      </p:sp>
      <p:sp>
        <p:nvSpPr>
          <p:cNvPr id="10" name="Rettangolo 6">
            <a:extLst>
              <a:ext uri="{FF2B5EF4-FFF2-40B4-BE49-F238E27FC236}">
                <a16:creationId xmlns:a16="http://schemas.microsoft.com/office/drawing/2014/main" id="{8691F7E7-CFC3-87B9-E03A-2ECC6E715083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15" name="Rettangolo 8">
            <a:extLst>
              <a:ext uri="{FF2B5EF4-FFF2-40B4-BE49-F238E27FC236}">
                <a16:creationId xmlns:a16="http://schemas.microsoft.com/office/drawing/2014/main" id="{83CAC2FD-5B31-576B-8713-46718DA3A7B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6" name="Rettangolo 6">
            <a:extLst>
              <a:ext uri="{FF2B5EF4-FFF2-40B4-BE49-F238E27FC236}">
                <a16:creationId xmlns:a16="http://schemas.microsoft.com/office/drawing/2014/main" id="{AC479E2F-913F-5CB4-ECCE-D705F3C713AF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Rettangolo 8">
            <a:extLst>
              <a:ext uri="{FF2B5EF4-FFF2-40B4-BE49-F238E27FC236}">
                <a16:creationId xmlns:a16="http://schemas.microsoft.com/office/drawing/2014/main" id="{75AC8C79-4461-86DA-2147-CADF3B9553A7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286B8A-C3DE-9638-9B14-6F52A35066BF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387343022"/>
      </p:ext>
    </p:extLst>
  </p:cSld>
  <p:clrMapOvr>
    <a:masterClrMapping/>
  </p:clrMapOvr>
  <p:transition spd="med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146CE-A9EC-4B17-5CB2-DF808B29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</a:t>
            </a:r>
          </a:p>
        </p:txBody>
      </p:sp>
      <p:sp>
        <p:nvSpPr>
          <p:cNvPr id="10" name="Rettangolo 6">
            <a:extLst>
              <a:ext uri="{FF2B5EF4-FFF2-40B4-BE49-F238E27FC236}">
                <a16:creationId xmlns:a16="http://schemas.microsoft.com/office/drawing/2014/main" id="{8691F7E7-CFC3-87B9-E03A-2ECC6E715083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15" name="Rettangolo 8">
            <a:extLst>
              <a:ext uri="{FF2B5EF4-FFF2-40B4-BE49-F238E27FC236}">
                <a16:creationId xmlns:a16="http://schemas.microsoft.com/office/drawing/2014/main" id="{83CAC2FD-5B31-576B-8713-46718DA3A7B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6" name="Rettangolo 6">
            <a:extLst>
              <a:ext uri="{FF2B5EF4-FFF2-40B4-BE49-F238E27FC236}">
                <a16:creationId xmlns:a16="http://schemas.microsoft.com/office/drawing/2014/main" id="{AC479E2F-913F-5CB4-ECCE-D705F3C713AF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Rettangolo 8">
            <a:extLst>
              <a:ext uri="{FF2B5EF4-FFF2-40B4-BE49-F238E27FC236}">
                <a16:creationId xmlns:a16="http://schemas.microsoft.com/office/drawing/2014/main" id="{75AC8C79-4461-86DA-2147-CADF3B9553A7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20" name="Picture 19" descr="A group of images of a person's body&#10;&#10;Description automatically generated">
            <a:extLst>
              <a:ext uri="{FF2B5EF4-FFF2-40B4-BE49-F238E27FC236}">
                <a16:creationId xmlns:a16="http://schemas.microsoft.com/office/drawing/2014/main" id="{83CCA68B-6EC4-C2EB-809B-B67528319E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4"/>
          <a:stretch/>
        </p:blipFill>
        <p:spPr>
          <a:xfrm>
            <a:off x="2115013" y="1838865"/>
            <a:ext cx="7647824" cy="350977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4A6436-294F-10B8-65E1-BDEEEF2E0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4018" y="5439198"/>
            <a:ext cx="2255982" cy="381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/>
              <a:t>AudioWaves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586FA63-1C2C-533E-5251-1D4771493637}"/>
              </a:ext>
            </a:extLst>
          </p:cNvPr>
          <p:cNvSpPr txBox="1">
            <a:spLocks/>
          </p:cNvSpPr>
          <p:nvPr/>
        </p:nvSpPr>
        <p:spPr>
          <a:xfrm>
            <a:off x="7857277" y="5439198"/>
            <a:ext cx="1581727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Emotions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570133E-3DA0-AD71-F2F4-A55D7BE62CF7}"/>
              </a:ext>
            </a:extLst>
          </p:cNvPr>
          <p:cNvSpPr txBox="1">
            <a:spLocks/>
          </p:cNvSpPr>
          <p:nvPr/>
        </p:nvSpPr>
        <p:spPr>
          <a:xfrm>
            <a:off x="5207000" y="5439198"/>
            <a:ext cx="2255982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Spectrograms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53CDA-21E1-49E8-4A1A-5EE28F543DC8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3223444748"/>
      </p:ext>
    </p:extLst>
  </p:cSld>
  <p:clrMapOvr>
    <a:masterClrMapping/>
  </p:clrMapOvr>
  <p:transition spd="med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8ECF1-BDAC-5C06-7004-9E4E61A74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Audio Tone Distribution</a:t>
            </a: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3E6F40DC-C61C-6A22-2DB1-FDDCD5059A16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EDCB9C53-8D2B-4D2C-2C81-B82EFED7F620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C3B1B-DD61-9DC4-AEE4-822970EF807B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AE776-0346-ED5D-0F9A-957456CD2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1848" y="2438400"/>
            <a:ext cx="4554567" cy="3796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7FE9BE-8343-A103-6F0F-734EC9DB2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7281" y="2397621"/>
            <a:ext cx="4554567" cy="3796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79BFDC-49FD-E781-A65F-2F48CF20DA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55" b="14345"/>
          <a:stretch/>
        </p:blipFill>
        <p:spPr>
          <a:xfrm>
            <a:off x="8062041" y="1731468"/>
            <a:ext cx="1597923" cy="586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95ED6-EF4A-64B1-10AF-46990FB0A1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74"/>
          <a:stretch/>
        </p:blipFill>
        <p:spPr>
          <a:xfrm>
            <a:off x="3519039" y="1690688"/>
            <a:ext cx="1597923" cy="58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876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C771-D037-2256-9CFE-1BC811458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 matters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72FFE-CB34-C1DF-9F98-09FF50EE9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69" t="21635"/>
          <a:stretch/>
        </p:blipFill>
        <p:spPr>
          <a:xfrm>
            <a:off x="6319004" y="2269321"/>
            <a:ext cx="5890350" cy="1462170"/>
          </a:xfrm>
          <a:prstGeom prst="rect">
            <a:avLst/>
          </a:prstGeom>
        </p:spPr>
      </p:pic>
      <p:pic>
        <p:nvPicPr>
          <p:cNvPr id="6" name="video_tatcher.mp4">
            <a:hlinkClick r:id="" action="ppaction://media"/>
            <a:extLst>
              <a:ext uri="{FF2B5EF4-FFF2-40B4-BE49-F238E27FC236}">
                <a16:creationId xmlns:a16="http://schemas.microsoft.com/office/drawing/2014/main" id="{F653CA14-EE1A-2F70-D3AA-D24AA1684E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749" y="1690688"/>
            <a:ext cx="5610225" cy="4207669"/>
          </a:xfrm>
          <a:prstGeom prst="rect">
            <a:avLst/>
          </a:prstGeo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B0B828FB-7592-477E-7C57-D9C8DCA7892A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ECB80B86-856F-A4D8-11CB-1F1D0368FD22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2B886-1A81-D84E-F8FB-867BF9B458E3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34810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9E8ED-42F6-BF42-4211-083066C0E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 Examples </a:t>
            </a:r>
            <a:r>
              <a:rPr lang="en-GB" b="1">
                <a:solidFill>
                  <a:schemeClr val="accent1"/>
                </a:solidFill>
              </a:rPr>
              <a:t>Happy</a:t>
            </a:r>
          </a:p>
        </p:txBody>
      </p:sp>
      <p:pic>
        <p:nvPicPr>
          <p:cNvPr id="4" name="hap">
            <a:hlinkClick r:id="" action="ppaction://media"/>
            <a:extLst>
              <a:ext uri="{FF2B5EF4-FFF2-40B4-BE49-F238E27FC236}">
                <a16:creationId xmlns:a16="http://schemas.microsoft.com/office/drawing/2014/main" id="{FFD7E39C-3A4B-E7C2-6C65-B2C12E5A0A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E7A20139-7E7C-EE8C-3E09-183CE7F7776C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F792D802-D3BC-8F7D-8CE3-023661AE0599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D3780-2910-36EE-5DF0-96D7312AE0E5}"/>
              </a:ext>
            </a:extLst>
          </p:cNvPr>
          <p:cNvSpPr/>
          <p:nvPr/>
        </p:nvSpPr>
        <p:spPr>
          <a:xfrm>
            <a:off x="2227263" y="2512291"/>
            <a:ext cx="7735887" cy="2229391"/>
          </a:xfrm>
          <a:prstGeom prst="rect">
            <a:avLst/>
          </a:prstGeom>
          <a:blipFill dpi="0" rotWithShape="1">
            <a:blip r:embed="rId5">
              <a:alphaModFix amt="91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9DC4C-EB91-81EE-A436-A68C9627BFAA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23213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9E8ED-42F6-BF42-4211-083066C0E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 Examples </a:t>
            </a:r>
            <a:r>
              <a:rPr lang="en-GB" b="1">
                <a:solidFill>
                  <a:schemeClr val="bg2">
                    <a:lumMod val="50000"/>
                  </a:schemeClr>
                </a:solidFill>
              </a:rPr>
              <a:t>Neutral</a:t>
            </a:r>
          </a:p>
        </p:txBody>
      </p:sp>
      <p:pic>
        <p:nvPicPr>
          <p:cNvPr id="6" name="neu">
            <a:hlinkClick r:id="" action="ppaction://media"/>
            <a:extLst>
              <a:ext uri="{FF2B5EF4-FFF2-40B4-BE49-F238E27FC236}">
                <a16:creationId xmlns:a16="http://schemas.microsoft.com/office/drawing/2014/main" id="{9DDD71FC-7DC1-396F-A962-4A765397CC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11A6342B-2B7C-EA49-3014-AC3221B1FDFC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2B67C7F0-445D-0E82-71C0-DF4BD3782F5D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EBAB20-3E6D-445A-AFC0-1CD7D03D1890}"/>
              </a:ext>
            </a:extLst>
          </p:cNvPr>
          <p:cNvSpPr/>
          <p:nvPr/>
        </p:nvSpPr>
        <p:spPr>
          <a:xfrm>
            <a:off x="2227263" y="2512291"/>
            <a:ext cx="7735887" cy="2229391"/>
          </a:xfrm>
          <a:prstGeom prst="rect">
            <a:avLst/>
          </a:prstGeom>
          <a:blipFill dpi="0" rotWithShape="1">
            <a:blip r:embed="rId5">
              <a:alphaModFix amt="91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8CC17-4E20-F716-EB9E-4D5A524BF3BA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63886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9E8ED-42F6-BF42-4211-083066C0E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 Examples </a:t>
            </a:r>
            <a:r>
              <a:rPr lang="en-GB" b="1">
                <a:solidFill>
                  <a:srgbClr val="C00000"/>
                </a:solidFill>
              </a:rPr>
              <a:t>Anger</a:t>
            </a:r>
          </a:p>
        </p:txBody>
      </p:sp>
      <p:pic>
        <p:nvPicPr>
          <p:cNvPr id="5" name="ang">
            <a:hlinkClick r:id="" action="ppaction://media"/>
            <a:extLst>
              <a:ext uri="{FF2B5EF4-FFF2-40B4-BE49-F238E27FC236}">
                <a16:creationId xmlns:a16="http://schemas.microsoft.com/office/drawing/2014/main" id="{E62FE787-0087-BECE-A51D-527C847EA0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66BA7B81-E23C-9157-BF28-C7F604AA20BB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47A51E4C-3A66-CB7D-3EFC-1EBB35FA967D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A7857-6C5D-DE30-33CC-D521A29DF06B}"/>
              </a:ext>
            </a:extLst>
          </p:cNvPr>
          <p:cNvSpPr/>
          <p:nvPr/>
        </p:nvSpPr>
        <p:spPr>
          <a:xfrm>
            <a:off x="2227263" y="2512291"/>
            <a:ext cx="7735887" cy="2229391"/>
          </a:xfrm>
          <a:prstGeom prst="rect">
            <a:avLst/>
          </a:prstGeom>
          <a:blipFill dpi="0" rotWithShape="1">
            <a:blip r:embed="rId5">
              <a:alphaModFix amt="9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6A532-0455-3C9E-5A35-06F9B0A917E8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429247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9E8ED-42F6-BF42-4211-083066C0E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 Examples </a:t>
            </a:r>
            <a:r>
              <a:rPr lang="en-GB" b="1">
                <a:solidFill>
                  <a:schemeClr val="accent5"/>
                </a:solidFill>
              </a:rPr>
              <a:t>Sad</a:t>
            </a:r>
          </a:p>
        </p:txBody>
      </p:sp>
      <p:pic>
        <p:nvPicPr>
          <p:cNvPr id="6" name="sad">
            <a:hlinkClick r:id="" action="ppaction://media"/>
            <a:extLst>
              <a:ext uri="{FF2B5EF4-FFF2-40B4-BE49-F238E27FC236}">
                <a16:creationId xmlns:a16="http://schemas.microsoft.com/office/drawing/2014/main" id="{B9B348E4-6548-BE3A-F5BA-C5974D3FA4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FF0B8565-A3B6-732C-BB69-AE765F33DDAC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9066170C-B563-D669-F8CA-5648B96946B8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ADF28C-7343-87BD-F725-B5E048684377}"/>
              </a:ext>
            </a:extLst>
          </p:cNvPr>
          <p:cNvSpPr/>
          <p:nvPr/>
        </p:nvSpPr>
        <p:spPr>
          <a:xfrm>
            <a:off x="2227263" y="2512291"/>
            <a:ext cx="7735887" cy="2229391"/>
          </a:xfrm>
          <a:prstGeom prst="rect">
            <a:avLst/>
          </a:prstGeom>
          <a:blipFill dpi="0" rotWithShape="1">
            <a:blip r:embed="rId5">
              <a:alphaModFix amt="9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EB33B-A218-C69F-75E8-7D7FA0041072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396779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A107BF-24C7-CF22-E75C-49FBA5BB0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00" y="1730341"/>
            <a:ext cx="11351253" cy="3768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 and Topics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917917-DC98-AFA2-3631-52403865578B}"/>
              </a:ext>
            </a:extLst>
          </p:cNvPr>
          <p:cNvCxnSpPr>
            <a:cxnSpLocks/>
          </p:cNvCxnSpPr>
          <p:nvPr/>
        </p:nvCxnSpPr>
        <p:spPr>
          <a:xfrm flipV="1">
            <a:off x="5044282" y="3321934"/>
            <a:ext cx="2722331" cy="927817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6" name="Picture 15" descr="A person pointing at a tank&#10;&#10;Description automatically generated">
            <a:extLst>
              <a:ext uri="{FF2B5EF4-FFF2-40B4-BE49-F238E27FC236}">
                <a16:creationId xmlns:a16="http://schemas.microsoft.com/office/drawing/2014/main" id="{D6D4331F-D3F1-6C4D-CB05-F6089A2D1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48" y="1538437"/>
            <a:ext cx="690562" cy="690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B520A0-0097-D3FE-0850-D5B843B72568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173419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3AA9-8081-9D6C-BB5D-E20A2B76D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0527" cy="1325563"/>
          </a:xfrm>
        </p:spPr>
        <p:txBody>
          <a:bodyPr/>
          <a:lstStyle/>
          <a:p>
            <a:r>
              <a:rPr lang="en-GB"/>
              <a:t>Video is an effective medium of communication</a:t>
            </a:r>
          </a:p>
        </p:txBody>
      </p:sp>
      <p:pic>
        <p:nvPicPr>
          <p:cNvPr id="14" name="Graphic 13" descr="Voice with solid fill">
            <a:extLst>
              <a:ext uri="{FF2B5EF4-FFF2-40B4-BE49-F238E27FC236}">
                <a16:creationId xmlns:a16="http://schemas.microsoft.com/office/drawing/2014/main" id="{44FC31C7-C1B0-2920-E341-AE781EFEA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9333" y="3361290"/>
            <a:ext cx="748145" cy="748145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BDC7CFC-2879-38F1-26B2-60199837FD25}"/>
              </a:ext>
            </a:extLst>
          </p:cNvPr>
          <p:cNvSpPr txBox="1">
            <a:spLocks/>
          </p:cNvSpPr>
          <p:nvPr/>
        </p:nvSpPr>
        <p:spPr>
          <a:xfrm>
            <a:off x="2104563" y="2528075"/>
            <a:ext cx="2528455" cy="600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/>
              <a:t>Text</a:t>
            </a:r>
            <a:endParaRPr lang="en-GB" sz="240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6F8C58A-CFAC-B809-10FB-CA07803B0604}"/>
              </a:ext>
            </a:extLst>
          </p:cNvPr>
          <p:cNvSpPr txBox="1">
            <a:spLocks/>
          </p:cNvSpPr>
          <p:nvPr/>
        </p:nvSpPr>
        <p:spPr>
          <a:xfrm>
            <a:off x="2103357" y="3519481"/>
            <a:ext cx="2528455" cy="600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/>
              <a:t>Tone</a:t>
            </a:r>
            <a:endParaRPr lang="en-GB" sz="2400" b="1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28B32E4-9B92-3035-0928-C68BFDD358DC}"/>
              </a:ext>
            </a:extLst>
          </p:cNvPr>
          <p:cNvSpPr txBox="1">
            <a:spLocks/>
          </p:cNvSpPr>
          <p:nvPr/>
        </p:nvSpPr>
        <p:spPr>
          <a:xfrm>
            <a:off x="2468970" y="5030405"/>
            <a:ext cx="2528455" cy="600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/>
              <a:t>Expression</a:t>
            </a:r>
            <a:endParaRPr lang="en-GB" sz="2400" b="1"/>
          </a:p>
        </p:txBody>
      </p:sp>
      <p:pic>
        <p:nvPicPr>
          <p:cNvPr id="31" name="Graphic 30" descr="Document with solid fill">
            <a:extLst>
              <a:ext uri="{FF2B5EF4-FFF2-40B4-BE49-F238E27FC236}">
                <a16:creationId xmlns:a16="http://schemas.microsoft.com/office/drawing/2014/main" id="{02023850-554A-4D5A-C561-2FD7BC147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2319" y="2436266"/>
            <a:ext cx="560965" cy="56096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9C060D2-66D3-A1C2-B3F4-544F05123C06}"/>
              </a:ext>
            </a:extLst>
          </p:cNvPr>
          <p:cNvGrpSpPr/>
          <p:nvPr/>
        </p:nvGrpSpPr>
        <p:grpSpPr>
          <a:xfrm>
            <a:off x="3016796" y="5376172"/>
            <a:ext cx="1398501" cy="469780"/>
            <a:chOff x="8866222" y="6024166"/>
            <a:chExt cx="1398501" cy="469780"/>
          </a:xfrm>
        </p:grpSpPr>
        <p:pic>
          <p:nvPicPr>
            <p:cNvPr id="33" name="Graphic 32" descr="Neutral face outline with solid fill">
              <a:extLst>
                <a:ext uri="{FF2B5EF4-FFF2-40B4-BE49-F238E27FC236}">
                  <a16:creationId xmlns:a16="http://schemas.microsoft.com/office/drawing/2014/main" id="{963A5F17-AD8B-9C5F-C49C-453959E45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94943" y="6024166"/>
              <a:ext cx="469780" cy="469780"/>
            </a:xfrm>
            <a:prstGeom prst="rect">
              <a:avLst/>
            </a:prstGeom>
          </p:spPr>
        </p:pic>
        <p:pic>
          <p:nvPicPr>
            <p:cNvPr id="35" name="Graphic 34" descr="Surprised face outline with solid fill">
              <a:extLst>
                <a:ext uri="{FF2B5EF4-FFF2-40B4-BE49-F238E27FC236}">
                  <a16:creationId xmlns:a16="http://schemas.microsoft.com/office/drawing/2014/main" id="{A897D0C3-617D-EAC0-8894-F608B71EE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66222" y="6029585"/>
              <a:ext cx="458941" cy="458941"/>
            </a:xfrm>
            <a:prstGeom prst="rect">
              <a:avLst/>
            </a:prstGeom>
          </p:spPr>
        </p:pic>
        <p:pic>
          <p:nvPicPr>
            <p:cNvPr id="37" name="Graphic 36" descr="Tongue face outline with solid fill">
              <a:extLst>
                <a:ext uri="{FF2B5EF4-FFF2-40B4-BE49-F238E27FC236}">
                  <a16:creationId xmlns:a16="http://schemas.microsoft.com/office/drawing/2014/main" id="{41D134F8-7748-4292-C794-C73B07844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325163" y="6024166"/>
              <a:ext cx="469780" cy="469780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69033AE1-7F3B-280A-122F-952A259C03FE}"/>
              </a:ext>
            </a:extLst>
          </p:cNvPr>
          <p:cNvSpPr txBox="1"/>
          <p:nvPr/>
        </p:nvSpPr>
        <p:spPr>
          <a:xfrm>
            <a:off x="2566229" y="1301929"/>
            <a:ext cx="8834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/>
              <a:t>7-55-38 </a:t>
            </a:r>
          </a:p>
          <a:p>
            <a:pPr algn="ctr"/>
            <a:r>
              <a:rPr lang="en-GB" sz="3200" b="1" i="1"/>
              <a:t>Mehrabian Rule (Myth) of communication </a:t>
            </a:r>
          </a:p>
        </p:txBody>
      </p:sp>
      <p:sp>
        <p:nvSpPr>
          <p:cNvPr id="85" name="Right Brace 84">
            <a:extLst>
              <a:ext uri="{FF2B5EF4-FFF2-40B4-BE49-F238E27FC236}">
                <a16:creationId xmlns:a16="http://schemas.microsoft.com/office/drawing/2014/main" id="{A2996197-784A-EB3C-1143-F6F6E18D41D5}"/>
              </a:ext>
            </a:extLst>
          </p:cNvPr>
          <p:cNvSpPr/>
          <p:nvPr/>
        </p:nvSpPr>
        <p:spPr>
          <a:xfrm>
            <a:off x="4567693" y="2999963"/>
            <a:ext cx="227631" cy="1496620"/>
          </a:xfrm>
          <a:prstGeom prst="rightBrace">
            <a:avLst>
              <a:gd name="adj1" fmla="val 5555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ight Brace 85">
            <a:extLst>
              <a:ext uri="{FF2B5EF4-FFF2-40B4-BE49-F238E27FC236}">
                <a16:creationId xmlns:a16="http://schemas.microsoft.com/office/drawing/2014/main" id="{A6C9BAC9-104E-F039-920C-6043D0369865}"/>
              </a:ext>
            </a:extLst>
          </p:cNvPr>
          <p:cNvSpPr/>
          <p:nvPr/>
        </p:nvSpPr>
        <p:spPr>
          <a:xfrm>
            <a:off x="4585105" y="2528065"/>
            <a:ext cx="207505" cy="369333"/>
          </a:xfrm>
          <a:prstGeom prst="rightBrace">
            <a:avLst>
              <a:gd name="adj1" fmla="val 5555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B6E1074-30C6-6AD2-074F-2BB9BC993683}"/>
              </a:ext>
            </a:extLst>
          </p:cNvPr>
          <p:cNvSpPr txBox="1"/>
          <p:nvPr/>
        </p:nvSpPr>
        <p:spPr>
          <a:xfrm>
            <a:off x="4896221" y="2430429"/>
            <a:ext cx="3970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Words </a:t>
            </a:r>
            <a:r>
              <a:rPr lang="en-GB"/>
              <a:t>convey only </a:t>
            </a:r>
            <a:r>
              <a:rPr lang="en-GB" b="1"/>
              <a:t>7 percent of a message..</a:t>
            </a:r>
            <a:endParaRPr lang="en-GB" b="1" i="1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EE2494E-6617-6379-F359-A296A2E8334F}"/>
              </a:ext>
            </a:extLst>
          </p:cNvPr>
          <p:cNvSpPr txBox="1"/>
          <p:nvPr/>
        </p:nvSpPr>
        <p:spPr>
          <a:xfrm>
            <a:off x="4991699" y="5030395"/>
            <a:ext cx="3983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The rest (</a:t>
            </a:r>
            <a:r>
              <a:rPr lang="en-GB" b="1" i="1"/>
              <a:t>55 percent) </a:t>
            </a:r>
            <a:r>
              <a:rPr lang="en-GB" i="1"/>
              <a:t>is accounted by the Body language (gestures and facial expression)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51A9004-1F15-5B82-4141-ED53BF631CAC}"/>
              </a:ext>
            </a:extLst>
          </p:cNvPr>
          <p:cNvSpPr txBox="1"/>
          <p:nvPr/>
        </p:nvSpPr>
        <p:spPr>
          <a:xfrm>
            <a:off x="4896221" y="3429000"/>
            <a:ext cx="3856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Tone account for </a:t>
            </a:r>
            <a:r>
              <a:rPr lang="en-GB" b="1" i="1"/>
              <a:t>38 percent of the message..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93045FE9-217A-9E3A-8AD4-7DA0A44DB5C7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1FA90D94-BCDB-8F88-4256-DFCABDB6BE14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5DC9C45E-956B-6204-DBED-696096898FA2}"/>
              </a:ext>
            </a:extLst>
          </p:cNvPr>
          <p:cNvSpPr/>
          <p:nvPr/>
        </p:nvSpPr>
        <p:spPr>
          <a:xfrm>
            <a:off x="4601815" y="4613064"/>
            <a:ext cx="248771" cy="1635613"/>
          </a:xfrm>
          <a:prstGeom prst="rightBrace">
            <a:avLst>
              <a:gd name="adj1" fmla="val 5555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F27705-AE43-77CD-EAFE-32C2508B5488}"/>
              </a:ext>
            </a:extLst>
          </p:cNvPr>
          <p:cNvSpPr txBox="1"/>
          <p:nvPr/>
        </p:nvSpPr>
        <p:spPr>
          <a:xfrm>
            <a:off x="9010722" y="2368287"/>
            <a:ext cx="886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7%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D14EC3-34D7-EF39-9CDB-DDF9D878802B}"/>
              </a:ext>
            </a:extLst>
          </p:cNvPr>
          <p:cNvSpPr txBox="1"/>
          <p:nvPr/>
        </p:nvSpPr>
        <p:spPr>
          <a:xfrm>
            <a:off x="9010722" y="3403600"/>
            <a:ext cx="886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38%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B66A05-29D8-0F23-5F9C-7792B2A1AFD5}"/>
              </a:ext>
            </a:extLst>
          </p:cNvPr>
          <p:cNvSpPr txBox="1"/>
          <p:nvPr/>
        </p:nvSpPr>
        <p:spPr>
          <a:xfrm>
            <a:off x="9010723" y="5114562"/>
            <a:ext cx="886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55%</a:t>
            </a: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1D63C424-5FE5-50B8-6AA3-E8E257DAE393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9D45A36E-9B84-10E0-33B5-EE962DDA968D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B4EAE1-CE6E-A4BE-8F72-7C04B7B88B3D}"/>
              </a:ext>
            </a:extLst>
          </p:cNvPr>
          <p:cNvSpPr txBox="1"/>
          <p:nvPr/>
        </p:nvSpPr>
        <p:spPr>
          <a:xfrm>
            <a:off x="2933901" y="0"/>
            <a:ext cx="148139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83824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84" grpId="0"/>
      <p:bldP spid="85" grpId="0" animBg="1"/>
      <p:bldP spid="86" grpId="0" animBg="1"/>
      <p:bldP spid="88" grpId="0"/>
      <p:bldP spid="89" grpId="0"/>
      <p:bldP spid="91" grpId="0"/>
      <p:bldP spid="5" grpId="0" animBg="1"/>
      <p:bldP spid="13" grpId="0"/>
      <p:bldP spid="17" grpId="0"/>
      <p:bldP spid="1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55B2A-64DE-6E90-1C6B-713B65BEF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721" y="1682420"/>
            <a:ext cx="11136556" cy="3697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 and Topics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21" name="Graphic 20" descr="Medical with solid fill">
            <a:extLst>
              <a:ext uri="{FF2B5EF4-FFF2-40B4-BE49-F238E27FC236}">
                <a16:creationId xmlns:a16="http://schemas.microsoft.com/office/drawing/2014/main" id="{EC5366B8-17EC-CECA-2ED7-8BAD523DF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1617" y="1477544"/>
            <a:ext cx="701965" cy="70196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51E7B9A-E488-4736-5E03-83A5AAC6D5DB}"/>
              </a:ext>
            </a:extLst>
          </p:cNvPr>
          <p:cNvCxnSpPr>
            <a:cxnSpLocks/>
          </p:cNvCxnSpPr>
          <p:nvPr/>
        </p:nvCxnSpPr>
        <p:spPr>
          <a:xfrm flipV="1">
            <a:off x="8631469" y="2853199"/>
            <a:ext cx="3032808" cy="1355647"/>
          </a:xfrm>
          <a:prstGeom prst="straightConnector1">
            <a:avLst/>
          </a:prstGeom>
          <a:ln w="57150">
            <a:solidFill>
              <a:srgbClr val="DF9C2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51E8362-F830-85E0-1DFC-F661D5990B37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291082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A107BF-24C7-CF22-E75C-49FBA5BB0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965" y="1757818"/>
            <a:ext cx="11185722" cy="37135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 and Topics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5" name="Graphic 4" descr="Weights Uneven with solid fill">
            <a:extLst>
              <a:ext uri="{FF2B5EF4-FFF2-40B4-BE49-F238E27FC236}">
                <a16:creationId xmlns:a16="http://schemas.microsoft.com/office/drawing/2014/main" id="{A940D36D-161F-AC3E-F422-79EB9DF9E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8775" y="1602543"/>
            <a:ext cx="590550" cy="5905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AD40CD-D9E4-8CC7-AAD0-9E5E9447F871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10145809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A107BF-24C7-CF22-E75C-49FBA5BB0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27" y="1729918"/>
            <a:ext cx="11353799" cy="3769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 and Topics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C79ABFF-76F3-79DE-6773-5E32BAE86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80" y="1504950"/>
            <a:ext cx="678138" cy="678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2594FA-D9B5-818B-877F-D0061BFFCBEA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30254332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A107BF-24C7-CF22-E75C-49FBA5BB0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27" y="1757805"/>
            <a:ext cx="11353799" cy="3713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 and Topics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5" name="Graphic 4" descr="Money with solid fill">
            <a:extLst>
              <a:ext uri="{FF2B5EF4-FFF2-40B4-BE49-F238E27FC236}">
                <a16:creationId xmlns:a16="http://schemas.microsoft.com/office/drawing/2014/main" id="{C14AC519-1093-4AE2-244B-4668FFA9B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1369" y="1412606"/>
            <a:ext cx="688758" cy="688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8C4E1D-E82C-49A5-8B08-5D0B36E2E7FD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4259801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A107BF-24C7-CF22-E75C-49FBA5BB0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12" y="1800903"/>
            <a:ext cx="11188229" cy="3627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 and Topics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A997C69-4D21-1198-EFBA-1DB339BAF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80" y="1690688"/>
            <a:ext cx="533095" cy="533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14D0C5-E666-11CD-C8BA-884690B25E26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31311653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A107BF-24C7-CF22-E75C-49FBA5BB0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579" y="1800515"/>
            <a:ext cx="10928494" cy="3628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CA29-8488-5508-3BF6-8F21AD1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Tone and Topics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FFEEFCC7-4C96-5F01-CEB9-B6EEE481C55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1127847-623C-AB30-B5B0-0CF595EB99A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5" name="Graphic 4" descr="Labor with solid fill">
            <a:extLst>
              <a:ext uri="{FF2B5EF4-FFF2-40B4-BE49-F238E27FC236}">
                <a16:creationId xmlns:a16="http://schemas.microsoft.com/office/drawing/2014/main" id="{D0F2F867-B2F5-B349-BD81-8C8CB496E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2600" y="1690688"/>
            <a:ext cx="523875" cy="523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4C97B-31CD-A618-590D-CE44651F1494}"/>
              </a:ext>
            </a:extLst>
          </p:cNvPr>
          <p:cNvSpPr txBox="1"/>
          <p:nvPr/>
        </p:nvSpPr>
        <p:spPr>
          <a:xfrm>
            <a:off x="10578125" y="-15792"/>
            <a:ext cx="77567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30350338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A0210-319E-6D4D-19C4-DF05D6AEF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Auditel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ED42C-5426-31FD-EA7B-6A3C3F01F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Proprietary data from Auditel</a:t>
            </a:r>
            <a:r>
              <a:rPr lang="en-GB" baseline="30000"/>
              <a:t>tm </a:t>
            </a:r>
            <a:r>
              <a:rPr lang="en-GB"/>
              <a:t>, a consortium of Italian Network that traces TV viewership on a representative sample (16k families) of Italian citizens.</a:t>
            </a:r>
            <a:r>
              <a:rPr lang="en-GB" baseline="30000"/>
              <a:t>   </a:t>
            </a:r>
            <a:r>
              <a:rPr lang="en-GB"/>
              <a:t>Tracking is made using a “meter” connected to the device (i.e. it’s </a:t>
            </a:r>
            <a:r>
              <a:rPr lang="en-GB" b="1"/>
              <a:t>not</a:t>
            </a:r>
            <a:r>
              <a:rPr lang="en-GB"/>
              <a:t> a survey)</a:t>
            </a:r>
          </a:p>
          <a:p>
            <a:r>
              <a:rPr lang="en-GB"/>
              <a:t>Minute by Minute data</a:t>
            </a:r>
          </a:p>
          <a:p>
            <a:r>
              <a:rPr lang="en-GB"/>
              <a:t>Breakdown by Gender</a:t>
            </a:r>
          </a:p>
          <a:p>
            <a:endParaRPr lang="en-GB" b="1">
              <a:hlinkClick r:id="rId2"/>
            </a:endParaRPr>
          </a:p>
          <a:p>
            <a:endParaRPr lang="en-GB" b="1">
              <a:hlinkClick r:id="rId2"/>
            </a:endParaRPr>
          </a:p>
          <a:p>
            <a:r>
              <a:rPr lang="it-IT" sz="2000"/>
              <a:t>Used also in Gambaro et al. (2023, NBER), Castriota et al. (2023, Int.Journ.HealtEconMana)</a:t>
            </a:r>
            <a:endParaRPr lang="en-US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GB"/>
          </a:p>
        </p:txBody>
      </p:sp>
      <p:pic>
        <p:nvPicPr>
          <p:cNvPr id="1026" name="Picture 2" descr="Politica aziendale per la qualità - Auditel">
            <a:hlinkClick r:id="rId3"/>
            <a:extLst>
              <a:ext uri="{FF2B5EF4-FFF2-40B4-BE49-F238E27FC236}">
                <a16:creationId xmlns:a16="http://schemas.microsoft.com/office/drawing/2014/main" id="{F4E712F5-600F-4262-1B6F-73FF76CB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524250"/>
            <a:ext cx="20574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0635710F-D5D4-9A18-02BC-BE3E399EEB6D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63FEF41A-A5F7-4E61-CAF5-303AC5C2E21B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CF4A4-E7D9-A74D-C72C-97C47EAF2EAA}"/>
              </a:ext>
            </a:extLst>
          </p:cNvPr>
          <p:cNvSpPr txBox="1"/>
          <p:nvPr/>
        </p:nvSpPr>
        <p:spPr>
          <a:xfrm>
            <a:off x="9049045" y="-5025"/>
            <a:ext cx="163770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VIEWERSHIPS</a:t>
            </a:r>
          </a:p>
        </p:txBody>
      </p:sp>
    </p:spTree>
    <p:extLst>
      <p:ext uri="{BB962C8B-B14F-4D97-AF65-F5344CB8AC3E}">
        <p14:creationId xmlns:p14="http://schemas.microsoft.com/office/powerpoint/2010/main" val="2960452031"/>
      </p:ext>
    </p:extLst>
  </p:cSld>
  <p:clrMapOvr>
    <a:masterClrMapping/>
  </p:clrMapOvr>
  <p:transition spd="med">
    <p:pull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A401-ACB4-E5DD-FD1E-15AE6C13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Audience Summary statistics – Otto e Mezzo</a:t>
            </a: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8DAAB8D8-5CFE-8088-B1CB-AF624398F90D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D7B2C6ED-AA39-328C-0AB4-89F9AB05669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8A4118-4EF4-8125-7FF1-9DECBAB0EA77}"/>
              </a:ext>
            </a:extLst>
          </p:cNvPr>
          <p:cNvSpPr txBox="1"/>
          <p:nvPr/>
        </p:nvSpPr>
        <p:spPr>
          <a:xfrm>
            <a:off x="9049045" y="-5025"/>
            <a:ext cx="163770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VIEWERSHIPS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253354-2E5C-AC55-42E8-F0C5538D4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95" y="1472982"/>
            <a:ext cx="9988550" cy="23278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974F98-C18C-A519-522C-85958C71B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95" y="3584541"/>
            <a:ext cx="9988550" cy="236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254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A401-ACB4-E5DD-FD1E-15AE6C13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Minutes-by-Minute Audience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D0816-22F4-B5CE-796B-BD24233BDB80}"/>
              </a:ext>
            </a:extLst>
          </p:cNvPr>
          <p:cNvSpPr txBox="1"/>
          <p:nvPr/>
        </p:nvSpPr>
        <p:spPr>
          <a:xfrm>
            <a:off x="217054" y="5941047"/>
            <a:ext cx="11757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accent2">
                    <a:lumMod val="50000"/>
                  </a:schemeClr>
                </a:solidFill>
              </a:rPr>
              <a:t>There is clearly a curve (because of the schedule timing, presence of advertising).</a:t>
            </a:r>
            <a:endParaRPr lang="en-GB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67940F89-BF4B-742D-253B-7792E1E46123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CE937B81-5C8C-5746-8D72-10F197CE94DD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7204B-6622-FA12-BF13-E521A7CF5D9D}"/>
              </a:ext>
            </a:extLst>
          </p:cNvPr>
          <p:cNvSpPr txBox="1"/>
          <p:nvPr/>
        </p:nvSpPr>
        <p:spPr>
          <a:xfrm>
            <a:off x="9049045" y="-5025"/>
            <a:ext cx="163770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VIEWERSHIPS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12134-99CA-B101-ED42-4ABBA6835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77"/>
            <a:ext cx="6098571" cy="4190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B3C5AE-A55E-71CF-53D1-00A32B970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690688"/>
            <a:ext cx="6140020" cy="4297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052A22-DB55-F872-F617-FF46D5DA0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55" b="14345"/>
          <a:stretch/>
        </p:blipFill>
        <p:spPr>
          <a:xfrm>
            <a:off x="8486913" y="1329666"/>
            <a:ext cx="1597923" cy="586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34CF3-AFC6-EED3-6FD3-0B0EB16942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74"/>
          <a:stretch/>
        </p:blipFill>
        <p:spPr>
          <a:xfrm>
            <a:off x="2250323" y="1226049"/>
            <a:ext cx="1597923" cy="58600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D8299C-1665-5761-8AB7-0C1828ED575F}"/>
              </a:ext>
            </a:extLst>
          </p:cNvPr>
          <p:cNvCxnSpPr>
            <a:cxnSpLocks/>
          </p:cNvCxnSpPr>
          <p:nvPr/>
        </p:nvCxnSpPr>
        <p:spPr>
          <a:xfrm flipV="1">
            <a:off x="8746836" y="3858856"/>
            <a:ext cx="539038" cy="2287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BDB3B53-9C78-C476-201A-F17061FABF6D}"/>
              </a:ext>
            </a:extLst>
          </p:cNvPr>
          <p:cNvSpPr txBox="1"/>
          <p:nvPr/>
        </p:nvSpPr>
        <p:spPr>
          <a:xfrm>
            <a:off x="7629236" y="4119418"/>
            <a:ext cx="205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21:00 adv break</a:t>
            </a:r>
          </a:p>
        </p:txBody>
      </p:sp>
    </p:spTree>
    <p:extLst>
      <p:ext uri="{BB962C8B-B14F-4D97-AF65-F5344CB8AC3E}">
        <p14:creationId xmlns:p14="http://schemas.microsoft.com/office/powerpoint/2010/main" val="401433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BAC05-B610-7C3D-E7B5-727A6487A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Audience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3DB751-D68A-C61E-0857-8E2A3FB03F35}"/>
                  </a:ext>
                </a:extLst>
              </p:cNvPr>
              <p:cNvSpPr txBox="1"/>
              <p:nvPr/>
            </p:nvSpPr>
            <p:spPr>
              <a:xfrm>
                <a:off x="630381" y="1611646"/>
                <a:ext cx="11829474" cy="705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𝐴𝑢𝑑𝑖𝑒𝑛𝑐𝑒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𝐺𝑒𝑛𝑑𝑒𝑟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𝐿𝑒𝑓𝑡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1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𝑆𝑝𝑒𝑎𝑘𝑒𝑟𝑇𝑦𝑝𝑒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𝑀𝑖𝑛𝑢𝑡𝑒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</m:sSubSup>
                      <m:sSubSup>
                        <m:sSubSup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𝑀𝑖𝑛𝑢𝑡𝑒</m:t>
                          </m:r>
                        </m:e>
                        <m:sub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𝐵𝑟𝑒𝑎𝑘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𝑀𝑖𝑛𝑢𝑡𝑒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</m:sSubSup>
                          <m:sSubSup>
                            <m:sSubSup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𝑀𝑖𝑛𝑢𝑡𝑒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𝐸𝑝𝑖𝑠𝑜𝑑𝑒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sz="14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3DB751-D68A-C61E-0857-8E2A3FB03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81" y="1611646"/>
                <a:ext cx="11829474" cy="705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tangolo 6">
            <a:extLst>
              <a:ext uri="{FF2B5EF4-FFF2-40B4-BE49-F238E27FC236}">
                <a16:creationId xmlns:a16="http://schemas.microsoft.com/office/drawing/2014/main" id="{CC938036-8EED-D3A3-1C65-9D22EC5DF0AD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8" name="Rettangolo 8">
            <a:extLst>
              <a:ext uri="{FF2B5EF4-FFF2-40B4-BE49-F238E27FC236}">
                <a16:creationId xmlns:a16="http://schemas.microsoft.com/office/drawing/2014/main" id="{3F7DCA34-47B6-9701-6195-DD87EF8BA194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62374B3-7779-1046-8231-7ECCF67A1886}"/>
              </a:ext>
            </a:extLst>
          </p:cNvPr>
          <p:cNvSpPr/>
          <p:nvPr/>
        </p:nvSpPr>
        <p:spPr>
          <a:xfrm rot="16200000">
            <a:off x="6331161" y="905958"/>
            <a:ext cx="301760" cy="1499755"/>
          </a:xfrm>
          <a:prstGeom prst="rightBrace">
            <a:avLst>
              <a:gd name="adj1" fmla="val 24462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7939B4C1-0060-2F1C-41DE-3AED57F04F2A}"/>
              </a:ext>
            </a:extLst>
          </p:cNvPr>
          <p:cNvSpPr/>
          <p:nvPr/>
        </p:nvSpPr>
        <p:spPr>
          <a:xfrm rot="16200000">
            <a:off x="10478106" y="1001974"/>
            <a:ext cx="281165" cy="1003792"/>
          </a:xfrm>
          <a:prstGeom prst="rightBrace">
            <a:avLst>
              <a:gd name="adj1" fmla="val 24462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1FA7F-EDC4-44C6-1AA8-84A5C3A08840}"/>
              </a:ext>
            </a:extLst>
          </p:cNvPr>
          <p:cNvSpPr txBox="1"/>
          <p:nvPr/>
        </p:nvSpPr>
        <p:spPr>
          <a:xfrm>
            <a:off x="5817846" y="834805"/>
            <a:ext cx="1328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Quadratic Time trend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8EB99-2A14-BA1C-7B9E-1E36F7A79405}"/>
              </a:ext>
            </a:extLst>
          </p:cNvPr>
          <p:cNvSpPr txBox="1"/>
          <p:nvPr/>
        </p:nvSpPr>
        <p:spPr>
          <a:xfrm>
            <a:off x="9914247" y="687691"/>
            <a:ext cx="1328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Episode fix effect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867F1C-0D32-27B4-4353-F76051C9EEAF}"/>
              </a:ext>
            </a:extLst>
          </p:cNvPr>
          <p:cNvSpPr txBox="1"/>
          <p:nvPr/>
        </p:nvSpPr>
        <p:spPr>
          <a:xfrm>
            <a:off x="9049045" y="-5025"/>
            <a:ext cx="163770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VIEWERSHIPS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2CB775-5CA9-26D9-670B-16AC02D37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041" y="2841924"/>
            <a:ext cx="4482505" cy="3696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E019F2-1501-F181-98BB-765873B1D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54037"/>
            <a:ext cx="4808879" cy="3522112"/>
          </a:xfrm>
          <a:prstGeom prst="rect">
            <a:avLst/>
          </a:prstGeom>
        </p:spPr>
      </p:pic>
      <p:sp>
        <p:nvSpPr>
          <p:cNvPr id="16" name="Right Brace 15">
            <a:extLst>
              <a:ext uri="{FF2B5EF4-FFF2-40B4-BE49-F238E27FC236}">
                <a16:creationId xmlns:a16="http://schemas.microsoft.com/office/drawing/2014/main" id="{670AE19B-5770-0F7F-5BB7-EB7E65A779C0}"/>
              </a:ext>
            </a:extLst>
          </p:cNvPr>
          <p:cNvSpPr/>
          <p:nvPr/>
        </p:nvSpPr>
        <p:spPr>
          <a:xfrm rot="16200000">
            <a:off x="8475888" y="396668"/>
            <a:ext cx="301760" cy="2309092"/>
          </a:xfrm>
          <a:prstGeom prst="rightBrace">
            <a:avLst>
              <a:gd name="adj1" fmla="val 24462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A0B738-5D19-91E3-926F-83F41CFA5889}"/>
              </a:ext>
            </a:extLst>
          </p:cNvPr>
          <p:cNvSpPr txBox="1"/>
          <p:nvPr/>
        </p:nvSpPr>
        <p:spPr>
          <a:xfrm>
            <a:off x="7706513" y="738301"/>
            <a:ext cx="1840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Break Stasera – Time Trend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78DED3-5190-9BA2-C10B-9E3548C9AF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55" b="14345"/>
          <a:stretch/>
        </p:blipFill>
        <p:spPr>
          <a:xfrm>
            <a:off x="8518869" y="2351204"/>
            <a:ext cx="1597923" cy="586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D1A348-C2B4-487E-30E3-63E225AEFF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774"/>
          <a:stretch/>
        </p:blipFill>
        <p:spPr>
          <a:xfrm>
            <a:off x="2874170" y="2317288"/>
            <a:ext cx="1597923" cy="58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0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/>
      <p:bldP spid="11" grpId="0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3AA9-8081-9D6C-BB5D-E20A2B76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…and can be a rich source of data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D9CB80-A020-10C2-3F55-0C98B73E53C7}"/>
              </a:ext>
            </a:extLst>
          </p:cNvPr>
          <p:cNvSpPr txBox="1">
            <a:spLocks/>
          </p:cNvSpPr>
          <p:nvPr/>
        </p:nvSpPr>
        <p:spPr>
          <a:xfrm>
            <a:off x="3277319" y="1945896"/>
            <a:ext cx="2121410" cy="554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4000" b="1"/>
              <a:t>Audio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sz="4000" b="1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CBFBE1-5CB3-C51A-65DA-6FA8C99CDC8E}"/>
              </a:ext>
            </a:extLst>
          </p:cNvPr>
          <p:cNvSpPr txBox="1">
            <a:spLocks/>
          </p:cNvSpPr>
          <p:nvPr/>
        </p:nvSpPr>
        <p:spPr>
          <a:xfrm>
            <a:off x="9000674" y="1828561"/>
            <a:ext cx="1647178" cy="568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1800"/>
              <a:t>Topic modelling &amp; Text Analysis</a:t>
            </a:r>
          </a:p>
        </p:txBody>
      </p:sp>
      <p:pic>
        <p:nvPicPr>
          <p:cNvPr id="7" name="Graphic 6" descr="Presentation with media with solid fill">
            <a:extLst>
              <a:ext uri="{FF2B5EF4-FFF2-40B4-BE49-F238E27FC236}">
                <a16:creationId xmlns:a16="http://schemas.microsoft.com/office/drawing/2014/main" id="{A88F4A74-D2E4-E425-0C0B-A71CEB892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1901" y="2381686"/>
            <a:ext cx="2369827" cy="236982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1741C38-9683-AB89-CE29-FD4F866D66DD}"/>
              </a:ext>
            </a:extLst>
          </p:cNvPr>
          <p:cNvSpPr txBox="1">
            <a:spLocks/>
          </p:cNvSpPr>
          <p:nvPr/>
        </p:nvSpPr>
        <p:spPr>
          <a:xfrm>
            <a:off x="1208597" y="4658377"/>
            <a:ext cx="2528455" cy="6433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4000" b="1"/>
              <a:t>Video</a:t>
            </a:r>
            <a:endParaRPr lang="en-GB" sz="4000" b="1"/>
          </a:p>
        </p:txBody>
      </p:sp>
      <p:pic>
        <p:nvPicPr>
          <p:cNvPr id="14" name="Graphic 13" descr="Voice with solid fill">
            <a:extLst>
              <a:ext uri="{FF2B5EF4-FFF2-40B4-BE49-F238E27FC236}">
                <a16:creationId xmlns:a16="http://schemas.microsoft.com/office/drawing/2014/main" id="{44FC31C7-C1B0-2920-E341-AE781EFEA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4297" y="3120566"/>
            <a:ext cx="748145" cy="74814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CB1B22-C285-D091-47E8-0FC7B8BE8767}"/>
              </a:ext>
            </a:extLst>
          </p:cNvPr>
          <p:cNvSpPr txBox="1">
            <a:spLocks/>
          </p:cNvSpPr>
          <p:nvPr/>
        </p:nvSpPr>
        <p:spPr>
          <a:xfrm>
            <a:off x="3119675" y="3222290"/>
            <a:ext cx="2413290" cy="527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4000" b="1"/>
              <a:t>Image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sz="4000" b="1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04E800E-3872-B902-02D5-669088FBF3C9}"/>
              </a:ext>
            </a:extLst>
          </p:cNvPr>
          <p:cNvSpPr txBox="1">
            <a:spLocks/>
          </p:cNvSpPr>
          <p:nvPr/>
        </p:nvSpPr>
        <p:spPr>
          <a:xfrm>
            <a:off x="3547608" y="4603567"/>
            <a:ext cx="1627250" cy="4589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4000" b="1"/>
              <a:t>Time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sz="4000" b="1"/>
          </a:p>
        </p:txBody>
      </p:sp>
      <p:pic>
        <p:nvPicPr>
          <p:cNvPr id="20" name="Graphic 19" descr="Images with solid fill">
            <a:extLst>
              <a:ext uri="{FF2B5EF4-FFF2-40B4-BE49-F238E27FC236}">
                <a16:creationId xmlns:a16="http://schemas.microsoft.com/office/drawing/2014/main" id="{A7302987-B30F-8584-A3AD-0C72D071B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52729" y="3591714"/>
            <a:ext cx="645627" cy="645627"/>
          </a:xfrm>
          <a:prstGeom prst="rect">
            <a:avLst/>
          </a:prstGeom>
        </p:spPr>
      </p:pic>
      <p:pic>
        <p:nvPicPr>
          <p:cNvPr id="22" name="Graphic 21" descr="Stopwatch 33% with solid fill">
            <a:extLst>
              <a:ext uri="{FF2B5EF4-FFF2-40B4-BE49-F238E27FC236}">
                <a16:creationId xmlns:a16="http://schemas.microsoft.com/office/drawing/2014/main" id="{9A9EE79F-D4D2-467D-CF80-9E100B8D97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26811" y="4922194"/>
            <a:ext cx="720113" cy="720113"/>
          </a:xfrm>
          <a:prstGeom prst="rect">
            <a:avLst/>
          </a:prstGeom>
        </p:spPr>
      </p:pic>
      <p:pic>
        <p:nvPicPr>
          <p:cNvPr id="24" name="Graphic 23" descr="Podcast with solid fill">
            <a:extLst>
              <a:ext uri="{FF2B5EF4-FFF2-40B4-BE49-F238E27FC236}">
                <a16:creationId xmlns:a16="http://schemas.microsoft.com/office/drawing/2014/main" id="{3F53EB9F-8A0B-4274-AA2F-23F748D9F8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75543" y="2298291"/>
            <a:ext cx="771381" cy="771381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BDC7CFC-2879-38F1-26B2-60199837FD25}"/>
              </a:ext>
            </a:extLst>
          </p:cNvPr>
          <p:cNvSpPr txBox="1">
            <a:spLocks/>
          </p:cNvSpPr>
          <p:nvPr/>
        </p:nvSpPr>
        <p:spPr>
          <a:xfrm>
            <a:off x="5142614" y="1756037"/>
            <a:ext cx="2528455" cy="600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/>
              <a:t>Text </a:t>
            </a:r>
            <a:r>
              <a:rPr lang="it-IT" sz="2400"/>
              <a:t>(transcriptions)</a:t>
            </a:r>
            <a:endParaRPr lang="en-GB" sz="240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6F8C58A-CFAC-B809-10FB-CA07803B0604}"/>
              </a:ext>
            </a:extLst>
          </p:cNvPr>
          <p:cNvSpPr txBox="1">
            <a:spLocks/>
          </p:cNvSpPr>
          <p:nvPr/>
        </p:nvSpPr>
        <p:spPr>
          <a:xfrm>
            <a:off x="5216929" y="2928913"/>
            <a:ext cx="2528455" cy="600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/>
              <a:t>Tone</a:t>
            </a:r>
            <a:endParaRPr lang="en-GB" sz="2400" b="1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28B32E4-9B92-3035-0928-C68BFDD358DC}"/>
              </a:ext>
            </a:extLst>
          </p:cNvPr>
          <p:cNvSpPr txBox="1">
            <a:spLocks/>
          </p:cNvSpPr>
          <p:nvPr/>
        </p:nvSpPr>
        <p:spPr>
          <a:xfrm>
            <a:off x="5248681" y="3893098"/>
            <a:ext cx="2528455" cy="600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/>
              <a:t>Expression</a:t>
            </a:r>
            <a:endParaRPr lang="en-GB" sz="2400" b="1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B61DD-EC3E-2CE1-D9A6-DAB2D9671095}"/>
              </a:ext>
            </a:extLst>
          </p:cNvPr>
          <p:cNvSpPr txBox="1">
            <a:spLocks/>
          </p:cNvSpPr>
          <p:nvPr/>
        </p:nvSpPr>
        <p:spPr>
          <a:xfrm>
            <a:off x="5685998" y="4888242"/>
            <a:ext cx="1704741" cy="3877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/>
              <a:t>Characters</a:t>
            </a:r>
            <a:endParaRPr lang="en-GB" sz="2400" b="1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CE5666E-5509-AEE5-D96C-87FD82F0989F}"/>
              </a:ext>
            </a:extLst>
          </p:cNvPr>
          <p:cNvSpPr txBox="1">
            <a:spLocks/>
          </p:cNvSpPr>
          <p:nvPr/>
        </p:nvSpPr>
        <p:spPr>
          <a:xfrm>
            <a:off x="5661931" y="5322593"/>
            <a:ext cx="1735380" cy="3877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/>
              <a:t>Sequence</a:t>
            </a:r>
            <a:endParaRPr lang="en-GB" sz="2400" b="1"/>
          </a:p>
        </p:txBody>
      </p:sp>
      <p:pic>
        <p:nvPicPr>
          <p:cNvPr id="31" name="Graphic 30" descr="Document with solid fill">
            <a:extLst>
              <a:ext uri="{FF2B5EF4-FFF2-40B4-BE49-F238E27FC236}">
                <a16:creationId xmlns:a16="http://schemas.microsoft.com/office/drawing/2014/main" id="{02023850-554A-4D5A-C561-2FD7BC147E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80180" y="2214872"/>
            <a:ext cx="560965" cy="56096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9C060D2-66D3-A1C2-B3F4-544F05123C06}"/>
              </a:ext>
            </a:extLst>
          </p:cNvPr>
          <p:cNvGrpSpPr/>
          <p:nvPr/>
        </p:nvGrpSpPr>
        <p:grpSpPr>
          <a:xfrm>
            <a:off x="5796507" y="4238865"/>
            <a:ext cx="1398501" cy="469780"/>
            <a:chOff x="8866222" y="6024166"/>
            <a:chExt cx="1398501" cy="469780"/>
          </a:xfrm>
        </p:grpSpPr>
        <p:pic>
          <p:nvPicPr>
            <p:cNvPr id="33" name="Graphic 32" descr="Neutral face outline with solid fill">
              <a:extLst>
                <a:ext uri="{FF2B5EF4-FFF2-40B4-BE49-F238E27FC236}">
                  <a16:creationId xmlns:a16="http://schemas.microsoft.com/office/drawing/2014/main" id="{963A5F17-AD8B-9C5F-C49C-453959E45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794943" y="6024166"/>
              <a:ext cx="469780" cy="469780"/>
            </a:xfrm>
            <a:prstGeom prst="rect">
              <a:avLst/>
            </a:prstGeom>
          </p:spPr>
        </p:pic>
        <p:pic>
          <p:nvPicPr>
            <p:cNvPr id="35" name="Graphic 34" descr="Surprised face outline with solid fill">
              <a:extLst>
                <a:ext uri="{FF2B5EF4-FFF2-40B4-BE49-F238E27FC236}">
                  <a16:creationId xmlns:a16="http://schemas.microsoft.com/office/drawing/2014/main" id="{A897D0C3-617D-EAC0-8894-F608B71EE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866222" y="6029585"/>
              <a:ext cx="458941" cy="458941"/>
            </a:xfrm>
            <a:prstGeom prst="rect">
              <a:avLst/>
            </a:prstGeom>
          </p:spPr>
        </p:pic>
        <p:pic>
          <p:nvPicPr>
            <p:cNvPr id="37" name="Graphic 36" descr="Tongue face outline with solid fill">
              <a:extLst>
                <a:ext uri="{FF2B5EF4-FFF2-40B4-BE49-F238E27FC236}">
                  <a16:creationId xmlns:a16="http://schemas.microsoft.com/office/drawing/2014/main" id="{41D134F8-7748-4292-C794-C73B07844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325163" y="6024166"/>
              <a:ext cx="469780" cy="469780"/>
            </a:xfrm>
            <a:prstGeom prst="rect">
              <a:avLst/>
            </a:prstGeom>
          </p:spPr>
        </p:pic>
      </p:grp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C44D7C68-541E-60E4-D8C1-A97114EE3046}"/>
              </a:ext>
            </a:extLst>
          </p:cNvPr>
          <p:cNvCxnSpPr>
            <a:cxnSpLocks/>
            <a:stCxn id="25" idx="3"/>
            <a:endCxn id="51" idx="1"/>
          </p:cNvCxnSpPr>
          <p:nvPr/>
        </p:nvCxnSpPr>
        <p:spPr>
          <a:xfrm>
            <a:off x="7671069" y="2056524"/>
            <a:ext cx="1305797" cy="7547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9B00ECD6-0987-DC80-3A39-728E33609336}"/>
              </a:ext>
            </a:extLst>
          </p:cNvPr>
          <p:cNvCxnSpPr>
            <a:cxnSpLocks/>
            <a:endCxn id="53" idx="1"/>
          </p:cNvCxnSpPr>
          <p:nvPr/>
        </p:nvCxnSpPr>
        <p:spPr>
          <a:xfrm>
            <a:off x="7250153" y="3112311"/>
            <a:ext cx="1682613" cy="7994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B123A33-1D78-24CD-A968-1C0B08094CFC}"/>
              </a:ext>
            </a:extLst>
          </p:cNvPr>
          <p:cNvCxnSpPr>
            <a:cxnSpLocks/>
            <a:endCxn id="55" idx="1"/>
          </p:cNvCxnSpPr>
          <p:nvPr/>
        </p:nvCxnSpPr>
        <p:spPr>
          <a:xfrm flipV="1">
            <a:off x="7390739" y="3864167"/>
            <a:ext cx="1449027" cy="23137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DD1B278D-8CF7-7E5A-345D-E1C4191EAD03}"/>
              </a:ext>
            </a:extLst>
          </p:cNvPr>
          <p:cNvCxnSpPr>
            <a:cxnSpLocks/>
            <a:stCxn id="25" idx="3"/>
            <a:endCxn id="11" idx="1"/>
          </p:cNvCxnSpPr>
          <p:nvPr/>
        </p:nvCxnSpPr>
        <p:spPr>
          <a:xfrm>
            <a:off x="7671069" y="2056524"/>
            <a:ext cx="1329605" cy="5639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6939352-30B0-684E-DC94-C63FCFB49286}"/>
              </a:ext>
            </a:extLst>
          </p:cNvPr>
          <p:cNvSpPr txBox="1"/>
          <p:nvPr/>
        </p:nvSpPr>
        <p:spPr>
          <a:xfrm>
            <a:off x="8976866" y="2488116"/>
            <a:ext cx="1647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1800"/>
              <a:t>Text sentiment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18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0F6FB7E-B584-4B0D-5DF9-F9BB711D4111}"/>
              </a:ext>
            </a:extLst>
          </p:cNvPr>
          <p:cNvSpPr txBox="1"/>
          <p:nvPr/>
        </p:nvSpPr>
        <p:spPr>
          <a:xfrm>
            <a:off x="8932766" y="3007588"/>
            <a:ext cx="180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it-IT" sz="1800"/>
              <a:t>Audio sentiment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61846F-D22B-D0D9-36A4-F1590FD94570}"/>
              </a:ext>
            </a:extLst>
          </p:cNvPr>
          <p:cNvSpPr txBox="1"/>
          <p:nvPr/>
        </p:nvSpPr>
        <p:spPr>
          <a:xfrm>
            <a:off x="8839766" y="3679501"/>
            <a:ext cx="1968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it-IT" sz="1800"/>
              <a:t>Face sentiment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8D591E0-F46E-D1C5-62F7-818BA98B9268}"/>
              </a:ext>
            </a:extLst>
          </p:cNvPr>
          <p:cNvSpPr txBox="1"/>
          <p:nvPr/>
        </p:nvSpPr>
        <p:spPr>
          <a:xfrm>
            <a:off x="8932766" y="4186706"/>
            <a:ext cx="1735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it-IT"/>
              <a:t>S</a:t>
            </a:r>
            <a:r>
              <a:rPr lang="it-IT" sz="1800"/>
              <a:t>peakers Characteristics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D32B430-A3A5-16DF-F74E-453C313CBAD1}"/>
              </a:ext>
            </a:extLst>
          </p:cNvPr>
          <p:cNvSpPr txBox="1"/>
          <p:nvPr/>
        </p:nvSpPr>
        <p:spPr>
          <a:xfrm>
            <a:off x="9001870" y="5183428"/>
            <a:ext cx="1555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it-IT" sz="1800"/>
              <a:t>Attention</a:t>
            </a:r>
            <a:endParaRPr lang="en-GB"/>
          </a:p>
        </p:txBody>
      </p: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CA1292CC-6968-480A-80B6-BC34A3A67240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390739" y="4402251"/>
            <a:ext cx="1562493" cy="67984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1678ECAA-D10D-85EC-04FB-52FCF37FBC4D}"/>
              </a:ext>
            </a:extLst>
          </p:cNvPr>
          <p:cNvCxnSpPr>
            <a:cxnSpLocks/>
            <a:stCxn id="29" idx="3"/>
            <a:endCxn id="59" idx="1"/>
          </p:cNvCxnSpPr>
          <p:nvPr/>
        </p:nvCxnSpPr>
        <p:spPr>
          <a:xfrm flipV="1">
            <a:off x="7397311" y="5368094"/>
            <a:ext cx="1604559" cy="14835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ttangolo 6">
            <a:extLst>
              <a:ext uri="{FF2B5EF4-FFF2-40B4-BE49-F238E27FC236}">
                <a16:creationId xmlns:a16="http://schemas.microsoft.com/office/drawing/2014/main" id="{93045FE9-217A-9E3A-8AD4-7DA0A44DB5C7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1FA90D94-BCDB-8F88-4256-DFCABDB6BE14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E6CCAEDA-2CAF-202F-5D43-BD3450EA84BE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1C5747C4-E4C7-97FE-ACED-FF53EAB4C4B4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CC372-664B-00FE-BA3C-6F4D3BC76DEE}"/>
              </a:ext>
            </a:extLst>
          </p:cNvPr>
          <p:cNvSpPr txBox="1"/>
          <p:nvPr/>
        </p:nvSpPr>
        <p:spPr>
          <a:xfrm>
            <a:off x="2933901" y="0"/>
            <a:ext cx="148139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42366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  <p:bldP spid="25" grpId="0"/>
      <p:bldP spid="26" grpId="0"/>
      <p:bldP spid="27" grpId="0"/>
      <p:bldP spid="28" grpId="0"/>
      <p:bldP spid="29" grpId="0"/>
      <p:bldP spid="51" grpId="0"/>
      <p:bldP spid="53" grpId="0"/>
      <p:bldP spid="55" grpId="0"/>
      <p:bldP spid="57" grpId="0"/>
      <p:bldP spid="5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BAC05-B610-7C3D-E7B5-727A6487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339" y="198307"/>
            <a:ext cx="6662551" cy="1325563"/>
          </a:xfrm>
        </p:spPr>
        <p:txBody>
          <a:bodyPr>
            <a:normAutofit/>
          </a:bodyPr>
          <a:lstStyle/>
          <a:p>
            <a:r>
              <a:rPr lang="en-GB"/>
              <a:t>Baseline Descriptive Result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C938036-8EED-D3A3-1C65-9D22EC5DF0AD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8" name="Rettangolo 8">
            <a:extLst>
              <a:ext uri="{FF2B5EF4-FFF2-40B4-BE49-F238E27FC236}">
                <a16:creationId xmlns:a16="http://schemas.microsoft.com/office/drawing/2014/main" id="{3F7DCA34-47B6-9701-6195-DD87EF8BA194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867F1C-0D32-27B4-4353-F76051C9EEAF}"/>
              </a:ext>
            </a:extLst>
          </p:cNvPr>
          <p:cNvSpPr txBox="1"/>
          <p:nvPr/>
        </p:nvSpPr>
        <p:spPr>
          <a:xfrm>
            <a:off x="9049045" y="-5025"/>
            <a:ext cx="163770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VIEWERSHIPS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B28EFD-9EB3-75F4-4A77-BF4C3F3E1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51" y="2016395"/>
            <a:ext cx="5647638" cy="31142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1AAA61-4A65-DC1A-8B18-E5AFF8571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16395"/>
            <a:ext cx="5912427" cy="31991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F0CF9E-D295-53B7-00DA-6A6C358E67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55" b="14345"/>
          <a:stretch/>
        </p:blipFill>
        <p:spPr>
          <a:xfrm>
            <a:off x="8814433" y="1370295"/>
            <a:ext cx="1597923" cy="5860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4A0114-0302-6268-450A-F4DF7CEB0E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74"/>
          <a:stretch/>
        </p:blipFill>
        <p:spPr>
          <a:xfrm>
            <a:off x="2443002" y="1370295"/>
            <a:ext cx="1597923" cy="5860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25D82EB-0FFA-0B97-74DD-113C877BDEC3}"/>
              </a:ext>
            </a:extLst>
          </p:cNvPr>
          <p:cNvSpPr/>
          <p:nvPr/>
        </p:nvSpPr>
        <p:spPr>
          <a:xfrm>
            <a:off x="1078362" y="2092188"/>
            <a:ext cx="3652965" cy="61743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9648E6-55D9-C4FF-A757-A2309036F6D7}"/>
              </a:ext>
            </a:extLst>
          </p:cNvPr>
          <p:cNvSpPr/>
          <p:nvPr/>
        </p:nvSpPr>
        <p:spPr>
          <a:xfrm>
            <a:off x="8130591" y="2055952"/>
            <a:ext cx="2932247" cy="68990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A person with glasses and goat&#10;&#10;Description automatically generated">
            <a:extLst>
              <a:ext uri="{FF2B5EF4-FFF2-40B4-BE49-F238E27FC236}">
                <a16:creationId xmlns:a16="http://schemas.microsoft.com/office/drawing/2014/main" id="{16BDEFDE-6290-519D-7A59-381DF02BC2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93"/>
          <a:stretch/>
        </p:blipFill>
        <p:spPr>
          <a:xfrm>
            <a:off x="858231" y="693544"/>
            <a:ext cx="1357745" cy="1237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6C757C4-BCE7-A06E-B0FD-EA9506FB8BEB}"/>
              </a:ext>
            </a:extLst>
          </p:cNvPr>
          <p:cNvSpPr/>
          <p:nvPr/>
        </p:nvSpPr>
        <p:spPr>
          <a:xfrm>
            <a:off x="3611418" y="2794529"/>
            <a:ext cx="2124364" cy="6684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4294CD-D370-C965-D09B-8EB0DCD97F57}"/>
              </a:ext>
            </a:extLst>
          </p:cNvPr>
          <p:cNvSpPr/>
          <p:nvPr/>
        </p:nvSpPr>
        <p:spPr>
          <a:xfrm>
            <a:off x="9444181" y="2830765"/>
            <a:ext cx="2378364" cy="6684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78DAA4-A8AF-026D-8B6F-C712E7F576BF}"/>
              </a:ext>
            </a:extLst>
          </p:cNvPr>
          <p:cNvSpPr txBox="1"/>
          <p:nvPr/>
        </p:nvSpPr>
        <p:spPr>
          <a:xfrm>
            <a:off x="3417455" y="5130607"/>
            <a:ext cx="6483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/>
              <a:t>Anger Tone </a:t>
            </a:r>
            <a:r>
              <a:rPr lang="en-GB">
                <a:sym typeface="Wingdings" panose="05000000000000000000" pitchFamily="2" charset="2"/>
              </a:rPr>
              <a:t> Higher Audience</a:t>
            </a:r>
          </a:p>
          <a:p>
            <a:pPr marL="342900" indent="-342900">
              <a:buFont typeface="+mj-lt"/>
              <a:buAutoNum type="arabicPeriod"/>
            </a:pPr>
            <a:r>
              <a:rPr lang="en-GB">
                <a:sym typeface="Wingdings" panose="05000000000000000000" pitchFamily="2" charset="2"/>
              </a:rPr>
              <a:t>Expert and Journalists (vs. Politiciains)  Higher Audience</a:t>
            </a:r>
          </a:p>
          <a:p>
            <a:pPr marL="342900" indent="-342900">
              <a:buFont typeface="+mj-lt"/>
              <a:buAutoNum type="arabicPeriod"/>
            </a:pPr>
            <a:r>
              <a:rPr lang="en-GB">
                <a:sym typeface="Wingdings" panose="05000000000000000000" pitchFamily="2" charset="2"/>
              </a:rPr>
              <a:t>Left-Wing   Lower audience</a:t>
            </a:r>
          </a:p>
          <a:p>
            <a:pPr marL="342900" indent="-342900">
              <a:buFont typeface="+mj-lt"/>
              <a:buAutoNum type="arabicPeriod"/>
            </a:pPr>
            <a:r>
              <a:rPr lang="en-GB">
                <a:sym typeface="Wingdings" panose="05000000000000000000" pitchFamily="2" charset="2"/>
              </a:rPr>
              <a:t>Male Speaker  Higher Audience</a:t>
            </a:r>
            <a:r>
              <a:rPr lang="en-GB"/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1932F0-F1E6-8635-D47A-55F95F34EBF4}"/>
              </a:ext>
            </a:extLst>
          </p:cNvPr>
          <p:cNvSpPr/>
          <p:nvPr/>
        </p:nvSpPr>
        <p:spPr>
          <a:xfrm>
            <a:off x="1752600" y="3429000"/>
            <a:ext cx="1752600" cy="7193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8654C9-F5A9-3BD5-9975-B5F5D4879344}"/>
              </a:ext>
            </a:extLst>
          </p:cNvPr>
          <p:cNvSpPr/>
          <p:nvPr/>
        </p:nvSpPr>
        <p:spPr>
          <a:xfrm>
            <a:off x="7210135" y="3559274"/>
            <a:ext cx="2515755" cy="65928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F0F6AD-2E88-E212-619C-27D7063575DC}"/>
              </a:ext>
            </a:extLst>
          </p:cNvPr>
          <p:cNvSpPr/>
          <p:nvPr/>
        </p:nvSpPr>
        <p:spPr>
          <a:xfrm>
            <a:off x="2706255" y="4218558"/>
            <a:ext cx="969818" cy="29802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7950DA-8CCF-A4C5-05C6-D12311925CAF}"/>
              </a:ext>
            </a:extLst>
          </p:cNvPr>
          <p:cNvSpPr/>
          <p:nvPr/>
        </p:nvSpPr>
        <p:spPr>
          <a:xfrm>
            <a:off x="9485745" y="4262216"/>
            <a:ext cx="1366982" cy="29802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19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A401-ACB4-E5DD-FD1E-15AE6C13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A quasi-natural experiment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424DE195-4B03-403E-F4B7-FC511E670C8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18" name="Rettangolo 8">
            <a:extLst>
              <a:ext uri="{FF2B5EF4-FFF2-40B4-BE49-F238E27FC236}">
                <a16:creationId xmlns:a16="http://schemas.microsoft.com/office/drawing/2014/main" id="{11D6968C-3412-C701-B7F8-C68B6837A6B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82B76B-21D8-E54E-0BD3-4F59B384D9EF}"/>
              </a:ext>
            </a:extLst>
          </p:cNvPr>
          <p:cNvSpPr txBox="1"/>
          <p:nvPr/>
        </p:nvSpPr>
        <p:spPr>
          <a:xfrm>
            <a:off x="2104241" y="4062531"/>
            <a:ext cx="791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/>
              <a:t>Analysis before after Advertisment Breaks shows very similar results</a:t>
            </a:r>
            <a:endParaRPr lang="en-GB" sz="3200" i="1"/>
          </a:p>
          <a:p>
            <a:pPr algn="ctr"/>
            <a:endParaRPr lang="en-GB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661CB-95B7-3528-2202-441B7574FC27}"/>
              </a:ext>
            </a:extLst>
          </p:cNvPr>
          <p:cNvSpPr txBox="1"/>
          <p:nvPr/>
        </p:nvSpPr>
        <p:spPr>
          <a:xfrm>
            <a:off x="9049045" y="-5025"/>
            <a:ext cx="163770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VIEWERSHIPS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529937-6088-E449-87DA-564F7918B8AB}"/>
              </a:ext>
            </a:extLst>
          </p:cNvPr>
          <p:cNvGrpSpPr/>
          <p:nvPr/>
        </p:nvGrpSpPr>
        <p:grpSpPr>
          <a:xfrm>
            <a:off x="838200" y="2205616"/>
            <a:ext cx="10649527" cy="1237940"/>
            <a:chOff x="988291" y="2593323"/>
            <a:chExt cx="10649527" cy="123794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F5870B-1966-3A31-BC7A-141FB4A8F936}"/>
                </a:ext>
              </a:extLst>
            </p:cNvPr>
            <p:cNvSpPr txBox="1"/>
            <p:nvPr/>
          </p:nvSpPr>
          <p:spPr>
            <a:xfrm>
              <a:off x="1117599" y="3429000"/>
              <a:ext cx="840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5 sec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C46E13-57BF-3B3B-FDDC-037D0CCDFEB3}"/>
                </a:ext>
              </a:extLst>
            </p:cNvPr>
            <p:cNvSpPr txBox="1"/>
            <p:nvPr/>
          </p:nvSpPr>
          <p:spPr>
            <a:xfrm>
              <a:off x="2269836" y="3429000"/>
              <a:ext cx="1334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35-45 sec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272E7A-0275-2317-2762-468B93A6DF35}"/>
                </a:ext>
              </a:extLst>
            </p:cNvPr>
            <p:cNvSpPr txBox="1"/>
            <p:nvPr/>
          </p:nvSpPr>
          <p:spPr>
            <a:xfrm>
              <a:off x="4876800" y="3461931"/>
              <a:ext cx="1653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~3 minutes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1CD9E9-46A5-ED28-4BAE-4C218E2307E1}"/>
                </a:ext>
              </a:extLst>
            </p:cNvPr>
            <p:cNvSpPr txBox="1"/>
            <p:nvPr/>
          </p:nvSpPr>
          <p:spPr>
            <a:xfrm>
              <a:off x="8192652" y="3461931"/>
              <a:ext cx="2272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~ 3 minutes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1F5F84-2133-6036-32ED-19E27C7A3AEC}"/>
                </a:ext>
              </a:extLst>
            </p:cNvPr>
            <p:cNvGrpSpPr/>
            <p:nvPr/>
          </p:nvGrpSpPr>
          <p:grpSpPr>
            <a:xfrm>
              <a:off x="988291" y="2593323"/>
              <a:ext cx="10649527" cy="835677"/>
              <a:chOff x="988291" y="2593323"/>
              <a:chExt cx="10649527" cy="835677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0C168C1-D84C-5720-4B30-FB7D0C58C6D6}"/>
                  </a:ext>
                </a:extLst>
              </p:cNvPr>
              <p:cNvSpPr/>
              <p:nvPr/>
            </p:nvSpPr>
            <p:spPr>
              <a:xfrm>
                <a:off x="988291" y="2595418"/>
                <a:ext cx="1099127" cy="833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Short opening</a:t>
                </a:r>
                <a:br>
                  <a:rPr lang="en-GB"/>
                </a:br>
                <a:r>
                  <a:rPr lang="en-GB"/>
                  <a:t>(sigla)</a:t>
                </a:r>
                <a:endParaRPr lang="en-GB" i="1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273B886-CF73-BB1E-0CEC-14138E4F9F75}"/>
                  </a:ext>
                </a:extLst>
              </p:cNvPr>
              <p:cNvSpPr/>
              <p:nvPr/>
            </p:nvSpPr>
            <p:spPr>
              <a:xfrm>
                <a:off x="2087418" y="2595418"/>
                <a:ext cx="1570182" cy="8335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>
                    <a:solidFill>
                      <a:srgbClr val="A17949"/>
                    </a:solidFill>
                  </a:rPr>
                  <a:t>Guest introduction</a:t>
                </a:r>
                <a:endParaRPr lang="en-GB" i="1">
                  <a:solidFill>
                    <a:srgbClr val="A17949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F01FB13-1CB5-B008-9D1A-683E1DEB27A5}"/>
                  </a:ext>
                </a:extLst>
              </p:cNvPr>
              <p:cNvSpPr/>
              <p:nvPr/>
            </p:nvSpPr>
            <p:spPr>
              <a:xfrm>
                <a:off x="3657600" y="2595418"/>
                <a:ext cx="3657600" cy="83358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>
                    <a:solidFill>
                      <a:schemeClr val="bg1"/>
                    </a:solidFill>
                  </a:rPr>
                  <a:t>Commercial break</a:t>
                </a:r>
                <a:endParaRPr lang="en-GB" i="1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7DF7C4-D523-9373-8527-8C5ED42E1FF8}"/>
                  </a:ext>
                </a:extLst>
              </p:cNvPr>
              <p:cNvSpPr/>
              <p:nvPr/>
            </p:nvSpPr>
            <p:spPr>
              <a:xfrm>
                <a:off x="7315200" y="2595418"/>
                <a:ext cx="3362036" cy="8335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>
                    <a:solidFill>
                      <a:srgbClr val="A17949"/>
                    </a:solidFill>
                  </a:rPr>
                  <a:t>Start of the programme</a:t>
                </a:r>
                <a:endParaRPr lang="en-GB" i="1">
                  <a:solidFill>
                    <a:srgbClr val="A17949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9EF8CC8-771C-E24D-3EE8-E9EBB385C7F8}"/>
                  </a:ext>
                </a:extLst>
              </p:cNvPr>
              <p:cNvSpPr/>
              <p:nvPr/>
            </p:nvSpPr>
            <p:spPr>
              <a:xfrm>
                <a:off x="10805391" y="2593323"/>
                <a:ext cx="334817" cy="8335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i="1">
                  <a:solidFill>
                    <a:srgbClr val="A17949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793DF2-D87D-FC4D-B03A-50934C69F5DC}"/>
                  </a:ext>
                </a:extLst>
              </p:cNvPr>
              <p:cNvSpPr/>
              <p:nvPr/>
            </p:nvSpPr>
            <p:spPr>
              <a:xfrm>
                <a:off x="11240653" y="2593323"/>
                <a:ext cx="184729" cy="8335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i="1">
                  <a:solidFill>
                    <a:srgbClr val="A17949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7DC7FF0-F80F-A1F7-A253-74958153518E}"/>
                  </a:ext>
                </a:extLst>
              </p:cNvPr>
              <p:cNvSpPr/>
              <p:nvPr/>
            </p:nvSpPr>
            <p:spPr>
              <a:xfrm>
                <a:off x="11525827" y="2593323"/>
                <a:ext cx="111991" cy="8335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i="1">
                  <a:solidFill>
                    <a:srgbClr val="A17949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18163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18D9-401D-EDD6-32C4-7FC4AA8C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Face Recognition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152463A0-CA4C-B6C9-8556-E51B8AFF411E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8DA52AAE-7BE4-F9E1-AE9B-FC15CA9D1FE7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8F7AE1-1DB2-E4F9-4636-AC7CC468753F}"/>
              </a:ext>
            </a:extLst>
          </p:cNvPr>
          <p:cNvSpPr txBox="1">
            <a:spLocks/>
          </p:cNvSpPr>
          <p:nvPr/>
        </p:nvSpPr>
        <p:spPr>
          <a:xfrm>
            <a:off x="4365196" y="1575656"/>
            <a:ext cx="2206562" cy="538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b="1"/>
              <a:t>Face detection model</a:t>
            </a:r>
          </a:p>
        </p:txBody>
      </p:sp>
      <p:pic>
        <p:nvPicPr>
          <p:cNvPr id="11" name="Graphic 10" descr="Network with solid fill">
            <a:extLst>
              <a:ext uri="{FF2B5EF4-FFF2-40B4-BE49-F238E27FC236}">
                <a16:creationId xmlns:a16="http://schemas.microsoft.com/office/drawing/2014/main" id="{EB992A79-5CFB-3061-FDB4-78FB7F520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4971" y="1986819"/>
            <a:ext cx="914400" cy="9144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9963E2-FAB1-A53F-972A-C1D3439417F1}"/>
              </a:ext>
            </a:extLst>
          </p:cNvPr>
          <p:cNvCxnSpPr/>
          <p:nvPr/>
        </p:nvCxnSpPr>
        <p:spPr>
          <a:xfrm>
            <a:off x="3699592" y="2289934"/>
            <a:ext cx="8001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017787-1B19-7356-7340-FBDA58708864}"/>
              </a:ext>
            </a:extLst>
          </p:cNvPr>
          <p:cNvCxnSpPr>
            <a:cxnSpLocks/>
          </p:cNvCxnSpPr>
          <p:nvPr/>
        </p:nvCxnSpPr>
        <p:spPr>
          <a:xfrm>
            <a:off x="6117323" y="2338078"/>
            <a:ext cx="75972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erson in a suit and tie&#10;&#10;Description automatically generated">
            <a:extLst>
              <a:ext uri="{FF2B5EF4-FFF2-40B4-BE49-F238E27FC236}">
                <a16:creationId xmlns:a16="http://schemas.microsoft.com/office/drawing/2014/main" id="{C417B311-9612-BCFB-68D6-354370DBC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0" y="1367846"/>
            <a:ext cx="3367109" cy="1940605"/>
          </a:xfrm>
          <a:prstGeom prst="rect">
            <a:avLst/>
          </a:prstGeom>
        </p:spPr>
      </p:pic>
      <p:pic>
        <p:nvPicPr>
          <p:cNvPr id="21" name="Picture 20" descr="A screenshot of a television show&#10;&#10;Description automatically generated">
            <a:extLst>
              <a:ext uri="{FF2B5EF4-FFF2-40B4-BE49-F238E27FC236}">
                <a16:creationId xmlns:a16="http://schemas.microsoft.com/office/drawing/2014/main" id="{21E5CE5D-09EC-759B-3657-C11F0297B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55" y="949874"/>
            <a:ext cx="5186089" cy="29889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CD73A5-08A1-06D9-0241-E8CC6AB3A0CD}"/>
              </a:ext>
            </a:extLst>
          </p:cNvPr>
          <p:cNvSpPr txBox="1"/>
          <p:nvPr/>
        </p:nvSpPr>
        <p:spPr>
          <a:xfrm>
            <a:off x="6877050" y="3998010"/>
            <a:ext cx="6219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We use the </a:t>
            </a:r>
            <a:r>
              <a:rPr lang="en-GB" sz="1200" i="1"/>
              <a:t>facenet-pythorch</a:t>
            </a:r>
            <a:r>
              <a:rPr lang="en-GB" sz="1200"/>
              <a:t> implementation of MTCNN (Multi-Task Cascaded Convolutional Networks) (originally proposed in Zhang et al. 2016) for detection.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073D09-010A-C508-6198-79DD1E71C667}"/>
              </a:ext>
            </a:extLst>
          </p:cNvPr>
          <p:cNvSpPr txBox="1"/>
          <p:nvPr/>
        </p:nvSpPr>
        <p:spPr>
          <a:xfrm>
            <a:off x="7096934" y="351401"/>
            <a:ext cx="50784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/>
              <a:t>bounding boxes with associated probabilities that there is a face in each box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4FBB9-CD15-0738-19C4-3F49A1E9E15F}"/>
              </a:ext>
            </a:extLst>
          </p:cNvPr>
          <p:cNvSpPr txBox="1"/>
          <p:nvPr/>
        </p:nvSpPr>
        <p:spPr>
          <a:xfrm>
            <a:off x="11308646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8007663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18D9-401D-EDD6-32C4-7FC4AA8C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375A1-26F1-D282-529E-3BEFDAEA3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7909" y="2703945"/>
            <a:ext cx="6209145" cy="1450109"/>
          </a:xfrm>
        </p:spPr>
        <p:txBody>
          <a:bodyPr/>
          <a:lstStyle/>
          <a:p>
            <a:pPr marL="0" indent="0" algn="ctr">
              <a:buNone/>
            </a:pPr>
            <a:r>
              <a:rPr lang="en-GB"/>
              <a:t>This model has a LFW (</a:t>
            </a:r>
            <a:r>
              <a:rPr lang="en-GB" i="1"/>
              <a:t>Labeled Faces in the Wild) </a:t>
            </a:r>
            <a:r>
              <a:rPr lang="en-GB"/>
              <a:t>accuracy</a:t>
            </a:r>
            <a:r>
              <a:rPr lang="en-GB" i="1"/>
              <a:t> </a:t>
            </a:r>
            <a:r>
              <a:rPr lang="en-GB"/>
              <a:t>of 0,99 (AUC curve</a:t>
            </a:r>
            <a:r>
              <a:rPr lang="en-GB" b="1"/>
              <a:t>)… but…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6C7A6EC0-2F8D-A976-52CF-EB9D8D11988C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DD47E0EB-6943-297F-E106-8FE875FDE614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299F1-CCEF-0AB3-3400-65E6787CE90C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22472069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18D9-401D-EDD6-32C4-7FC4AA8C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Face Detection </a:t>
            </a:r>
            <a:r>
              <a:rPr lang="en-GB">
                <a:solidFill>
                  <a:schemeClr val="accent1"/>
                </a:solidFill>
              </a:rPr>
              <a:t>When it works fine..</a:t>
            </a:r>
          </a:p>
        </p:txBody>
      </p:sp>
      <p:pic>
        <p:nvPicPr>
          <p:cNvPr id="9" name="Picture 8" descr="A screenshot of a video&#10;&#10;Description automatically generated">
            <a:extLst>
              <a:ext uri="{FF2B5EF4-FFF2-40B4-BE49-F238E27FC236}">
                <a16:creationId xmlns:a16="http://schemas.microsoft.com/office/drawing/2014/main" id="{F14C9DB3-A62C-19AE-F7B8-844342D66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02" y="2321303"/>
            <a:ext cx="5047498" cy="2990094"/>
          </a:xfrm>
          <a:prstGeom prst="rect">
            <a:avLst/>
          </a:prstGeom>
        </p:spPr>
      </p:pic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C8AF7650-8CB1-6455-EC47-105EB3F4F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" y="2321303"/>
            <a:ext cx="5047498" cy="2990094"/>
          </a:xfrm>
          <a:prstGeom prst="rect">
            <a:avLst/>
          </a:prstGeo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4047522B-4978-FEF5-317D-D64D7E3C499A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73929A20-6DE5-A314-9C41-4D04C610D09B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1D6F57-5BD4-3E5E-E5D0-98A0D607650D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10340322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18D9-401D-EDD6-32C4-7FC4AA8C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Face Detection </a:t>
            </a:r>
            <a:r>
              <a:rPr lang="en-GB">
                <a:solidFill>
                  <a:srgbClr val="C00000"/>
                </a:solidFill>
              </a:rPr>
              <a:t>When not 1/2</a:t>
            </a:r>
          </a:p>
        </p:txBody>
      </p:sp>
      <p:pic>
        <p:nvPicPr>
          <p:cNvPr id="5" name="Picture 4" descr="A screenshot of a video chat&#10;&#10;Description automatically generated">
            <a:extLst>
              <a:ext uri="{FF2B5EF4-FFF2-40B4-BE49-F238E27FC236}">
                <a16:creationId xmlns:a16="http://schemas.microsoft.com/office/drawing/2014/main" id="{68B2E29D-57F6-0055-3DEF-203E53DE0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4108537"/>
            <a:ext cx="4324350" cy="2559096"/>
          </a:xfrm>
          <a:prstGeom prst="rect">
            <a:avLst/>
          </a:prstGeom>
        </p:spPr>
      </p:pic>
      <p:pic>
        <p:nvPicPr>
          <p:cNvPr id="7" name="Picture 6" descr="A person sitting at a table with a person's face&#10;&#10;Description automatically generated">
            <a:extLst>
              <a:ext uri="{FF2B5EF4-FFF2-40B4-BE49-F238E27FC236}">
                <a16:creationId xmlns:a16="http://schemas.microsoft.com/office/drawing/2014/main" id="{084994B1-BC79-D6AD-B554-FB85D1B44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5" y="1469915"/>
            <a:ext cx="5838311" cy="3458565"/>
          </a:xfrm>
          <a:prstGeom prst="rect">
            <a:avLst/>
          </a:prstGeom>
        </p:spPr>
      </p:pic>
      <p:pic>
        <p:nvPicPr>
          <p:cNvPr id="10" name="Picture 9" descr="A screenshot of a video call&#10;&#10;Description automatically generated">
            <a:extLst>
              <a:ext uri="{FF2B5EF4-FFF2-40B4-BE49-F238E27FC236}">
                <a16:creationId xmlns:a16="http://schemas.microsoft.com/office/drawing/2014/main" id="{F691AA5B-C5D0-E09A-8F4F-BA2187AB2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69915"/>
            <a:ext cx="4324350" cy="2559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1F490D-1A48-135C-D128-068086DCC20D}"/>
              </a:ext>
            </a:extLst>
          </p:cNvPr>
          <p:cNvSpPr txBox="1"/>
          <p:nvPr/>
        </p:nvSpPr>
        <p:spPr>
          <a:xfrm>
            <a:off x="6286500" y="5172075"/>
            <a:ext cx="540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Faces that are not referred to speakers…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EA1E60BE-BBB6-3BB5-C7DF-8F5DFB9C48BA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7E0A4E6B-C120-266C-CF7B-148D34F96B9B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407163-E755-3AB7-7B75-EE1493247CA0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22932739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18D9-401D-EDD6-32C4-7FC4AA8C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Face Detection –tools – </a:t>
            </a:r>
            <a:r>
              <a:rPr lang="en-GB">
                <a:solidFill>
                  <a:srgbClr val="C00000"/>
                </a:solidFill>
              </a:rPr>
              <a:t>When not 2/2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1F490D-1A48-135C-D128-068086DCC20D}"/>
              </a:ext>
            </a:extLst>
          </p:cNvPr>
          <p:cNvSpPr txBox="1"/>
          <p:nvPr/>
        </p:nvSpPr>
        <p:spPr>
          <a:xfrm>
            <a:off x="7591425" y="1792069"/>
            <a:ext cx="376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Background images…</a:t>
            </a: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1D566B2-8F9D-5DF5-1582-58DF4242C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1" y="1690687"/>
            <a:ext cx="6500296" cy="3850719"/>
          </a:xfrm>
          <a:prstGeom prst="rect">
            <a:avLst/>
          </a:prstGeom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4291B823-32CA-8912-C5D3-EDEE2B3A1B7D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C43907EC-51C6-249A-3842-1A4D8ACF6AB8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17182-12EC-3B17-2FF2-9098D6A5B822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9660999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18D9-401D-EDD6-32C4-7FC4AA8C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Face Recognition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152463A0-CA4C-B6C9-8556-E51B8AFF411E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8DA52AAE-7BE4-F9E1-AE9B-FC15CA9D1FE7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8F7AE1-1DB2-E4F9-4636-AC7CC468753F}"/>
              </a:ext>
            </a:extLst>
          </p:cNvPr>
          <p:cNvSpPr txBox="1">
            <a:spLocks/>
          </p:cNvSpPr>
          <p:nvPr/>
        </p:nvSpPr>
        <p:spPr>
          <a:xfrm>
            <a:off x="4365196" y="1575656"/>
            <a:ext cx="2206562" cy="538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b="1"/>
              <a:t>Face detection model</a:t>
            </a:r>
          </a:p>
        </p:txBody>
      </p:sp>
      <p:pic>
        <p:nvPicPr>
          <p:cNvPr id="11" name="Graphic 10" descr="Network with solid fill">
            <a:extLst>
              <a:ext uri="{FF2B5EF4-FFF2-40B4-BE49-F238E27FC236}">
                <a16:creationId xmlns:a16="http://schemas.microsoft.com/office/drawing/2014/main" id="{EB992A79-5CFB-3061-FDB4-78FB7F520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4971" y="1986819"/>
            <a:ext cx="914400" cy="9144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9963E2-FAB1-A53F-972A-C1D3439417F1}"/>
              </a:ext>
            </a:extLst>
          </p:cNvPr>
          <p:cNvCxnSpPr/>
          <p:nvPr/>
        </p:nvCxnSpPr>
        <p:spPr>
          <a:xfrm>
            <a:off x="3699592" y="2289934"/>
            <a:ext cx="8001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017787-1B19-7356-7340-FBDA58708864}"/>
              </a:ext>
            </a:extLst>
          </p:cNvPr>
          <p:cNvCxnSpPr>
            <a:cxnSpLocks/>
          </p:cNvCxnSpPr>
          <p:nvPr/>
        </p:nvCxnSpPr>
        <p:spPr>
          <a:xfrm>
            <a:off x="6117323" y="2338078"/>
            <a:ext cx="75972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erson in a suit and tie&#10;&#10;Description automatically generated">
            <a:extLst>
              <a:ext uri="{FF2B5EF4-FFF2-40B4-BE49-F238E27FC236}">
                <a16:creationId xmlns:a16="http://schemas.microsoft.com/office/drawing/2014/main" id="{C417B311-9612-BCFB-68D6-354370DBC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0" y="1367846"/>
            <a:ext cx="3367109" cy="1940605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6062284-6DAE-15CC-24A7-7CB61ED4D5BB}"/>
              </a:ext>
            </a:extLst>
          </p:cNvPr>
          <p:cNvSpPr txBox="1">
            <a:spLocks/>
          </p:cNvSpPr>
          <p:nvPr/>
        </p:nvSpPr>
        <p:spPr>
          <a:xfrm>
            <a:off x="6555903" y="4550293"/>
            <a:ext cx="2052655" cy="538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/>
              <a:t>Face recognition model</a:t>
            </a:r>
          </a:p>
        </p:txBody>
      </p:sp>
      <p:pic>
        <p:nvPicPr>
          <p:cNvPr id="21" name="Picture 20" descr="A screenshot of a television show&#10;&#10;Description automatically generated">
            <a:extLst>
              <a:ext uri="{FF2B5EF4-FFF2-40B4-BE49-F238E27FC236}">
                <a16:creationId xmlns:a16="http://schemas.microsoft.com/office/drawing/2014/main" id="{21E5CE5D-09EC-759B-3657-C11F0297B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55" y="949874"/>
            <a:ext cx="5186089" cy="2988961"/>
          </a:xfrm>
          <a:prstGeom prst="rect">
            <a:avLst/>
          </a:prstGeom>
        </p:spPr>
      </p:pic>
      <p:pic>
        <p:nvPicPr>
          <p:cNvPr id="23" name="Graphic 22" descr="Network with solid fill">
            <a:extLst>
              <a:ext uri="{FF2B5EF4-FFF2-40B4-BE49-F238E27FC236}">
                <a16:creationId xmlns:a16="http://schemas.microsoft.com/office/drawing/2014/main" id="{95E7A0F5-D21F-08AF-F7A4-0D227A35E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6935" y="4915129"/>
            <a:ext cx="914400" cy="914400"/>
          </a:xfrm>
          <a:prstGeom prst="rect">
            <a:avLst/>
          </a:prstGeom>
        </p:spPr>
      </p:pic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0E158DF3-58E9-F613-800B-52B81C75FF7F}"/>
              </a:ext>
            </a:extLst>
          </p:cNvPr>
          <p:cNvCxnSpPr>
            <a:cxnSpLocks/>
            <a:stCxn id="21" idx="2"/>
            <a:endCxn id="23" idx="3"/>
          </p:cNvCxnSpPr>
          <p:nvPr/>
        </p:nvCxnSpPr>
        <p:spPr>
          <a:xfrm rot="5400000">
            <a:off x="8080071" y="3870100"/>
            <a:ext cx="1433494" cy="157096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screenshot of a video&#10;&#10;Description automatically generated">
            <a:extLst>
              <a:ext uri="{FF2B5EF4-FFF2-40B4-BE49-F238E27FC236}">
                <a16:creationId xmlns:a16="http://schemas.microsoft.com/office/drawing/2014/main" id="{FE934EC7-1C16-5912-F164-AA0104590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5" y="3502354"/>
            <a:ext cx="5088611" cy="293277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D64E4C-87E0-1761-E5F7-1DA217746809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5302936" y="5372329"/>
            <a:ext cx="179399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C09DA4-B58A-8ECF-C0F9-9175261E8EB1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426290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18D9-401D-EDD6-32C4-7FC4AA8C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Face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375A1-26F1-D282-529E-3BEFDAEA3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690688"/>
            <a:ext cx="5467350" cy="4351338"/>
          </a:xfrm>
        </p:spPr>
        <p:txBody>
          <a:bodyPr>
            <a:normAutofit fontScale="92500" lnSpcReduction="20000"/>
          </a:bodyPr>
          <a:lstStyle/>
          <a:p>
            <a:r>
              <a:rPr lang="en-GB" b="1"/>
              <a:t>To do that, we need a dataset of labelled pictures of the speakers</a:t>
            </a:r>
          </a:p>
          <a:p>
            <a:r>
              <a:rPr lang="en-GB"/>
              <a:t>We construct the dataset by first </a:t>
            </a:r>
            <a:r>
              <a:rPr lang="en-GB" b="1"/>
              <a:t>scraping image from google images </a:t>
            </a:r>
            <a:r>
              <a:rPr lang="en-GB"/>
              <a:t>(by typing name and surname of the speakers)</a:t>
            </a:r>
          </a:p>
          <a:p>
            <a:r>
              <a:rPr lang="en-GB"/>
              <a:t>And then we “reinforce” this dataset by using faces detected in videos only below a very low threshold</a:t>
            </a:r>
          </a:p>
          <a:p>
            <a:r>
              <a:rPr lang="en-GB"/>
              <a:t>We use the deepface python package (VGG-face) for embedding of images (</a:t>
            </a:r>
            <a:r>
              <a:rPr lang="en-GB" i="1"/>
              <a:t>Serengil &amp; Opzinar 2021</a:t>
            </a:r>
            <a:r>
              <a:rPr lang="en-GB"/>
              <a:t>)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1684D475-6F6B-0C17-855B-5327056B17BA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F18C8CCD-12F3-E673-E43C-8EC996DF377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6" name="Picture 5" descr="A screenshot of a television show&#10;&#10;Description automatically generated">
            <a:extLst>
              <a:ext uri="{FF2B5EF4-FFF2-40B4-BE49-F238E27FC236}">
                <a16:creationId xmlns:a16="http://schemas.microsoft.com/office/drawing/2014/main" id="{5D79FCF5-4203-267D-3138-2B6B2D6B2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9256" y="627763"/>
            <a:ext cx="3150424" cy="18157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475152-BC79-2519-F148-EF88AB6D1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318" y="2553359"/>
            <a:ext cx="836282" cy="1052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4C0083-AC0D-0ABE-F63A-42EBB4E2C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186" y="2570720"/>
            <a:ext cx="3044163" cy="1099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07D247-6289-9020-D058-71DEB8868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168" y="4933944"/>
            <a:ext cx="3036181" cy="1325564"/>
          </a:xfrm>
          <a:prstGeom prst="rect">
            <a:avLst/>
          </a:prstGeom>
        </p:spPr>
      </p:pic>
      <p:pic>
        <p:nvPicPr>
          <p:cNvPr id="15" name="Graphic 14" descr="Network with solid fill">
            <a:extLst>
              <a:ext uri="{FF2B5EF4-FFF2-40B4-BE49-F238E27FC236}">
                <a16:creationId xmlns:a16="http://schemas.microsoft.com/office/drawing/2014/main" id="{6D4F9530-B25A-E083-B59C-B14BE5985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23816" y="3647822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241FD2-E94A-30DD-E6CE-ACF3B846B9D5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32100115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>
            <a:extLst>
              <a:ext uri="{FF2B5EF4-FFF2-40B4-BE49-F238E27FC236}">
                <a16:creationId xmlns:a16="http://schemas.microsoft.com/office/drawing/2014/main" id="{1684D475-6F6B-0C17-855B-5327056B17BA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F18C8CCD-12F3-E673-E43C-8EC996DF377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6" name="Picture 5" descr="A screenshot of a television show&#10;&#10;Description automatically generated">
            <a:extLst>
              <a:ext uri="{FF2B5EF4-FFF2-40B4-BE49-F238E27FC236}">
                <a16:creationId xmlns:a16="http://schemas.microsoft.com/office/drawing/2014/main" id="{5D79FCF5-4203-267D-3138-2B6B2D6B2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892" y="1482710"/>
            <a:ext cx="2518809" cy="1451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475152-BC79-2519-F148-EF88AB6D1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40" y="5237436"/>
            <a:ext cx="836282" cy="1052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4C0083-AC0D-0ABE-F63A-42EBB4E2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520"/>
          <a:stretch/>
        </p:blipFill>
        <p:spPr>
          <a:xfrm>
            <a:off x="4019056" y="2372196"/>
            <a:ext cx="2267302" cy="1099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07D247-6289-9020-D058-71DEB8868B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354"/>
          <a:stretch/>
        </p:blipFill>
        <p:spPr>
          <a:xfrm>
            <a:off x="6467159" y="2368190"/>
            <a:ext cx="1791105" cy="1061798"/>
          </a:xfrm>
          <a:prstGeom prst="rect">
            <a:avLst/>
          </a:prstGeom>
        </p:spPr>
      </p:pic>
      <p:pic>
        <p:nvPicPr>
          <p:cNvPr id="15" name="Graphic 14" descr="Network with solid fill">
            <a:extLst>
              <a:ext uri="{FF2B5EF4-FFF2-40B4-BE49-F238E27FC236}">
                <a16:creationId xmlns:a16="http://schemas.microsoft.com/office/drawing/2014/main" id="{6D4F9530-B25A-E083-B59C-B14BE5985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5702" y="4153743"/>
            <a:ext cx="646891" cy="64689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1924CF4-3AA2-18FA-C9CB-109865CFB22A}"/>
              </a:ext>
            </a:extLst>
          </p:cNvPr>
          <p:cNvGrpSpPr/>
          <p:nvPr/>
        </p:nvGrpSpPr>
        <p:grpSpPr>
          <a:xfrm>
            <a:off x="3346147" y="4908686"/>
            <a:ext cx="2229483" cy="559972"/>
            <a:chOff x="5181600" y="4017182"/>
            <a:chExt cx="2229483" cy="12956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B2FE5BC-22AF-B549-F5FA-7CBB8FC85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4719637" y="4479145"/>
              <a:ext cx="1266825" cy="3429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B6894FD-A86F-A70A-C774-1E34431BF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5097040" y="4479146"/>
              <a:ext cx="1266825" cy="3429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30DE85-B8E5-BE3E-78D9-7EC652A57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5485236" y="4507983"/>
              <a:ext cx="1266825" cy="3429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B6D0E5-CD8A-8892-8C21-7D98263A7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5862639" y="4507984"/>
              <a:ext cx="1266825" cy="3429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E4746C2-39DA-2997-D18D-B32F57E43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6228817" y="4497784"/>
              <a:ext cx="1266825" cy="3429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CD0066-39CF-EF58-6866-F126246B5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6606220" y="4497785"/>
              <a:ext cx="1266825" cy="34290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D20466A-EFA0-F20C-E28E-485945A41B90}"/>
              </a:ext>
            </a:extLst>
          </p:cNvPr>
          <p:cNvSpPr txBox="1"/>
          <p:nvPr/>
        </p:nvSpPr>
        <p:spPr>
          <a:xfrm>
            <a:off x="3791885" y="1424757"/>
            <a:ext cx="4519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Baseline truth (google images)</a:t>
            </a:r>
          </a:p>
          <a:p>
            <a:pPr algn="ctr"/>
            <a:r>
              <a:rPr lang="en-GB"/>
              <a:t>[only those we know are in the episode (from Audio Dataset)]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46712A-6BA4-E0A0-582B-B05FDC9C1EF4}"/>
              </a:ext>
            </a:extLst>
          </p:cNvPr>
          <p:cNvSpPr txBox="1"/>
          <p:nvPr/>
        </p:nvSpPr>
        <p:spPr>
          <a:xfrm>
            <a:off x="2648390" y="3861262"/>
            <a:ext cx="362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Vector Embeddings</a:t>
            </a: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C95DAD38-98DF-5568-4CFF-E341E864E421}"/>
              </a:ext>
            </a:extLst>
          </p:cNvPr>
          <p:cNvCxnSpPr>
            <a:stCxn id="12" idx="2"/>
            <a:endCxn id="33" idx="0"/>
          </p:cNvCxnSpPr>
          <p:nvPr/>
        </p:nvCxnSpPr>
        <p:spPr>
          <a:xfrm rot="5400000">
            <a:off x="4611934" y="3320489"/>
            <a:ext cx="389728" cy="691818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E24C445C-58DB-4073-0DC2-B835016BEFB3}"/>
              </a:ext>
            </a:extLst>
          </p:cNvPr>
          <p:cNvCxnSpPr>
            <a:cxnSpLocks/>
            <a:stCxn id="14" idx="2"/>
            <a:endCxn id="33" idx="0"/>
          </p:cNvCxnSpPr>
          <p:nvPr/>
        </p:nvCxnSpPr>
        <p:spPr>
          <a:xfrm rot="5400000">
            <a:off x="5696164" y="2194714"/>
            <a:ext cx="431274" cy="2901823"/>
          </a:xfrm>
          <a:prstGeom prst="bentConnector3">
            <a:avLst>
              <a:gd name="adj1" fmla="val 5441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Graphic 49" descr="Network with solid fill">
            <a:extLst>
              <a:ext uri="{FF2B5EF4-FFF2-40B4-BE49-F238E27FC236}">
                <a16:creationId xmlns:a16="http://schemas.microsoft.com/office/drawing/2014/main" id="{D20F143D-7166-8243-462F-691120A3B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5088" y="5418579"/>
            <a:ext cx="646891" cy="646891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26FA91F2-0149-C905-49B9-AAF4F7147FA6}"/>
              </a:ext>
            </a:extLst>
          </p:cNvPr>
          <p:cNvSpPr/>
          <p:nvPr/>
        </p:nvSpPr>
        <p:spPr>
          <a:xfrm>
            <a:off x="4346741" y="5557360"/>
            <a:ext cx="215808" cy="5475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F66366-660B-F735-BB3F-68EEBD3A4F0C}"/>
              </a:ext>
            </a:extLst>
          </p:cNvPr>
          <p:cNvSpPr txBox="1"/>
          <p:nvPr/>
        </p:nvSpPr>
        <p:spPr>
          <a:xfrm>
            <a:off x="683717" y="6027249"/>
            <a:ext cx="362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Vector Embeddings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E092AE7-220E-2FDD-86F9-6FFBA928558E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390922" y="5763485"/>
            <a:ext cx="6541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CE2BEDA-91BC-B9DD-95FD-538723EF8B5E}"/>
              </a:ext>
            </a:extLst>
          </p:cNvPr>
          <p:cNvCxnSpPr>
            <a:cxnSpLocks/>
          </p:cNvCxnSpPr>
          <p:nvPr/>
        </p:nvCxnSpPr>
        <p:spPr>
          <a:xfrm>
            <a:off x="2695323" y="5763484"/>
            <a:ext cx="15878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726F9F92-331C-5A2A-22A7-A955BD148A09}"/>
              </a:ext>
            </a:extLst>
          </p:cNvPr>
          <p:cNvCxnSpPr>
            <a:stCxn id="26" idx="0"/>
            <a:endCxn id="52" idx="3"/>
          </p:cNvCxnSpPr>
          <p:nvPr/>
        </p:nvCxnSpPr>
        <p:spPr>
          <a:xfrm flipH="1">
            <a:off x="4562549" y="5190496"/>
            <a:ext cx="1013080" cy="640618"/>
          </a:xfrm>
          <a:prstGeom prst="bentConnector3">
            <a:avLst>
              <a:gd name="adj1" fmla="val -32663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74A8328C-E2BC-A7EA-E0FD-16E3C0D4746A}"/>
              </a:ext>
            </a:extLst>
          </p:cNvPr>
          <p:cNvSpPr txBox="1"/>
          <p:nvPr/>
        </p:nvSpPr>
        <p:spPr>
          <a:xfrm>
            <a:off x="5818487" y="5081243"/>
            <a:ext cx="1850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Compute distance (e.g. probability they are the same)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3CC40F7-E450-8428-9950-6CD50B350EAC}"/>
              </a:ext>
            </a:extLst>
          </p:cNvPr>
          <p:cNvSpPr txBox="1"/>
          <p:nvPr/>
        </p:nvSpPr>
        <p:spPr>
          <a:xfrm>
            <a:off x="9425733" y="1482710"/>
            <a:ext cx="272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“Reinforced” Truth Collection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023C5AD2-7B91-ADF3-3C95-93692500A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771" y="2168727"/>
            <a:ext cx="580544" cy="73036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FDF539-3EAA-E363-5E76-18E92A112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5988" y="2996001"/>
            <a:ext cx="2896012" cy="146534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38D944F4-441D-90C1-1F81-A953CF150285}"/>
              </a:ext>
            </a:extLst>
          </p:cNvPr>
          <p:cNvSpPr txBox="1"/>
          <p:nvPr/>
        </p:nvSpPr>
        <p:spPr>
          <a:xfrm>
            <a:off x="7918004" y="5190496"/>
            <a:ext cx="1235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If Prob is VERY HIGH</a:t>
            </a:r>
          </a:p>
        </p:txBody>
      </p: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4AA8B7C2-2C54-025A-C685-35502889E2CD}"/>
              </a:ext>
            </a:extLst>
          </p:cNvPr>
          <p:cNvCxnSpPr>
            <a:stCxn id="65" idx="3"/>
            <a:endCxn id="71" idx="1"/>
          </p:cNvCxnSpPr>
          <p:nvPr/>
        </p:nvCxnSpPr>
        <p:spPr>
          <a:xfrm flipV="1">
            <a:off x="7668789" y="5652161"/>
            <a:ext cx="249215" cy="29247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9387A511-E9C9-DBBC-2910-F853302C830E}"/>
              </a:ext>
            </a:extLst>
          </p:cNvPr>
          <p:cNvCxnSpPr>
            <a:cxnSpLocks/>
            <a:stCxn id="71" idx="3"/>
            <a:endCxn id="70" idx="2"/>
          </p:cNvCxnSpPr>
          <p:nvPr/>
        </p:nvCxnSpPr>
        <p:spPr>
          <a:xfrm flipV="1">
            <a:off x="9153198" y="4461348"/>
            <a:ext cx="1590796" cy="119081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81D2A7C-A552-E6E4-0A4B-880ABBD637EB}"/>
              </a:ext>
            </a:extLst>
          </p:cNvPr>
          <p:cNvSpPr txBox="1"/>
          <p:nvPr/>
        </p:nvSpPr>
        <p:spPr>
          <a:xfrm>
            <a:off x="10726369" y="4590331"/>
            <a:ext cx="1235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Add the frame to the Truth Collection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C75E827A-EB06-AFE9-7E8F-B6C949167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Face Recognition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9C2EEED-30AF-C249-B0F9-FAA95F02E690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972781" y="2348087"/>
            <a:ext cx="0" cy="28893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B04369-4229-C55B-33A2-65C500C12613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253130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52" grpId="0" animBg="1"/>
      <p:bldP spid="53" grpId="0"/>
      <p:bldP spid="65" grpId="0"/>
      <p:bldP spid="67" grpId="0"/>
      <p:bldP spid="71" grpId="0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3AA9-8081-9D6C-BB5D-E20A2B76D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504" y="355186"/>
            <a:ext cx="10515600" cy="1325563"/>
          </a:xfrm>
        </p:spPr>
        <p:txBody>
          <a:bodyPr/>
          <a:lstStyle/>
          <a:p>
            <a:r>
              <a:rPr lang="en-GB"/>
              <a:t>Why Television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B1C7CC-EA6D-5F9D-C753-37D86566CE1D}"/>
              </a:ext>
            </a:extLst>
          </p:cNvPr>
          <p:cNvGrpSpPr/>
          <p:nvPr/>
        </p:nvGrpSpPr>
        <p:grpSpPr>
          <a:xfrm>
            <a:off x="-676085" y="1119637"/>
            <a:ext cx="6944805" cy="4708343"/>
            <a:chOff x="-544005" y="518362"/>
            <a:chExt cx="7076992" cy="4797961"/>
          </a:xfrm>
        </p:grpSpPr>
        <p:pic>
          <p:nvPicPr>
            <p:cNvPr id="12" name="Picture 11" descr="A group of men sitting at a table&#10;&#10;Description automatically generated">
              <a:extLst>
                <a:ext uri="{FF2B5EF4-FFF2-40B4-BE49-F238E27FC236}">
                  <a16:creationId xmlns:a16="http://schemas.microsoft.com/office/drawing/2014/main" id="{BF2EC8FD-249F-6388-9D54-D0ACBCF9A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3" r="5726"/>
            <a:stretch/>
          </p:blipFill>
          <p:spPr>
            <a:xfrm>
              <a:off x="536463" y="1541677"/>
              <a:ext cx="4240184" cy="2961892"/>
            </a:xfrm>
            <a:prstGeom prst="rect">
              <a:avLst/>
            </a:prstGeom>
          </p:spPr>
        </p:pic>
        <p:pic>
          <p:nvPicPr>
            <p:cNvPr id="8" name="Picture 7" descr="A television on a stand&#10;&#10;Description automatically generated">
              <a:extLst>
                <a:ext uri="{FF2B5EF4-FFF2-40B4-BE49-F238E27FC236}">
                  <a16:creationId xmlns:a16="http://schemas.microsoft.com/office/drawing/2014/main" id="{8128D21D-0B0F-0CFA-4953-9619A3B3F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500" l="9944" r="89944">
                          <a14:foregroundMark x1="22599" y1="90667" x2="21695" y2="99500"/>
                          <a14:backgroundMark x1="23729" y1="24333" x2="39096" y2="25667"/>
                          <a14:backgroundMark x1="38418" y1="22167" x2="54576" y2="24167"/>
                          <a14:backgroundMark x1="53898" y1="23000" x2="60904" y2="25000"/>
                          <a14:backgroundMark x1="60904" y1="25000" x2="66554" y2="31333"/>
                          <a14:backgroundMark x1="66554" y1="31333" x2="64181" y2="73000"/>
                          <a14:backgroundMark x1="64181" y1="73000" x2="57514" y2="78833"/>
                          <a14:backgroundMark x1="57514" y1="78833" x2="23503" y2="76500"/>
                          <a14:backgroundMark x1="23503" y1="76500" x2="20113" y2="66833"/>
                          <a14:backgroundMark x1="20113" y1="66833" x2="18192" y2="4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005" y="518362"/>
              <a:ext cx="7076992" cy="479796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B70B171-CA31-CAA1-C1BE-CC94D43F79D3}"/>
              </a:ext>
            </a:extLst>
          </p:cNvPr>
          <p:cNvGrpSpPr/>
          <p:nvPr/>
        </p:nvGrpSpPr>
        <p:grpSpPr>
          <a:xfrm>
            <a:off x="5747248" y="544720"/>
            <a:ext cx="6394571" cy="6475851"/>
            <a:chOff x="5747248" y="544720"/>
            <a:chExt cx="6394571" cy="6475851"/>
          </a:xfrm>
        </p:grpSpPr>
        <p:pic>
          <p:nvPicPr>
            <p:cNvPr id="15" name="Picture 14" descr="A collage of a television show&#10;&#10;Description automatically generated">
              <a:extLst>
                <a:ext uri="{FF2B5EF4-FFF2-40B4-BE49-F238E27FC236}">
                  <a16:creationId xmlns:a16="http://schemas.microsoft.com/office/drawing/2014/main" id="{D710894C-8F78-1D47-9BC5-8374058DC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19"/>
            <a:stretch/>
          </p:blipFill>
          <p:spPr>
            <a:xfrm>
              <a:off x="5946272" y="1818683"/>
              <a:ext cx="5996524" cy="3497640"/>
            </a:xfrm>
            <a:prstGeom prst="rect">
              <a:avLst/>
            </a:prstGeom>
          </p:spPr>
        </p:pic>
        <p:pic>
          <p:nvPicPr>
            <p:cNvPr id="17" name="Picture 16" descr="A television with a picture of a beach and trees&#10;&#10;Description automatically generated">
              <a:extLst>
                <a:ext uri="{FF2B5EF4-FFF2-40B4-BE49-F238E27FC236}">
                  <a16:creationId xmlns:a16="http://schemas.microsoft.com/office/drawing/2014/main" id="{71BC241F-62CB-FC45-F693-E09A0E6EE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3167" r="97750">
                          <a14:foregroundMark x1="3167" y1="19417" x2="3167" y2="19417"/>
                          <a14:foregroundMark x1="96833" y1="19417" x2="96833" y2="19417"/>
                          <a14:foregroundMark x1="14583" y1="76000" x2="14583" y2="76000"/>
                          <a14:foregroundMark x1="86500" y1="75833" x2="86500" y2="75833"/>
                          <a14:foregroundMark x1="83167" y1="75667" x2="83167" y2="75667"/>
                          <a14:foregroundMark x1="17833" y1="75833" x2="17833" y2="75833"/>
                          <a14:foregroundMark x1="97250" y1="42250" x2="97750" y2="54500"/>
                          <a14:foregroundMark x1="97250" y1="48250" x2="97250" y2="57917"/>
                          <a14:backgroundMark x1="6500" y1="20583" x2="6500" y2="20583"/>
                          <a14:backgroundMark x1="4083" y1="20417" x2="6750" y2="62917"/>
                          <a14:backgroundMark x1="6750" y1="62917" x2="13833" y2="70000"/>
                          <a14:backgroundMark x1="13833" y1="70000" x2="24333" y2="70167"/>
                          <a14:backgroundMark x1="24333" y1="70167" x2="44667" y2="69750"/>
                          <a14:backgroundMark x1="44667" y1="69750" x2="70750" y2="70917"/>
                          <a14:backgroundMark x1="70750" y1="70917" x2="77917" y2="70667"/>
                          <a14:backgroundMark x1="77917" y1="70667" x2="87500" y2="70667"/>
                          <a14:backgroundMark x1="87500" y1="70667" x2="94500" y2="70167"/>
                          <a14:backgroundMark x1="94500" y1="70167" x2="94250" y2="21500"/>
                          <a14:backgroundMark x1="94250" y1="21500" x2="4250" y2="20917"/>
                          <a14:backgroundMark x1="14583" y1="26250" x2="43083" y2="55250"/>
                          <a14:backgroundMark x1="18583" y1="50500" x2="63333" y2="39417"/>
                          <a14:backgroundMark x1="63333" y1="39417" x2="63667" y2="39083"/>
                          <a14:backgroundMark x1="58750" y1="34500" x2="81167" y2="50333"/>
                          <a14:backgroundMark x1="81167" y1="50333" x2="81167" y2="50333"/>
                          <a14:backgroundMark x1="80833" y1="63250" x2="54917" y2="63417"/>
                          <a14:backgroundMark x1="44833" y1="29333" x2="73583" y2="25500"/>
                          <a14:backgroundMark x1="74000" y1="55250" x2="68583" y2="46667"/>
                          <a14:backgroundMark x1="68583" y1="46667" x2="46000" y2="35083"/>
                          <a14:backgroundMark x1="46000" y1="35083" x2="25667" y2="35583"/>
                          <a14:backgroundMark x1="25667" y1="35583" x2="16083" y2="39500"/>
                          <a14:backgroundMark x1="16083" y1="39500" x2="6333" y2="52167"/>
                          <a14:backgroundMark x1="6333" y1="52167" x2="10833" y2="61917"/>
                          <a14:backgroundMark x1="10833" y1="61917" x2="26250" y2="62833"/>
                          <a14:backgroundMark x1="26250" y1="62833" x2="64750" y2="59167"/>
                          <a14:backgroundMark x1="64750" y1="59167" x2="73167" y2="55000"/>
                          <a14:backgroundMark x1="62167" y1="48750" x2="47500" y2="47583"/>
                          <a14:backgroundMark x1="47167" y1="50333" x2="54500" y2="55000"/>
                          <a14:backgroundMark x1="76417" y1="36167" x2="85417" y2="34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248" y="544720"/>
              <a:ext cx="6394571" cy="6475851"/>
            </a:xfrm>
            <a:prstGeom prst="rect">
              <a:avLst/>
            </a:prstGeom>
          </p:spPr>
        </p:pic>
      </p:grpSp>
      <p:sp>
        <p:nvSpPr>
          <p:cNvPr id="3" name="Rettangolo 6">
            <a:extLst>
              <a:ext uri="{FF2B5EF4-FFF2-40B4-BE49-F238E27FC236}">
                <a16:creationId xmlns:a16="http://schemas.microsoft.com/office/drawing/2014/main" id="{5EFE8A64-93AC-0C9D-522D-2A6B0451FE3E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0370265F-B512-26B5-231C-7568F834C46C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750D2CDC-9DEA-6CB7-A0D7-210887E6EC47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2DF80525-E013-4EB6-5EE3-0CE23EDFFAEB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6B951-8422-F6DD-7F24-36F91A9910E5}"/>
              </a:ext>
            </a:extLst>
          </p:cNvPr>
          <p:cNvSpPr txBox="1"/>
          <p:nvPr/>
        </p:nvSpPr>
        <p:spPr>
          <a:xfrm>
            <a:off x="2933901" y="0"/>
            <a:ext cx="148139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1961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18D9-401D-EDD6-32C4-7FC4AA8C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Face Detection – solution to obstacles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375A1-26F1-D282-529E-3BEFDAEA3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We apply the following filters: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The image has to pass a “size” threshold.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The face identified (see next step) </a:t>
            </a:r>
            <a:r>
              <a:rPr lang="en-GB" b="1"/>
              <a:t>must </a:t>
            </a:r>
            <a:r>
              <a:rPr lang="en-GB"/>
              <a:t>be a speaker in that episode (as identified by the audio).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Only use identification below a certain threshold.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1684D475-6F6B-0C17-855B-5327056B17BA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F18C8CCD-12F3-E673-E43C-8EC996DF377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5FC3C-6975-DC7E-740B-7807F2231815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27315903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18D9-401D-EDD6-32C4-7FC4AA8C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Face Recognition – does it work?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1684D475-6F6B-0C17-855B-5327056B17BA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F18C8CCD-12F3-E673-E43C-8EC996DF377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A228DF-CB3A-F292-F23B-AD6AFD3D9678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FC5AFC3-CF1D-95A1-F5E9-19BAA60F3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713028"/>
              </p:ext>
            </p:extLst>
          </p:nvPr>
        </p:nvGraphicFramePr>
        <p:xfrm>
          <a:off x="6964220" y="2552700"/>
          <a:ext cx="4632561" cy="1752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4187">
                  <a:extLst>
                    <a:ext uri="{9D8B030D-6E8A-4147-A177-3AD203B41FA5}">
                      <a16:colId xmlns:a16="http://schemas.microsoft.com/office/drawing/2014/main" val="1735955488"/>
                    </a:ext>
                  </a:extLst>
                </a:gridCol>
                <a:gridCol w="1544187">
                  <a:extLst>
                    <a:ext uri="{9D8B030D-6E8A-4147-A177-3AD203B41FA5}">
                      <a16:colId xmlns:a16="http://schemas.microsoft.com/office/drawing/2014/main" val="539473280"/>
                    </a:ext>
                  </a:extLst>
                </a:gridCol>
                <a:gridCol w="1544187">
                  <a:extLst>
                    <a:ext uri="{9D8B030D-6E8A-4147-A177-3AD203B41FA5}">
                      <a16:colId xmlns:a16="http://schemas.microsoft.com/office/drawing/2014/main" val="1727530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Face Detected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Face Recognized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847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True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142 (95%)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140 (98%)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015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False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7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054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149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142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14144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7EF12AF-373F-B0AA-394E-785634DEE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72" y="2022763"/>
            <a:ext cx="5113140" cy="3913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AA30F6-D3C1-666E-9476-9FBE8FB2D25B}"/>
              </a:ext>
            </a:extLst>
          </p:cNvPr>
          <p:cNvSpPr txBox="1"/>
          <p:nvPr/>
        </p:nvSpPr>
        <p:spPr>
          <a:xfrm>
            <a:off x="6659419" y="1971542"/>
            <a:ext cx="524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…after manually inspecting a sample of 100 frames: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1919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146CE-A9EC-4B17-5CB2-DF808B29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Face Emotion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44CFE-5052-0C28-D0AB-6101D4FD0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0725" cy="936625"/>
          </a:xfrm>
        </p:spPr>
        <p:txBody>
          <a:bodyPr>
            <a:normAutofit/>
          </a:bodyPr>
          <a:lstStyle/>
          <a:p>
            <a:r>
              <a:rPr lang="en-GB" sz="2000"/>
              <a:t>We use </a:t>
            </a:r>
            <a:r>
              <a:rPr lang="en-US" sz="2000"/>
              <a:t>HSEmotion (High-Speed face Emotion recognition) from </a:t>
            </a:r>
            <a:r>
              <a:rPr lang="en-GB" sz="2000"/>
              <a:t>Savchenko (2023) , accuracy ~60-65% on AffectNet (8-7 classes)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AAAADA-CB5C-E4F6-6347-09D9CF21F4E3}"/>
              </a:ext>
            </a:extLst>
          </p:cNvPr>
          <p:cNvSpPr txBox="1"/>
          <p:nvPr/>
        </p:nvSpPr>
        <p:spPr>
          <a:xfrm>
            <a:off x="1005334" y="3429000"/>
            <a:ext cx="407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Identified face</a:t>
            </a:r>
          </a:p>
        </p:txBody>
      </p:sp>
      <p:pic>
        <p:nvPicPr>
          <p:cNvPr id="6" name="Graphic 5" descr="Network with solid fill">
            <a:extLst>
              <a:ext uri="{FF2B5EF4-FFF2-40B4-BE49-F238E27FC236}">
                <a16:creationId xmlns:a16="http://schemas.microsoft.com/office/drawing/2014/main" id="{4FC7B0B1-F5D7-31D7-FEAB-05FAECA5E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8409" y="3950732"/>
            <a:ext cx="914400" cy="9144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9152057-2B93-2E12-3391-7CE2B961CFAB}"/>
              </a:ext>
            </a:extLst>
          </p:cNvPr>
          <p:cNvCxnSpPr>
            <a:cxnSpLocks/>
          </p:cNvCxnSpPr>
          <p:nvPr/>
        </p:nvCxnSpPr>
        <p:spPr>
          <a:xfrm>
            <a:off x="7591713" y="4407932"/>
            <a:ext cx="6067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7DFF33-9A0A-311C-0B12-AB4E578655A5}"/>
              </a:ext>
            </a:extLst>
          </p:cNvPr>
          <p:cNvSpPr txBox="1"/>
          <p:nvPr/>
        </p:nvSpPr>
        <p:spPr>
          <a:xfrm>
            <a:off x="8571785" y="3429000"/>
            <a:ext cx="407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Return emotional classes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E78C1-3532-FBC4-0A12-E64CD70D28F6}"/>
              </a:ext>
            </a:extLst>
          </p:cNvPr>
          <p:cNvSpPr txBox="1"/>
          <p:nvPr/>
        </p:nvSpPr>
        <p:spPr>
          <a:xfrm>
            <a:off x="6095003" y="3429000"/>
            <a:ext cx="218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Pass it to the model</a:t>
            </a:r>
          </a:p>
        </p:txBody>
      </p:sp>
      <p:sp>
        <p:nvSpPr>
          <p:cNvPr id="10" name="Rettangolo 6">
            <a:extLst>
              <a:ext uri="{FF2B5EF4-FFF2-40B4-BE49-F238E27FC236}">
                <a16:creationId xmlns:a16="http://schemas.microsoft.com/office/drawing/2014/main" id="{8691F7E7-CFC3-87B9-E03A-2ECC6E715083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15" name="Rettangolo 8">
            <a:extLst>
              <a:ext uri="{FF2B5EF4-FFF2-40B4-BE49-F238E27FC236}">
                <a16:creationId xmlns:a16="http://schemas.microsoft.com/office/drawing/2014/main" id="{83CAC2FD-5B31-576B-8713-46718DA3A7BA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6" name="Rettangolo 6">
            <a:extLst>
              <a:ext uri="{FF2B5EF4-FFF2-40B4-BE49-F238E27FC236}">
                <a16:creationId xmlns:a16="http://schemas.microsoft.com/office/drawing/2014/main" id="{AC479E2F-913F-5CB4-ECCE-D705F3C713AF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bg1">
                    <a:lumMod val="95000"/>
                  </a:schemeClr>
                </a:solidFill>
              </a:rPr>
              <a:t>Gabriele Pinto</a:t>
            </a:r>
            <a:endParaRPr lang="it-IT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Rettangolo 8">
            <a:extLst>
              <a:ext uri="{FF2B5EF4-FFF2-40B4-BE49-F238E27FC236}">
                <a16:creationId xmlns:a16="http://schemas.microsoft.com/office/drawing/2014/main" id="{75AC8C79-4461-86DA-2147-CADF3B9553A7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B54231-6AF7-4DFF-60A3-585AEC8EC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425" y="1298406"/>
            <a:ext cx="4880847" cy="16812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9702DD-D030-0FEE-A78D-016B196B0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565" y="3967639"/>
            <a:ext cx="836282" cy="105209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6DC1DD-B724-392E-94C5-54FEDBC1AEBF}"/>
              </a:ext>
            </a:extLst>
          </p:cNvPr>
          <p:cNvCxnSpPr>
            <a:cxnSpLocks/>
          </p:cNvCxnSpPr>
          <p:nvPr/>
        </p:nvCxnSpPr>
        <p:spPr>
          <a:xfrm>
            <a:off x="2898486" y="4415314"/>
            <a:ext cx="35594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6D49ABD-8E3D-4E15-294E-70B86AAE457E}"/>
              </a:ext>
            </a:extLst>
          </p:cNvPr>
          <p:cNvSpPr txBox="1"/>
          <p:nvPr/>
        </p:nvSpPr>
        <p:spPr>
          <a:xfrm>
            <a:off x="8571785" y="3865574"/>
            <a:ext cx="16198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Anger</a:t>
            </a:r>
          </a:p>
          <a:p>
            <a:r>
              <a:rPr lang="en-GB" sz="1600"/>
              <a:t>Neutral</a:t>
            </a:r>
          </a:p>
          <a:p>
            <a:r>
              <a:rPr lang="en-GB" sz="1600"/>
              <a:t>Sadness</a:t>
            </a:r>
          </a:p>
          <a:p>
            <a:r>
              <a:rPr lang="en-GB" sz="1600"/>
              <a:t>Happiness</a:t>
            </a:r>
          </a:p>
          <a:p>
            <a:r>
              <a:rPr lang="en-GB" sz="1600"/>
              <a:t>Disgust</a:t>
            </a:r>
          </a:p>
          <a:p>
            <a:r>
              <a:rPr lang="en-GB" sz="1600"/>
              <a:t>Surprise</a:t>
            </a:r>
          </a:p>
          <a:p>
            <a:r>
              <a:rPr lang="en-GB" sz="1600"/>
              <a:t>Contempt</a:t>
            </a:r>
          </a:p>
          <a:p>
            <a:r>
              <a:rPr lang="en-GB" sz="1600"/>
              <a:t>Fear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8C3BB-E66E-5755-027A-717C51B1A6F3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979726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B607-19D2-CD9B-1085-23F0D2C9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96"/>
            <a:ext cx="10515600" cy="609610"/>
          </a:xfrm>
        </p:spPr>
        <p:txBody>
          <a:bodyPr>
            <a:normAutofit/>
          </a:bodyPr>
          <a:lstStyle/>
          <a:p>
            <a:pPr algn="ctr"/>
            <a:r>
              <a:rPr lang="en-GB" sz="3600"/>
              <a:t>Face Emotions</a:t>
            </a:r>
          </a:p>
        </p:txBody>
      </p:sp>
      <p:pic>
        <p:nvPicPr>
          <p:cNvPr id="4" name="Picture 3" descr="A graph with blue and white text&#10;&#10;Description automatically generated">
            <a:extLst>
              <a:ext uri="{FF2B5EF4-FFF2-40B4-BE49-F238E27FC236}">
                <a16:creationId xmlns:a16="http://schemas.microsoft.com/office/drawing/2014/main" id="{83CC0F83-ACBB-C25E-337D-284E32219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8" y="1429662"/>
            <a:ext cx="4469606" cy="4652563"/>
          </a:xfrm>
          <a:prstGeom prst="rect">
            <a:avLst/>
          </a:prstGeom>
        </p:spPr>
      </p:pic>
      <p:pic>
        <p:nvPicPr>
          <p:cNvPr id="7" name="Picture 6" descr="A graph with green squares and white text&#10;&#10;Description automatically generated">
            <a:extLst>
              <a:ext uri="{FF2B5EF4-FFF2-40B4-BE49-F238E27FC236}">
                <a16:creationId xmlns:a16="http://schemas.microsoft.com/office/drawing/2014/main" id="{4C822A36-1669-F89C-F56A-69B02638B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22" y="1465298"/>
            <a:ext cx="4167777" cy="46688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F892CF-D764-E6C3-467D-3B0829B6892A}"/>
              </a:ext>
            </a:extLst>
          </p:cNvPr>
          <p:cNvSpPr txBox="1"/>
          <p:nvPr/>
        </p:nvSpPr>
        <p:spPr>
          <a:xfrm>
            <a:off x="9183742" y="937742"/>
            <a:ext cx="25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Note the differences…</a:t>
            </a: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56A72CCC-9D6E-ABD1-E33F-2CAE46B3758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B24F61B3-FDDD-FE17-5B13-0EED6BC26A3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9" name="Graphic 8" descr="Voice with solid fill">
            <a:extLst>
              <a:ext uri="{FF2B5EF4-FFF2-40B4-BE49-F238E27FC236}">
                <a16:creationId xmlns:a16="http://schemas.microsoft.com/office/drawing/2014/main" id="{F0BFC37D-F7AD-471A-7367-1A1FA6D1E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7047" y="425306"/>
            <a:ext cx="1219200" cy="1219200"/>
          </a:xfrm>
          <a:prstGeom prst="rect">
            <a:avLst/>
          </a:prstGeom>
        </p:spPr>
      </p:pic>
      <p:pic>
        <p:nvPicPr>
          <p:cNvPr id="1026" name="Picture 2" descr="Face id line icon recognition Royalty Free Vector Image">
            <a:hlinkClick r:id="rId6"/>
            <a:extLst>
              <a:ext uri="{FF2B5EF4-FFF2-40B4-BE49-F238E27FC236}">
                <a16:creationId xmlns:a16="http://schemas.microsoft.com/office/drawing/2014/main" id="{9FEF787E-8A8F-BB80-78F7-9F7CCC964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-10463" r="-926" b="10463"/>
          <a:stretch/>
        </p:blipFill>
        <p:spPr bwMode="auto">
          <a:xfrm>
            <a:off x="2312252" y="425306"/>
            <a:ext cx="834068" cy="89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0C674-2A2D-E896-57D0-AD669C8A93CC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17860408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B607-19D2-CD9B-1085-23F0D2C9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74320"/>
            <a:ext cx="10515600" cy="760586"/>
          </a:xfrm>
        </p:spPr>
        <p:txBody>
          <a:bodyPr>
            <a:normAutofit/>
          </a:bodyPr>
          <a:lstStyle/>
          <a:p>
            <a:pPr algn="ctr"/>
            <a:r>
              <a:rPr lang="en-GB" sz="3600"/>
              <a:t>Face Emotions</a:t>
            </a:r>
          </a:p>
        </p:txBody>
      </p:sp>
      <p:pic>
        <p:nvPicPr>
          <p:cNvPr id="7" name="Picture 6" descr="A group of people on a television show&#10;&#10;Description automatically generated">
            <a:extLst>
              <a:ext uri="{FF2B5EF4-FFF2-40B4-BE49-F238E27FC236}">
                <a16:creationId xmlns:a16="http://schemas.microsoft.com/office/drawing/2014/main" id="{3E7E3EBE-A36B-70E3-DE55-797CBAF8E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76247"/>
            <a:ext cx="11353800" cy="5490523"/>
          </a:xfrm>
          <a:prstGeom prst="rect">
            <a:avLst/>
          </a:prstGeo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ACAF5201-E932-412E-012A-DD604C64BA02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3AC2E4C3-57E8-76F6-EA82-7210E287B6C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4C877-C7E0-C610-70C4-7982042E05F2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4684743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3C99A-1854-D517-0F84-C4C306B03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Face emotion of the “others”</a:t>
            </a:r>
          </a:p>
        </p:txBody>
      </p:sp>
      <p:pic>
        <p:nvPicPr>
          <p:cNvPr id="5" name="Picture 4" descr="A screenshot of a video call&#10;&#10;Description automatically generated">
            <a:extLst>
              <a:ext uri="{FF2B5EF4-FFF2-40B4-BE49-F238E27FC236}">
                <a16:creationId xmlns:a16="http://schemas.microsoft.com/office/drawing/2014/main" id="{853DAB86-D383-6E56-E4FD-E90C64FC5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77" y="2819401"/>
            <a:ext cx="5188711" cy="2990471"/>
          </a:xfrm>
          <a:prstGeom prst="rect">
            <a:avLst/>
          </a:prstGeom>
        </p:spPr>
      </p:pic>
      <p:pic>
        <p:nvPicPr>
          <p:cNvPr id="8" name="Picture 7" descr="A screenshot of a video call&#10;&#10;Description automatically generated">
            <a:extLst>
              <a:ext uri="{FF2B5EF4-FFF2-40B4-BE49-F238E27FC236}">
                <a16:creationId xmlns:a16="http://schemas.microsoft.com/office/drawing/2014/main" id="{CEDA9F78-7FED-3530-7A3C-374291FFC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3" y="2819400"/>
            <a:ext cx="5188712" cy="2990472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id="{7C7B280F-F23F-4080-4AA4-CE983E290134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11" name="Rettangolo 8">
            <a:extLst>
              <a:ext uri="{FF2B5EF4-FFF2-40B4-BE49-F238E27FC236}">
                <a16:creationId xmlns:a16="http://schemas.microsoft.com/office/drawing/2014/main" id="{969D3028-8061-A518-FF5A-BBCAE5D7C63F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17EEE-2B86-32D1-1512-6F874564CEB8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13144707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EA5A-79B3-6397-6469-B69EC4D4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Facial expression of those who are not speaking (all types)</a:t>
            </a:r>
          </a:p>
        </p:txBody>
      </p:sp>
      <p:pic>
        <p:nvPicPr>
          <p:cNvPr id="7" name="Graphic 6" descr="User with solid fill">
            <a:extLst>
              <a:ext uri="{FF2B5EF4-FFF2-40B4-BE49-F238E27FC236}">
                <a16:creationId xmlns:a16="http://schemas.microsoft.com/office/drawing/2014/main" id="{3517E851-B6A5-1C01-7D12-05ED00C6E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1891" y="2182126"/>
            <a:ext cx="789709" cy="789709"/>
          </a:xfrm>
          <a:prstGeom prst="rect">
            <a:avLst/>
          </a:prstGeom>
        </p:spPr>
      </p:pic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702482EC-5E9A-7815-A56F-D16E5D75A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104" y="2182125"/>
            <a:ext cx="789709" cy="789709"/>
          </a:xfrm>
          <a:prstGeom prst="rect">
            <a:avLst/>
          </a:prstGeom>
        </p:spPr>
      </p:pic>
      <p:pic>
        <p:nvPicPr>
          <p:cNvPr id="9" name="Graphic 8" descr="User with solid fill">
            <a:extLst>
              <a:ext uri="{FF2B5EF4-FFF2-40B4-BE49-F238E27FC236}">
                <a16:creationId xmlns:a16="http://schemas.microsoft.com/office/drawing/2014/main" id="{F46F7223-940D-1944-B578-385D7E0DC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436" y="3169182"/>
            <a:ext cx="789709" cy="789709"/>
          </a:xfrm>
          <a:prstGeom prst="rect">
            <a:avLst/>
          </a:prstGeom>
        </p:spPr>
      </p:pic>
      <p:pic>
        <p:nvPicPr>
          <p:cNvPr id="10" name="Graphic 9" descr="User with solid fill">
            <a:extLst>
              <a:ext uri="{FF2B5EF4-FFF2-40B4-BE49-F238E27FC236}">
                <a16:creationId xmlns:a16="http://schemas.microsoft.com/office/drawing/2014/main" id="{75319A1D-3C64-8641-60AB-1703F2B36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67104" y="3169182"/>
            <a:ext cx="789709" cy="789709"/>
          </a:xfrm>
          <a:prstGeom prst="rect">
            <a:avLst/>
          </a:prstGeom>
        </p:spPr>
      </p:pic>
      <p:pic>
        <p:nvPicPr>
          <p:cNvPr id="12" name="Graphic 11" descr="User with solid fill">
            <a:extLst>
              <a:ext uri="{FF2B5EF4-FFF2-40B4-BE49-F238E27FC236}">
                <a16:creationId xmlns:a16="http://schemas.microsoft.com/office/drawing/2014/main" id="{5AD85463-4676-69DE-A484-201111BD4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31245" y="5164337"/>
            <a:ext cx="789709" cy="789709"/>
          </a:xfrm>
          <a:prstGeom prst="rect">
            <a:avLst/>
          </a:prstGeom>
        </p:spPr>
      </p:pic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id="{4D04F68A-DA5C-C686-83E8-595CF5F46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9616" y="5164338"/>
            <a:ext cx="789709" cy="7897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8477F7-D4D2-4528-82B4-81E3098F478B}"/>
              </a:ext>
            </a:extLst>
          </p:cNvPr>
          <p:cNvSpPr txBox="1"/>
          <p:nvPr/>
        </p:nvSpPr>
        <p:spPr>
          <a:xfrm>
            <a:off x="9371444" y="1812791"/>
            <a:ext cx="111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speaker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34857B-1AD0-51B3-3357-A7C391848F61}"/>
              </a:ext>
            </a:extLst>
          </p:cNvPr>
          <p:cNvSpPr txBox="1"/>
          <p:nvPr/>
        </p:nvSpPr>
        <p:spPr>
          <a:xfrm>
            <a:off x="10678387" y="1810601"/>
            <a:ext cx="111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other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F795A7-B919-A36D-5BCB-3B938CB093C4}"/>
              </a:ext>
            </a:extLst>
          </p:cNvPr>
          <p:cNvSpPr txBox="1"/>
          <p:nvPr/>
        </p:nvSpPr>
        <p:spPr>
          <a:xfrm>
            <a:off x="9617621" y="2810498"/>
            <a:ext cx="101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left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D2C34F-4F62-05B3-4385-8157104063B6}"/>
              </a:ext>
            </a:extLst>
          </p:cNvPr>
          <p:cNvSpPr txBox="1"/>
          <p:nvPr/>
        </p:nvSpPr>
        <p:spPr>
          <a:xfrm>
            <a:off x="10738691" y="2797657"/>
            <a:ext cx="101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6"/>
                </a:solidFill>
              </a:rPr>
              <a:t>right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B08A34-24B3-9F5C-F91A-D5041B159867}"/>
              </a:ext>
            </a:extLst>
          </p:cNvPr>
          <p:cNvSpPr txBox="1"/>
          <p:nvPr/>
        </p:nvSpPr>
        <p:spPr>
          <a:xfrm>
            <a:off x="9606075" y="3797556"/>
            <a:ext cx="101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6"/>
                </a:solidFill>
              </a:rPr>
              <a:t>right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374589-569B-9641-7CDD-BAB86F0E9967}"/>
              </a:ext>
            </a:extLst>
          </p:cNvPr>
          <p:cNvSpPr txBox="1"/>
          <p:nvPr/>
        </p:nvSpPr>
        <p:spPr>
          <a:xfrm>
            <a:off x="10761783" y="3795366"/>
            <a:ext cx="101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6"/>
                </a:solidFill>
              </a:rPr>
              <a:t>right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BB52E-D707-EA9B-9D93-8A559A6E9DE7}"/>
              </a:ext>
            </a:extLst>
          </p:cNvPr>
          <p:cNvSpPr txBox="1"/>
          <p:nvPr/>
        </p:nvSpPr>
        <p:spPr>
          <a:xfrm>
            <a:off x="10859658" y="4828464"/>
            <a:ext cx="101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left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F351A7-BA5C-BAF2-390A-7EF18D205679}"/>
              </a:ext>
            </a:extLst>
          </p:cNvPr>
          <p:cNvSpPr txBox="1"/>
          <p:nvPr/>
        </p:nvSpPr>
        <p:spPr>
          <a:xfrm>
            <a:off x="9630584" y="4826274"/>
            <a:ext cx="101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6"/>
                </a:solidFill>
              </a:rPr>
              <a:t>right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72CC0C-AE42-2028-B452-F1FCB379ACAE}"/>
              </a:ext>
            </a:extLst>
          </p:cNvPr>
          <p:cNvSpPr txBox="1"/>
          <p:nvPr/>
        </p:nvSpPr>
        <p:spPr>
          <a:xfrm>
            <a:off x="9630584" y="5806381"/>
            <a:ext cx="101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left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1D9170-B3F9-924A-464C-EA6C7D864AA8}"/>
              </a:ext>
            </a:extLst>
          </p:cNvPr>
          <p:cNvSpPr txBox="1"/>
          <p:nvPr/>
        </p:nvSpPr>
        <p:spPr>
          <a:xfrm>
            <a:off x="10786292" y="5804191"/>
            <a:ext cx="101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left</a:t>
            </a:r>
          </a:p>
        </p:txBody>
      </p:sp>
      <p:pic>
        <p:nvPicPr>
          <p:cNvPr id="28" name="Graphic 27" descr="User with solid fill">
            <a:extLst>
              <a:ext uri="{FF2B5EF4-FFF2-40B4-BE49-F238E27FC236}">
                <a16:creationId xmlns:a16="http://schemas.microsoft.com/office/drawing/2014/main" id="{80E54263-0030-EA64-4A1F-41C4CED0C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1245" y="4181761"/>
            <a:ext cx="789709" cy="789709"/>
          </a:xfrm>
          <a:prstGeom prst="rect">
            <a:avLst/>
          </a:prstGeom>
        </p:spPr>
      </p:pic>
      <p:pic>
        <p:nvPicPr>
          <p:cNvPr id="29" name="Graphic 28" descr="User with solid fill">
            <a:extLst>
              <a:ext uri="{FF2B5EF4-FFF2-40B4-BE49-F238E27FC236}">
                <a16:creationId xmlns:a16="http://schemas.microsoft.com/office/drawing/2014/main" id="{B7483155-4F1D-A551-256E-5E57404B1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9616" y="4181762"/>
            <a:ext cx="789709" cy="789709"/>
          </a:xfrm>
          <a:prstGeom prst="rect">
            <a:avLst/>
          </a:prstGeom>
        </p:spPr>
      </p:pic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7F96727-9570-DB5C-15DD-E395B9564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2" y="1927461"/>
            <a:ext cx="7214631" cy="4474473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876C297-F931-8AE9-6492-1AD80E8C7821}"/>
              </a:ext>
            </a:extLst>
          </p:cNvPr>
          <p:cNvCxnSpPr>
            <a:cxnSpLocks/>
          </p:cNvCxnSpPr>
          <p:nvPr/>
        </p:nvCxnSpPr>
        <p:spPr>
          <a:xfrm flipH="1">
            <a:off x="5455994" y="4164697"/>
            <a:ext cx="350790" cy="76227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828450A-9DE7-719B-2D69-0259CF76D785}"/>
              </a:ext>
            </a:extLst>
          </p:cNvPr>
          <p:cNvSpPr txBox="1"/>
          <p:nvPr/>
        </p:nvSpPr>
        <p:spPr>
          <a:xfrm>
            <a:off x="5679144" y="3635725"/>
            <a:ext cx="138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More “Disgust”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6ED13C-B9E7-368C-8174-49EBD2CC9504}"/>
              </a:ext>
            </a:extLst>
          </p:cNvPr>
          <p:cNvSpPr txBox="1"/>
          <p:nvPr/>
        </p:nvSpPr>
        <p:spPr>
          <a:xfrm>
            <a:off x="3288145" y="2325503"/>
            <a:ext cx="138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Less “Neutral”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6536450-18D9-AB1D-27B6-8F0E3F19FD04}"/>
              </a:ext>
            </a:extLst>
          </p:cNvPr>
          <p:cNvCxnSpPr>
            <a:cxnSpLocks/>
          </p:cNvCxnSpPr>
          <p:nvPr/>
        </p:nvCxnSpPr>
        <p:spPr>
          <a:xfrm flipH="1">
            <a:off x="3288145" y="2810498"/>
            <a:ext cx="214844" cy="25597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72A4DB4-3B60-36DC-C784-F4B0768292BA}"/>
              </a:ext>
            </a:extLst>
          </p:cNvPr>
          <p:cNvSpPr txBox="1"/>
          <p:nvPr/>
        </p:nvSpPr>
        <p:spPr>
          <a:xfrm>
            <a:off x="4421330" y="3141801"/>
            <a:ext cx="138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More “Happy”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DC27594-CCBB-AC6F-3708-B8DFAE29EA27}"/>
              </a:ext>
            </a:extLst>
          </p:cNvPr>
          <p:cNvCxnSpPr>
            <a:cxnSpLocks/>
          </p:cNvCxnSpPr>
          <p:nvPr/>
        </p:nvCxnSpPr>
        <p:spPr>
          <a:xfrm flipH="1">
            <a:off x="4676998" y="3790745"/>
            <a:ext cx="273404" cy="49131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tangolo 6">
            <a:extLst>
              <a:ext uri="{FF2B5EF4-FFF2-40B4-BE49-F238E27FC236}">
                <a16:creationId xmlns:a16="http://schemas.microsoft.com/office/drawing/2014/main" id="{AEF6E72A-E402-17F8-B5D6-B020F9F94A46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A8795DDB-2847-92E3-0BF7-48E5B30B9CDC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EE44D5-92E4-4411-33C4-52013FF5F179}"/>
              </a:ext>
            </a:extLst>
          </p:cNvPr>
          <p:cNvSpPr txBox="1"/>
          <p:nvPr/>
        </p:nvSpPr>
        <p:spPr>
          <a:xfrm>
            <a:off x="11291989" y="-4217"/>
            <a:ext cx="88335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24157742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85FD-8829-D2D1-EC70-608DE142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E40EB-D739-0CF7-DFD2-BBE815439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/>
              <a:t>Videos are an extremely rich (and meaningful) source of data</a:t>
            </a:r>
          </a:p>
          <a:p>
            <a:r>
              <a:rPr lang="it-IT"/>
              <a:t>We have some (correlational) results on the preference of the audience towards more «active» tones, journalists and experts (vs politicians) and male speakers.</a:t>
            </a:r>
          </a:p>
          <a:p>
            <a:r>
              <a:rPr lang="it-IT"/>
              <a:t>We have some results on:</a:t>
            </a:r>
          </a:p>
          <a:p>
            <a:pPr lvl="1"/>
            <a:r>
              <a:rPr lang="it-IT"/>
              <a:t>partisanship of programmes, with trends over time.</a:t>
            </a:r>
          </a:p>
          <a:p>
            <a:pPr lvl="1"/>
            <a:r>
              <a:rPr lang="it-IT"/>
              <a:t>heterogeneity of tone and type of speakers w/ respect to the topics discussed.</a:t>
            </a:r>
          </a:p>
          <a:p>
            <a:pPr lvl="1"/>
            <a:r>
              <a:rPr lang="it-IT"/>
              <a:t>facial expression convey «comments» on the speakers.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F3834F06-68C7-2CA8-56DA-ADF6FEECB2B0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83806A07-D199-5C8B-1FB3-E84242286E7B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3C70E-F644-1836-6460-6B3EAF8ADAA8}"/>
              </a:ext>
            </a:extLst>
          </p:cNvPr>
          <p:cNvSpPr txBox="1"/>
          <p:nvPr/>
        </p:nvSpPr>
        <p:spPr>
          <a:xfrm>
            <a:off x="1971040" y="-4217"/>
            <a:ext cx="10204303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9878973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E40EB-D739-0CF7-DFD2-BBE81543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217" y="2761673"/>
            <a:ext cx="6800273" cy="77903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5400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F3834F06-68C7-2CA8-56DA-ADF6FEECB2B0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83806A07-D199-5C8B-1FB3-E84242286E7B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CBAAEE-967E-E287-BF1E-9777EAFCCFF3}"/>
              </a:ext>
            </a:extLst>
          </p:cNvPr>
          <p:cNvSpPr txBox="1"/>
          <p:nvPr/>
        </p:nvSpPr>
        <p:spPr>
          <a:xfrm>
            <a:off x="1971040" y="-4217"/>
            <a:ext cx="10204303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CONCLUSIONS</a:t>
            </a:r>
          </a:p>
        </p:txBody>
      </p:sp>
      <p:pic>
        <p:nvPicPr>
          <p:cNvPr id="6" name="Immagine 11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676E3856-6D3E-9C5B-5B43-E80169F4B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3" y="365115"/>
            <a:ext cx="4962525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CE9DBD-3707-738D-BBEB-2AC94B6CCF64}"/>
              </a:ext>
            </a:extLst>
          </p:cNvPr>
          <p:cNvSpPr txBox="1"/>
          <p:nvPr/>
        </p:nvSpPr>
        <p:spPr>
          <a:xfrm>
            <a:off x="6123709" y="3540703"/>
            <a:ext cx="6068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gabriele.pinto@uniroma1.it</a:t>
            </a:r>
          </a:p>
          <a:p>
            <a:r>
              <a:rPr lang="it-IT"/>
              <a:t>s</a:t>
            </a:r>
            <a:r>
              <a:rPr lang="it-IT" sz="1800"/>
              <a:t>lides: </a:t>
            </a:r>
            <a:r>
              <a:rPr lang="en-GB"/>
              <a:t>www.gabrielepinto.com/presentations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E40EB-D739-0CF7-DFD2-BBE81543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7708" y="2538267"/>
            <a:ext cx="6800273" cy="77903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5400">
                <a:solidFill>
                  <a:schemeClr val="tx2"/>
                </a:solidFill>
              </a:rPr>
              <a:t>APPENDIX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F3834F06-68C7-2CA8-56DA-ADF6FEECB2B0}"/>
              </a:ext>
            </a:extLst>
          </p:cNvPr>
          <p:cNvSpPr/>
          <p:nvPr/>
        </p:nvSpPr>
        <p:spPr>
          <a:xfrm>
            <a:off x="0" y="6477000"/>
            <a:ext cx="3505200" cy="381000"/>
          </a:xfrm>
          <a:prstGeom prst="rect">
            <a:avLst/>
          </a:prstGeom>
          <a:solidFill>
            <a:srgbClr val="54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/>
              <a:t>Gabriele Pinto</a:t>
            </a:r>
            <a:endParaRPr lang="it-IT" sz="1600" dirty="0"/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83806A07-D199-5C8B-1FB3-E84242286E7B}"/>
              </a:ext>
            </a:extLst>
          </p:cNvPr>
          <p:cNvSpPr/>
          <p:nvPr/>
        </p:nvSpPr>
        <p:spPr>
          <a:xfrm>
            <a:off x="3505200" y="6476990"/>
            <a:ext cx="8704154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>
                <a:solidFill>
                  <a:schemeClr val="tx1"/>
                </a:solidFill>
              </a:rPr>
              <a:t>Data, Trends and Biases of Television Political Talk Show: Evidence from Italy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CBAAEE-967E-E287-BF1E-9777EAFCCFF3}"/>
              </a:ext>
            </a:extLst>
          </p:cNvPr>
          <p:cNvSpPr txBox="1"/>
          <p:nvPr/>
        </p:nvSpPr>
        <p:spPr>
          <a:xfrm>
            <a:off x="1971040" y="-4217"/>
            <a:ext cx="10204303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75545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12178</TotalTime>
  <Words>6466</Words>
  <Application>Microsoft Office PowerPoint</Application>
  <PresentationFormat>Widescreen</PresentationFormat>
  <Paragraphs>899</Paragraphs>
  <Slides>101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8" baseType="lpstr">
      <vt:lpstr>Aptos</vt:lpstr>
      <vt:lpstr>Aptos Display</vt:lpstr>
      <vt:lpstr>Arial</vt:lpstr>
      <vt:lpstr>Calibri</vt:lpstr>
      <vt:lpstr>Cambria Math</vt:lpstr>
      <vt:lpstr>Wingdings</vt:lpstr>
      <vt:lpstr>Office Theme</vt:lpstr>
      <vt:lpstr>Data, Trends, and Biases of Television Political Talk Shows: Evidence from Italy  </vt:lpstr>
      <vt:lpstr>PowerPoint Presentation</vt:lpstr>
      <vt:lpstr>In a nutshell 1/2</vt:lpstr>
      <vt:lpstr>In a nutshell 2/2</vt:lpstr>
      <vt:lpstr>Why Video</vt:lpstr>
      <vt:lpstr>Why Video</vt:lpstr>
      <vt:lpstr>Video is an effective medium of communication</vt:lpstr>
      <vt:lpstr>…and can be a rich source of data</vt:lpstr>
      <vt:lpstr>Why Television</vt:lpstr>
      <vt:lpstr>Despite the widespread use of Internet (and social networks), Television has remained the main and undisputed primary source of (political) information. </vt:lpstr>
      <vt:lpstr>Similar in US and Europe</vt:lpstr>
      <vt:lpstr>Television usage in Italy vs EU</vt:lpstr>
      <vt:lpstr>Why television so important</vt:lpstr>
      <vt:lpstr>Why Political Talk Show, and Why Italy</vt:lpstr>
      <vt:lpstr>Why Political Talk Show, and Why Italy</vt:lpstr>
      <vt:lpstr>Related literature</vt:lpstr>
      <vt:lpstr>Is there a “gap” in the study of videos and television content?</vt:lpstr>
      <vt:lpstr>Related literature: content analysis (transcripts)</vt:lpstr>
      <vt:lpstr>Why we construct our data from scratch</vt:lpstr>
      <vt:lpstr>Related literature: content analysis (audio analysis)</vt:lpstr>
      <vt:lpstr>Related literature: content analysis (image and video)</vt:lpstr>
      <vt:lpstr>Methodological contribution</vt:lpstr>
      <vt:lpstr>The Sample</vt:lpstr>
      <vt:lpstr>The Sample</vt:lpstr>
      <vt:lpstr>The Format</vt:lpstr>
      <vt:lpstr>The tools</vt:lpstr>
      <vt:lpstr>What we use</vt:lpstr>
      <vt:lpstr>Speaker Diarization</vt:lpstr>
      <vt:lpstr>Speaker “Identification”</vt:lpstr>
      <vt:lpstr>Type of speakers (e.g. speakers)</vt:lpstr>
      <vt:lpstr>For each type of speaker</vt:lpstr>
      <vt:lpstr>Example prompt for classifying TV speakers</vt:lpstr>
      <vt:lpstr>Political leaning classification</vt:lpstr>
      <vt:lpstr>Example of speakers</vt:lpstr>
      <vt:lpstr>Political leaning by type of speaker: Politicians</vt:lpstr>
      <vt:lpstr>Political leaning by type of speaker: Journalists</vt:lpstr>
      <vt:lpstr>Political leaning by type of speaker: Experts</vt:lpstr>
      <vt:lpstr>Summary statistics – Otto e Mezzo</vt:lpstr>
      <vt:lpstr>Summary statistics – Stasera Italia</vt:lpstr>
      <vt:lpstr>Partishanship – Otto e Mezzo VS Stasera Italia</vt:lpstr>
      <vt:lpstr>Speaker Type – Otto e Mezzo VS Stasera Italia</vt:lpstr>
      <vt:lpstr>Competition – Speakers</vt:lpstr>
      <vt:lpstr>Transcripts</vt:lpstr>
      <vt:lpstr>Who speaks about what? – Topics Dictionary</vt:lpstr>
      <vt:lpstr>Who speaks about what? </vt:lpstr>
      <vt:lpstr>Topics trends: Labour </vt:lpstr>
      <vt:lpstr>Topics trends: Immigration</vt:lpstr>
      <vt:lpstr>Topics Trends: War</vt:lpstr>
      <vt:lpstr>Topics Trends: Health</vt:lpstr>
      <vt:lpstr>Topics Trends: Economics</vt:lpstr>
      <vt:lpstr>Topics Trends: Justice</vt:lpstr>
      <vt:lpstr>Topics Competition</vt:lpstr>
      <vt:lpstr>Who speaks about what? </vt:lpstr>
      <vt:lpstr>Who speaks about what?</vt:lpstr>
      <vt:lpstr>Who speaks about what?</vt:lpstr>
      <vt:lpstr>Who speaks about what?</vt:lpstr>
      <vt:lpstr>Who speaks about what?</vt:lpstr>
      <vt:lpstr>Who speaks about what?</vt:lpstr>
      <vt:lpstr>Who speaks about what?</vt:lpstr>
      <vt:lpstr>Who speaks about what?</vt:lpstr>
      <vt:lpstr>Tone</vt:lpstr>
      <vt:lpstr>Tone</vt:lpstr>
      <vt:lpstr>Audio Tone Distribution</vt:lpstr>
      <vt:lpstr>Tone matters</vt:lpstr>
      <vt:lpstr>Tone Examples Happy</vt:lpstr>
      <vt:lpstr>Tone Examples Neutral</vt:lpstr>
      <vt:lpstr>Tone Examples Anger</vt:lpstr>
      <vt:lpstr>Tone Examples Sad</vt:lpstr>
      <vt:lpstr>Tone and Topics</vt:lpstr>
      <vt:lpstr>Tone and Topics</vt:lpstr>
      <vt:lpstr>Tone and Topics</vt:lpstr>
      <vt:lpstr>Tone and Topics</vt:lpstr>
      <vt:lpstr>Tone and Topics</vt:lpstr>
      <vt:lpstr>Tone and Topics</vt:lpstr>
      <vt:lpstr>Tone and Topics</vt:lpstr>
      <vt:lpstr>Auditel Data</vt:lpstr>
      <vt:lpstr>Audience Summary statistics – Otto e Mezzo</vt:lpstr>
      <vt:lpstr>Minutes-by-Minute Audience data</vt:lpstr>
      <vt:lpstr>Audience Regression</vt:lpstr>
      <vt:lpstr>Baseline Descriptive Result</vt:lpstr>
      <vt:lpstr>A quasi-natural experiment</vt:lpstr>
      <vt:lpstr>Face Recognition</vt:lpstr>
      <vt:lpstr>Face Detection</vt:lpstr>
      <vt:lpstr>Face Detection When it works fine..</vt:lpstr>
      <vt:lpstr>Face Detection When not 1/2</vt:lpstr>
      <vt:lpstr>Face Detection –tools – When not 2/2</vt:lpstr>
      <vt:lpstr>Face Recognition</vt:lpstr>
      <vt:lpstr>Face Recognition</vt:lpstr>
      <vt:lpstr>Face Recognition</vt:lpstr>
      <vt:lpstr>Face Detection – solution to obstacles</vt:lpstr>
      <vt:lpstr>Face Recognition – does it work?</vt:lpstr>
      <vt:lpstr>Face Emotion</vt:lpstr>
      <vt:lpstr>Face Emotions</vt:lpstr>
      <vt:lpstr>Face Emotions</vt:lpstr>
      <vt:lpstr>Face emotion of the “others”</vt:lpstr>
      <vt:lpstr>Facial expression of those who are not speaking (all types)</vt:lpstr>
      <vt:lpstr>Summing up</vt:lpstr>
      <vt:lpstr>PowerPoint Presentation</vt:lpstr>
      <vt:lpstr>PowerPoint Presentation</vt:lpstr>
      <vt:lpstr>Validation of speaking time</vt:lpstr>
      <vt:lpstr>Validation of speaking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Data, Trends and Bias of Television Political Talk Show: Evidence from Italy</dc:title>
  <dc:creator>Gabriele Pinto</dc:creator>
  <cp:lastModifiedBy>Gabriele Pinto</cp:lastModifiedBy>
  <cp:revision>74</cp:revision>
  <dcterms:created xsi:type="dcterms:W3CDTF">2024-03-21T11:36:56Z</dcterms:created>
  <dcterms:modified xsi:type="dcterms:W3CDTF">2024-05-24T14:18:45Z</dcterms:modified>
</cp:coreProperties>
</file>