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</p:sldMasterIdLst>
  <p:notesMasterIdLst>
    <p:notesMasterId r:id="rId36"/>
  </p:notesMasterIdLst>
  <p:sldIdLst>
    <p:sldId id="389" r:id="rId5"/>
    <p:sldId id="391" r:id="rId6"/>
    <p:sldId id="393" r:id="rId7"/>
    <p:sldId id="392" r:id="rId8"/>
    <p:sldId id="395" r:id="rId9"/>
    <p:sldId id="263" r:id="rId10"/>
    <p:sldId id="377" r:id="rId11"/>
    <p:sldId id="329" r:id="rId12"/>
    <p:sldId id="327" r:id="rId13"/>
    <p:sldId id="332" r:id="rId14"/>
    <p:sldId id="333" r:id="rId15"/>
    <p:sldId id="334" r:id="rId16"/>
    <p:sldId id="335" r:id="rId17"/>
    <p:sldId id="336" r:id="rId18"/>
    <p:sldId id="378" r:id="rId19"/>
    <p:sldId id="339" r:id="rId20"/>
    <p:sldId id="340" r:id="rId21"/>
    <p:sldId id="379" r:id="rId22"/>
    <p:sldId id="381" r:id="rId23"/>
    <p:sldId id="380" r:id="rId24"/>
    <p:sldId id="390" r:id="rId25"/>
    <p:sldId id="374" r:id="rId26"/>
    <p:sldId id="355" r:id="rId27"/>
    <p:sldId id="356" r:id="rId28"/>
    <p:sldId id="358" r:id="rId29"/>
    <p:sldId id="317" r:id="rId30"/>
    <p:sldId id="394" r:id="rId31"/>
    <p:sldId id="398" r:id="rId32"/>
    <p:sldId id="359" r:id="rId33"/>
    <p:sldId id="357" r:id="rId34"/>
    <p:sldId id="39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3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63BB7-2D3D-46F1-B835-B14DAD92BED5}" type="doc">
      <dgm:prSet loTypeId="urn:microsoft.com/office/officeart/2005/8/layout/gear1" loCatId="cycle" qsTypeId="urn:microsoft.com/office/officeart/2005/8/quickstyle/simple1" qsCatId="simple" csTypeId="urn:microsoft.com/office/officeart/2005/8/colors/accent0_2" csCatId="mainScheme" phldr="1"/>
      <dgm:spPr/>
    </dgm:pt>
    <dgm:pt modelId="{5769051A-1E16-4E3C-ADE3-CBF81B5043EE}">
      <dgm:prSet phldrT="[Testo]"/>
      <dgm:spPr/>
      <dgm:t>
        <a:bodyPr/>
        <a:lstStyle/>
        <a:p>
          <a:r>
            <a:rPr lang="it-IT"/>
            <a:t>nationalism</a:t>
          </a:r>
          <a:endParaRPr lang="it-IT" dirty="0"/>
        </a:p>
      </dgm:t>
    </dgm:pt>
    <dgm:pt modelId="{4DE33C11-31F9-4377-8195-A06B172AF621}" type="parTrans" cxnId="{82D5189D-3217-4D15-96B9-C6F3334A873E}">
      <dgm:prSet/>
      <dgm:spPr/>
      <dgm:t>
        <a:bodyPr/>
        <a:lstStyle/>
        <a:p>
          <a:endParaRPr lang="it-IT"/>
        </a:p>
      </dgm:t>
    </dgm:pt>
    <dgm:pt modelId="{720B252A-2A63-4B2B-A417-62397DF2EA3E}" type="sibTrans" cxnId="{82D5189D-3217-4D15-96B9-C6F3334A873E}">
      <dgm:prSet/>
      <dgm:spPr/>
      <dgm:t>
        <a:bodyPr/>
        <a:lstStyle/>
        <a:p>
          <a:endParaRPr lang="it-IT"/>
        </a:p>
      </dgm:t>
    </dgm:pt>
    <dgm:pt modelId="{C8FBBCE7-BE97-4DCC-B282-C1ED355D8CF6}">
      <dgm:prSet phldrT="[Testo]"/>
      <dgm:spPr/>
      <dgm:t>
        <a:bodyPr/>
        <a:lstStyle/>
        <a:p>
          <a:r>
            <a:rPr lang="it-IT"/>
            <a:t>Anti-immigrant attitudes</a:t>
          </a:r>
          <a:endParaRPr lang="it-IT" dirty="0"/>
        </a:p>
      </dgm:t>
    </dgm:pt>
    <dgm:pt modelId="{E37048E6-A717-43B9-9A30-DD92B096166C}" type="parTrans" cxnId="{E95F108F-C018-4E33-BD8D-16D6EA681F85}">
      <dgm:prSet/>
      <dgm:spPr/>
      <dgm:t>
        <a:bodyPr/>
        <a:lstStyle/>
        <a:p>
          <a:endParaRPr lang="it-IT"/>
        </a:p>
      </dgm:t>
    </dgm:pt>
    <dgm:pt modelId="{81AECAA7-5101-46E2-8F37-F3C7C678CC04}" type="sibTrans" cxnId="{E95F108F-C018-4E33-BD8D-16D6EA681F85}">
      <dgm:prSet/>
      <dgm:spPr/>
      <dgm:t>
        <a:bodyPr/>
        <a:lstStyle/>
        <a:p>
          <a:endParaRPr lang="it-IT"/>
        </a:p>
      </dgm:t>
    </dgm:pt>
    <dgm:pt modelId="{AD861292-FE8C-44FE-BF42-BBEC3D2882F1}">
      <dgm:prSet phldrT="[Testo]"/>
      <dgm:spPr/>
      <dgm:t>
        <a:bodyPr/>
        <a:lstStyle/>
        <a:p>
          <a:r>
            <a:rPr lang="it-IT"/>
            <a:t>Hate crimes</a:t>
          </a:r>
          <a:endParaRPr lang="it-IT" dirty="0"/>
        </a:p>
      </dgm:t>
    </dgm:pt>
    <dgm:pt modelId="{47C88BCE-9D15-4021-9A54-C54341527D6C}" type="parTrans" cxnId="{7CF52FC6-8BF0-4C3B-872D-4C2B092445AD}">
      <dgm:prSet/>
      <dgm:spPr/>
      <dgm:t>
        <a:bodyPr/>
        <a:lstStyle/>
        <a:p>
          <a:endParaRPr lang="it-IT"/>
        </a:p>
      </dgm:t>
    </dgm:pt>
    <dgm:pt modelId="{ED6DE2D7-C716-42AD-A772-19B801AB1FFF}" type="sibTrans" cxnId="{7CF52FC6-8BF0-4C3B-872D-4C2B092445AD}">
      <dgm:prSet/>
      <dgm:spPr/>
      <dgm:t>
        <a:bodyPr/>
        <a:lstStyle/>
        <a:p>
          <a:endParaRPr lang="it-IT"/>
        </a:p>
      </dgm:t>
    </dgm:pt>
    <dgm:pt modelId="{AC63351B-AF5E-4A01-8385-6626A38B16F0}" type="pres">
      <dgm:prSet presAssocID="{60863BB7-2D3D-46F1-B835-B14DAD92B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7939D4B-070F-4AA4-8F37-BA13307621C2}" type="pres">
      <dgm:prSet presAssocID="{5769051A-1E16-4E3C-ADE3-CBF81B5043EE}" presName="gear1" presStyleLbl="node1" presStyleIdx="0" presStyleCnt="3">
        <dgm:presLayoutVars>
          <dgm:chMax val="1"/>
          <dgm:bulletEnabled val="1"/>
        </dgm:presLayoutVars>
      </dgm:prSet>
      <dgm:spPr/>
    </dgm:pt>
    <dgm:pt modelId="{ACC826E9-CEFD-4E5E-8587-090ADF5FC24E}" type="pres">
      <dgm:prSet presAssocID="{5769051A-1E16-4E3C-ADE3-CBF81B5043EE}" presName="gear1srcNode" presStyleLbl="node1" presStyleIdx="0" presStyleCnt="3"/>
      <dgm:spPr/>
    </dgm:pt>
    <dgm:pt modelId="{684E11FD-120B-482F-AB32-328EB1403CBC}" type="pres">
      <dgm:prSet presAssocID="{5769051A-1E16-4E3C-ADE3-CBF81B5043EE}" presName="gear1dstNode" presStyleLbl="node1" presStyleIdx="0" presStyleCnt="3"/>
      <dgm:spPr/>
    </dgm:pt>
    <dgm:pt modelId="{5025A3EC-1C8A-4256-A1EB-876E3E1CE3EB}" type="pres">
      <dgm:prSet presAssocID="{C8FBBCE7-BE97-4DCC-B282-C1ED355D8CF6}" presName="gear2" presStyleLbl="node1" presStyleIdx="1" presStyleCnt="3">
        <dgm:presLayoutVars>
          <dgm:chMax val="1"/>
          <dgm:bulletEnabled val="1"/>
        </dgm:presLayoutVars>
      </dgm:prSet>
      <dgm:spPr/>
    </dgm:pt>
    <dgm:pt modelId="{F1F3F122-392B-41EE-9E22-E3B207B944C5}" type="pres">
      <dgm:prSet presAssocID="{C8FBBCE7-BE97-4DCC-B282-C1ED355D8CF6}" presName="gear2srcNode" presStyleLbl="node1" presStyleIdx="1" presStyleCnt="3"/>
      <dgm:spPr/>
    </dgm:pt>
    <dgm:pt modelId="{0F9FFC79-093C-44E2-AD77-21801079D570}" type="pres">
      <dgm:prSet presAssocID="{C8FBBCE7-BE97-4DCC-B282-C1ED355D8CF6}" presName="gear2dstNode" presStyleLbl="node1" presStyleIdx="1" presStyleCnt="3"/>
      <dgm:spPr/>
    </dgm:pt>
    <dgm:pt modelId="{F5C8523D-66BD-4DA5-B836-FE551044332E}" type="pres">
      <dgm:prSet presAssocID="{AD861292-FE8C-44FE-BF42-BBEC3D2882F1}" presName="gear3" presStyleLbl="node1" presStyleIdx="2" presStyleCnt="3"/>
      <dgm:spPr/>
    </dgm:pt>
    <dgm:pt modelId="{DF59C004-F90B-44A3-8786-4A4939314418}" type="pres">
      <dgm:prSet presAssocID="{AD861292-FE8C-44FE-BF42-BBEC3D2882F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B902B1D-C26C-441A-A423-7B48AD649EE1}" type="pres">
      <dgm:prSet presAssocID="{AD861292-FE8C-44FE-BF42-BBEC3D2882F1}" presName="gear3srcNode" presStyleLbl="node1" presStyleIdx="2" presStyleCnt="3"/>
      <dgm:spPr/>
    </dgm:pt>
    <dgm:pt modelId="{FD3E1573-A8B5-4768-982E-5CC4EF0A5FAF}" type="pres">
      <dgm:prSet presAssocID="{AD861292-FE8C-44FE-BF42-BBEC3D2882F1}" presName="gear3dstNode" presStyleLbl="node1" presStyleIdx="2" presStyleCnt="3"/>
      <dgm:spPr/>
    </dgm:pt>
    <dgm:pt modelId="{52AB9E65-0601-42DD-9311-0E5D01FDA1B0}" type="pres">
      <dgm:prSet presAssocID="{720B252A-2A63-4B2B-A417-62397DF2EA3E}" presName="connector1" presStyleLbl="sibTrans2D1" presStyleIdx="0" presStyleCnt="3"/>
      <dgm:spPr/>
    </dgm:pt>
    <dgm:pt modelId="{A4F463B6-96DC-47E7-A317-A0D640AEA837}" type="pres">
      <dgm:prSet presAssocID="{81AECAA7-5101-46E2-8F37-F3C7C678CC04}" presName="connector2" presStyleLbl="sibTrans2D1" presStyleIdx="1" presStyleCnt="3"/>
      <dgm:spPr/>
    </dgm:pt>
    <dgm:pt modelId="{4CEA26D9-70A7-4BE8-B53C-7ED801D3B0F0}" type="pres">
      <dgm:prSet presAssocID="{ED6DE2D7-C716-42AD-A772-19B801AB1FFF}" presName="connector3" presStyleLbl="sibTrans2D1" presStyleIdx="2" presStyleCnt="3"/>
      <dgm:spPr/>
    </dgm:pt>
  </dgm:ptLst>
  <dgm:cxnLst>
    <dgm:cxn modelId="{BB1B7018-B524-4C77-9A7C-CA8E9E7FC290}" type="presOf" srcId="{AD861292-FE8C-44FE-BF42-BBEC3D2882F1}" destId="{DF59C004-F90B-44A3-8786-4A4939314418}" srcOrd="1" destOrd="0" presId="urn:microsoft.com/office/officeart/2005/8/layout/gear1"/>
    <dgm:cxn modelId="{6A86E63E-5472-410D-AB15-94EF05FC1592}" type="presOf" srcId="{5769051A-1E16-4E3C-ADE3-CBF81B5043EE}" destId="{ACC826E9-CEFD-4E5E-8587-090ADF5FC24E}" srcOrd="1" destOrd="0" presId="urn:microsoft.com/office/officeart/2005/8/layout/gear1"/>
    <dgm:cxn modelId="{21AC216C-F76D-4B0A-95DF-1EC886BBDEDC}" type="presOf" srcId="{5769051A-1E16-4E3C-ADE3-CBF81B5043EE}" destId="{17939D4B-070F-4AA4-8F37-BA13307621C2}" srcOrd="0" destOrd="0" presId="urn:microsoft.com/office/officeart/2005/8/layout/gear1"/>
    <dgm:cxn modelId="{36E1A34D-BED9-496A-B8A1-0CC25CE56A16}" type="presOf" srcId="{5769051A-1E16-4E3C-ADE3-CBF81B5043EE}" destId="{684E11FD-120B-482F-AB32-328EB1403CBC}" srcOrd="2" destOrd="0" presId="urn:microsoft.com/office/officeart/2005/8/layout/gear1"/>
    <dgm:cxn modelId="{65A67D7D-E4BB-4B33-9C3F-FBE7DA048BE8}" type="presOf" srcId="{AD861292-FE8C-44FE-BF42-BBEC3D2882F1}" destId="{FD3E1573-A8B5-4768-982E-5CC4EF0A5FAF}" srcOrd="3" destOrd="0" presId="urn:microsoft.com/office/officeart/2005/8/layout/gear1"/>
    <dgm:cxn modelId="{F82AAC7F-FD0C-4EFE-B21F-72516CF676B6}" type="presOf" srcId="{C8FBBCE7-BE97-4DCC-B282-C1ED355D8CF6}" destId="{F1F3F122-392B-41EE-9E22-E3B207B944C5}" srcOrd="1" destOrd="0" presId="urn:microsoft.com/office/officeart/2005/8/layout/gear1"/>
    <dgm:cxn modelId="{E95F108F-C018-4E33-BD8D-16D6EA681F85}" srcId="{60863BB7-2D3D-46F1-B835-B14DAD92BED5}" destId="{C8FBBCE7-BE97-4DCC-B282-C1ED355D8CF6}" srcOrd="1" destOrd="0" parTransId="{E37048E6-A717-43B9-9A30-DD92B096166C}" sibTransId="{81AECAA7-5101-46E2-8F37-F3C7C678CC04}"/>
    <dgm:cxn modelId="{96C74499-9C48-431C-A438-5B89D845A478}" type="presOf" srcId="{ED6DE2D7-C716-42AD-A772-19B801AB1FFF}" destId="{4CEA26D9-70A7-4BE8-B53C-7ED801D3B0F0}" srcOrd="0" destOrd="0" presId="urn:microsoft.com/office/officeart/2005/8/layout/gear1"/>
    <dgm:cxn modelId="{8833249A-CB5C-4674-9AF9-79B0B2F4293F}" type="presOf" srcId="{81AECAA7-5101-46E2-8F37-F3C7C678CC04}" destId="{A4F463B6-96DC-47E7-A317-A0D640AEA837}" srcOrd="0" destOrd="0" presId="urn:microsoft.com/office/officeart/2005/8/layout/gear1"/>
    <dgm:cxn modelId="{82D5189D-3217-4D15-96B9-C6F3334A873E}" srcId="{60863BB7-2D3D-46F1-B835-B14DAD92BED5}" destId="{5769051A-1E16-4E3C-ADE3-CBF81B5043EE}" srcOrd="0" destOrd="0" parTransId="{4DE33C11-31F9-4377-8195-A06B172AF621}" sibTransId="{720B252A-2A63-4B2B-A417-62397DF2EA3E}"/>
    <dgm:cxn modelId="{4EE420AA-7E73-4039-964B-672533831686}" type="presOf" srcId="{AD861292-FE8C-44FE-BF42-BBEC3D2882F1}" destId="{F5C8523D-66BD-4DA5-B836-FE551044332E}" srcOrd="0" destOrd="0" presId="urn:microsoft.com/office/officeart/2005/8/layout/gear1"/>
    <dgm:cxn modelId="{59C99CBF-C95A-49A8-9EC1-555E0774E1E4}" type="presOf" srcId="{C8FBBCE7-BE97-4DCC-B282-C1ED355D8CF6}" destId="{5025A3EC-1C8A-4256-A1EB-876E3E1CE3EB}" srcOrd="0" destOrd="0" presId="urn:microsoft.com/office/officeart/2005/8/layout/gear1"/>
    <dgm:cxn modelId="{7CF52FC6-8BF0-4C3B-872D-4C2B092445AD}" srcId="{60863BB7-2D3D-46F1-B835-B14DAD92BED5}" destId="{AD861292-FE8C-44FE-BF42-BBEC3D2882F1}" srcOrd="2" destOrd="0" parTransId="{47C88BCE-9D15-4021-9A54-C54341527D6C}" sibTransId="{ED6DE2D7-C716-42AD-A772-19B801AB1FFF}"/>
    <dgm:cxn modelId="{01A686D5-C008-422E-B780-72FF307635E9}" type="presOf" srcId="{60863BB7-2D3D-46F1-B835-B14DAD92BED5}" destId="{AC63351B-AF5E-4A01-8385-6626A38B16F0}" srcOrd="0" destOrd="0" presId="urn:microsoft.com/office/officeart/2005/8/layout/gear1"/>
    <dgm:cxn modelId="{EA6101E0-0C06-4D99-A5BD-E7F1BDEEB16A}" type="presOf" srcId="{C8FBBCE7-BE97-4DCC-B282-C1ED355D8CF6}" destId="{0F9FFC79-093C-44E2-AD77-21801079D570}" srcOrd="2" destOrd="0" presId="urn:microsoft.com/office/officeart/2005/8/layout/gear1"/>
    <dgm:cxn modelId="{560739EB-912B-4F67-AC1E-33C4DD8174B4}" type="presOf" srcId="{AD861292-FE8C-44FE-BF42-BBEC3D2882F1}" destId="{EB902B1D-C26C-441A-A423-7B48AD649EE1}" srcOrd="2" destOrd="0" presId="urn:microsoft.com/office/officeart/2005/8/layout/gear1"/>
    <dgm:cxn modelId="{12E84FED-6D89-403C-AEDB-B38A3D9C14D1}" type="presOf" srcId="{720B252A-2A63-4B2B-A417-62397DF2EA3E}" destId="{52AB9E65-0601-42DD-9311-0E5D01FDA1B0}" srcOrd="0" destOrd="0" presId="urn:microsoft.com/office/officeart/2005/8/layout/gear1"/>
    <dgm:cxn modelId="{B0EFF467-A670-48B2-A9BB-13B60D4391B4}" type="presParOf" srcId="{AC63351B-AF5E-4A01-8385-6626A38B16F0}" destId="{17939D4B-070F-4AA4-8F37-BA13307621C2}" srcOrd="0" destOrd="0" presId="urn:microsoft.com/office/officeart/2005/8/layout/gear1"/>
    <dgm:cxn modelId="{67EEC66E-13B1-418E-BEBC-42941BC08C44}" type="presParOf" srcId="{AC63351B-AF5E-4A01-8385-6626A38B16F0}" destId="{ACC826E9-CEFD-4E5E-8587-090ADF5FC24E}" srcOrd="1" destOrd="0" presId="urn:microsoft.com/office/officeart/2005/8/layout/gear1"/>
    <dgm:cxn modelId="{DF24CF51-C4FE-43E8-BE15-653ADE448CC7}" type="presParOf" srcId="{AC63351B-AF5E-4A01-8385-6626A38B16F0}" destId="{684E11FD-120B-482F-AB32-328EB1403CBC}" srcOrd="2" destOrd="0" presId="urn:microsoft.com/office/officeart/2005/8/layout/gear1"/>
    <dgm:cxn modelId="{62C87EE4-BFCD-4B88-A0B3-E73303B7BC20}" type="presParOf" srcId="{AC63351B-AF5E-4A01-8385-6626A38B16F0}" destId="{5025A3EC-1C8A-4256-A1EB-876E3E1CE3EB}" srcOrd="3" destOrd="0" presId="urn:microsoft.com/office/officeart/2005/8/layout/gear1"/>
    <dgm:cxn modelId="{4C52593A-A8F6-4AA4-B04B-7B09282575C5}" type="presParOf" srcId="{AC63351B-AF5E-4A01-8385-6626A38B16F0}" destId="{F1F3F122-392B-41EE-9E22-E3B207B944C5}" srcOrd="4" destOrd="0" presId="urn:microsoft.com/office/officeart/2005/8/layout/gear1"/>
    <dgm:cxn modelId="{203A0CCC-3C4D-4980-9716-5E29DF3605A0}" type="presParOf" srcId="{AC63351B-AF5E-4A01-8385-6626A38B16F0}" destId="{0F9FFC79-093C-44E2-AD77-21801079D570}" srcOrd="5" destOrd="0" presId="urn:microsoft.com/office/officeart/2005/8/layout/gear1"/>
    <dgm:cxn modelId="{DA11BC51-C6B1-4E21-B232-0B99F1564403}" type="presParOf" srcId="{AC63351B-AF5E-4A01-8385-6626A38B16F0}" destId="{F5C8523D-66BD-4DA5-B836-FE551044332E}" srcOrd="6" destOrd="0" presId="urn:microsoft.com/office/officeart/2005/8/layout/gear1"/>
    <dgm:cxn modelId="{E738D04C-94FE-4641-9561-B7E97A6D1EC5}" type="presParOf" srcId="{AC63351B-AF5E-4A01-8385-6626A38B16F0}" destId="{DF59C004-F90B-44A3-8786-4A4939314418}" srcOrd="7" destOrd="0" presId="urn:microsoft.com/office/officeart/2005/8/layout/gear1"/>
    <dgm:cxn modelId="{2683F731-1757-4E5E-8DED-67250707A163}" type="presParOf" srcId="{AC63351B-AF5E-4A01-8385-6626A38B16F0}" destId="{EB902B1D-C26C-441A-A423-7B48AD649EE1}" srcOrd="8" destOrd="0" presId="urn:microsoft.com/office/officeart/2005/8/layout/gear1"/>
    <dgm:cxn modelId="{A174AE50-697B-43F7-8B53-3A96ABBF8D84}" type="presParOf" srcId="{AC63351B-AF5E-4A01-8385-6626A38B16F0}" destId="{FD3E1573-A8B5-4768-982E-5CC4EF0A5FAF}" srcOrd="9" destOrd="0" presId="urn:microsoft.com/office/officeart/2005/8/layout/gear1"/>
    <dgm:cxn modelId="{48A7BEB6-26DC-4C05-A966-5CEBF40FB6E5}" type="presParOf" srcId="{AC63351B-AF5E-4A01-8385-6626A38B16F0}" destId="{52AB9E65-0601-42DD-9311-0E5D01FDA1B0}" srcOrd="10" destOrd="0" presId="urn:microsoft.com/office/officeart/2005/8/layout/gear1"/>
    <dgm:cxn modelId="{36A6729B-58FD-4648-8373-385EC448FFC0}" type="presParOf" srcId="{AC63351B-AF5E-4A01-8385-6626A38B16F0}" destId="{A4F463B6-96DC-47E7-A317-A0D640AEA837}" srcOrd="11" destOrd="0" presId="urn:microsoft.com/office/officeart/2005/8/layout/gear1"/>
    <dgm:cxn modelId="{88DD5EC3-935A-4A40-8723-A7916DC7C7B4}" type="presParOf" srcId="{AC63351B-AF5E-4A01-8385-6626A38B16F0}" destId="{4CEA26D9-70A7-4BE8-B53C-7ED801D3B0F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863BB7-2D3D-46F1-B835-B14DAD92BED5}" type="doc">
      <dgm:prSet loTypeId="urn:microsoft.com/office/officeart/2005/8/layout/gear1" loCatId="cycle" qsTypeId="urn:microsoft.com/office/officeart/2005/8/quickstyle/simple1" qsCatId="simple" csTypeId="urn:microsoft.com/office/officeart/2005/8/colors/accent0_2" csCatId="mainScheme" phldr="1"/>
      <dgm:spPr/>
    </dgm:pt>
    <dgm:pt modelId="{5769051A-1E16-4E3C-ADE3-CBF81B5043EE}">
      <dgm:prSet phldrT="[Testo]" custT="1"/>
      <dgm:spPr/>
      <dgm:t>
        <a:bodyPr/>
        <a:lstStyle/>
        <a:p>
          <a:r>
            <a:rPr lang="it-IT" sz="1100" b="1"/>
            <a:t>nationalism</a:t>
          </a:r>
          <a:endParaRPr lang="it-IT" sz="1100" b="1" dirty="0"/>
        </a:p>
      </dgm:t>
    </dgm:pt>
    <dgm:pt modelId="{4DE33C11-31F9-4377-8195-A06B172AF621}" type="parTrans" cxnId="{82D5189D-3217-4D15-96B9-C6F3334A873E}">
      <dgm:prSet/>
      <dgm:spPr/>
      <dgm:t>
        <a:bodyPr/>
        <a:lstStyle/>
        <a:p>
          <a:endParaRPr lang="it-IT" sz="3600" b="1"/>
        </a:p>
      </dgm:t>
    </dgm:pt>
    <dgm:pt modelId="{720B252A-2A63-4B2B-A417-62397DF2EA3E}" type="sibTrans" cxnId="{82D5189D-3217-4D15-96B9-C6F3334A873E}">
      <dgm:prSet/>
      <dgm:spPr/>
      <dgm:t>
        <a:bodyPr/>
        <a:lstStyle/>
        <a:p>
          <a:endParaRPr lang="it-IT" sz="3600" b="1"/>
        </a:p>
      </dgm:t>
    </dgm:pt>
    <dgm:pt modelId="{C8FBBCE7-BE97-4DCC-B282-C1ED355D8CF6}">
      <dgm:prSet phldrT="[Testo]" custT="1"/>
      <dgm:spPr/>
      <dgm:t>
        <a:bodyPr/>
        <a:lstStyle/>
        <a:p>
          <a:r>
            <a:rPr lang="it-IT" sz="1100" b="1"/>
            <a:t>Anti-immigrant attitudes</a:t>
          </a:r>
          <a:endParaRPr lang="it-IT" sz="1100" b="1" dirty="0"/>
        </a:p>
      </dgm:t>
    </dgm:pt>
    <dgm:pt modelId="{E37048E6-A717-43B9-9A30-DD92B096166C}" type="parTrans" cxnId="{E95F108F-C018-4E33-BD8D-16D6EA681F85}">
      <dgm:prSet/>
      <dgm:spPr/>
      <dgm:t>
        <a:bodyPr/>
        <a:lstStyle/>
        <a:p>
          <a:endParaRPr lang="it-IT" sz="3600" b="1"/>
        </a:p>
      </dgm:t>
    </dgm:pt>
    <dgm:pt modelId="{81AECAA7-5101-46E2-8F37-F3C7C678CC04}" type="sibTrans" cxnId="{E95F108F-C018-4E33-BD8D-16D6EA681F85}">
      <dgm:prSet/>
      <dgm:spPr/>
      <dgm:t>
        <a:bodyPr/>
        <a:lstStyle/>
        <a:p>
          <a:endParaRPr lang="it-IT" sz="3600" b="1"/>
        </a:p>
      </dgm:t>
    </dgm:pt>
    <dgm:pt modelId="{AD861292-FE8C-44FE-BF42-BBEC3D2882F1}">
      <dgm:prSet phldrT="[Testo]" custT="1"/>
      <dgm:spPr/>
      <dgm:t>
        <a:bodyPr/>
        <a:lstStyle/>
        <a:p>
          <a:r>
            <a:rPr lang="it-IT" sz="1100" b="1"/>
            <a:t>Hate crimes</a:t>
          </a:r>
          <a:endParaRPr lang="it-IT" sz="1100" b="1" dirty="0"/>
        </a:p>
      </dgm:t>
    </dgm:pt>
    <dgm:pt modelId="{47C88BCE-9D15-4021-9A54-C54341527D6C}" type="parTrans" cxnId="{7CF52FC6-8BF0-4C3B-872D-4C2B092445AD}">
      <dgm:prSet/>
      <dgm:spPr/>
      <dgm:t>
        <a:bodyPr/>
        <a:lstStyle/>
        <a:p>
          <a:endParaRPr lang="it-IT" sz="3600" b="1"/>
        </a:p>
      </dgm:t>
    </dgm:pt>
    <dgm:pt modelId="{ED6DE2D7-C716-42AD-A772-19B801AB1FFF}" type="sibTrans" cxnId="{7CF52FC6-8BF0-4C3B-872D-4C2B092445AD}">
      <dgm:prSet/>
      <dgm:spPr/>
      <dgm:t>
        <a:bodyPr/>
        <a:lstStyle/>
        <a:p>
          <a:endParaRPr lang="it-IT" sz="3600" b="1"/>
        </a:p>
      </dgm:t>
    </dgm:pt>
    <dgm:pt modelId="{AC63351B-AF5E-4A01-8385-6626A38B16F0}" type="pres">
      <dgm:prSet presAssocID="{60863BB7-2D3D-46F1-B835-B14DAD92B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7939D4B-070F-4AA4-8F37-BA13307621C2}" type="pres">
      <dgm:prSet presAssocID="{5769051A-1E16-4E3C-ADE3-CBF81B5043EE}" presName="gear1" presStyleLbl="node1" presStyleIdx="0" presStyleCnt="3" custScaleX="174084">
        <dgm:presLayoutVars>
          <dgm:chMax val="1"/>
          <dgm:bulletEnabled val="1"/>
        </dgm:presLayoutVars>
      </dgm:prSet>
      <dgm:spPr/>
    </dgm:pt>
    <dgm:pt modelId="{ACC826E9-CEFD-4E5E-8587-090ADF5FC24E}" type="pres">
      <dgm:prSet presAssocID="{5769051A-1E16-4E3C-ADE3-CBF81B5043EE}" presName="gear1srcNode" presStyleLbl="node1" presStyleIdx="0" presStyleCnt="3"/>
      <dgm:spPr/>
    </dgm:pt>
    <dgm:pt modelId="{684E11FD-120B-482F-AB32-328EB1403CBC}" type="pres">
      <dgm:prSet presAssocID="{5769051A-1E16-4E3C-ADE3-CBF81B5043EE}" presName="gear1dstNode" presStyleLbl="node1" presStyleIdx="0" presStyleCnt="3"/>
      <dgm:spPr/>
    </dgm:pt>
    <dgm:pt modelId="{5025A3EC-1C8A-4256-A1EB-876E3E1CE3EB}" type="pres">
      <dgm:prSet presAssocID="{C8FBBCE7-BE97-4DCC-B282-C1ED355D8CF6}" presName="gear2" presStyleLbl="node1" presStyleIdx="1" presStyleCnt="3" custScaleX="155240" custScaleY="136122">
        <dgm:presLayoutVars>
          <dgm:chMax val="1"/>
          <dgm:bulletEnabled val="1"/>
        </dgm:presLayoutVars>
      </dgm:prSet>
      <dgm:spPr/>
    </dgm:pt>
    <dgm:pt modelId="{F1F3F122-392B-41EE-9E22-E3B207B944C5}" type="pres">
      <dgm:prSet presAssocID="{C8FBBCE7-BE97-4DCC-B282-C1ED355D8CF6}" presName="gear2srcNode" presStyleLbl="node1" presStyleIdx="1" presStyleCnt="3"/>
      <dgm:spPr/>
    </dgm:pt>
    <dgm:pt modelId="{0F9FFC79-093C-44E2-AD77-21801079D570}" type="pres">
      <dgm:prSet presAssocID="{C8FBBCE7-BE97-4DCC-B282-C1ED355D8CF6}" presName="gear2dstNode" presStyleLbl="node1" presStyleIdx="1" presStyleCnt="3"/>
      <dgm:spPr/>
    </dgm:pt>
    <dgm:pt modelId="{F5C8523D-66BD-4DA5-B836-FE551044332E}" type="pres">
      <dgm:prSet presAssocID="{AD861292-FE8C-44FE-BF42-BBEC3D2882F1}" presName="gear3" presStyleLbl="node1" presStyleIdx="2" presStyleCnt="3"/>
      <dgm:spPr/>
    </dgm:pt>
    <dgm:pt modelId="{DF59C004-F90B-44A3-8786-4A4939314418}" type="pres">
      <dgm:prSet presAssocID="{AD861292-FE8C-44FE-BF42-BBEC3D2882F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B902B1D-C26C-441A-A423-7B48AD649EE1}" type="pres">
      <dgm:prSet presAssocID="{AD861292-FE8C-44FE-BF42-BBEC3D2882F1}" presName="gear3srcNode" presStyleLbl="node1" presStyleIdx="2" presStyleCnt="3"/>
      <dgm:spPr/>
    </dgm:pt>
    <dgm:pt modelId="{FD3E1573-A8B5-4768-982E-5CC4EF0A5FAF}" type="pres">
      <dgm:prSet presAssocID="{AD861292-FE8C-44FE-BF42-BBEC3D2882F1}" presName="gear3dstNode" presStyleLbl="node1" presStyleIdx="2" presStyleCnt="3"/>
      <dgm:spPr/>
    </dgm:pt>
    <dgm:pt modelId="{52AB9E65-0601-42DD-9311-0E5D01FDA1B0}" type="pres">
      <dgm:prSet presAssocID="{720B252A-2A63-4B2B-A417-62397DF2EA3E}" presName="connector1" presStyleLbl="sibTrans2D1" presStyleIdx="0" presStyleCnt="3"/>
      <dgm:spPr/>
    </dgm:pt>
    <dgm:pt modelId="{A4F463B6-96DC-47E7-A317-A0D640AEA837}" type="pres">
      <dgm:prSet presAssocID="{81AECAA7-5101-46E2-8F37-F3C7C678CC04}" presName="connector2" presStyleLbl="sibTrans2D1" presStyleIdx="1" presStyleCnt="3"/>
      <dgm:spPr/>
    </dgm:pt>
    <dgm:pt modelId="{4CEA26D9-70A7-4BE8-B53C-7ED801D3B0F0}" type="pres">
      <dgm:prSet presAssocID="{ED6DE2D7-C716-42AD-A772-19B801AB1FFF}" presName="connector3" presStyleLbl="sibTrans2D1" presStyleIdx="2" presStyleCnt="3"/>
      <dgm:spPr/>
    </dgm:pt>
  </dgm:ptLst>
  <dgm:cxnLst>
    <dgm:cxn modelId="{BB1B7018-B524-4C77-9A7C-CA8E9E7FC290}" type="presOf" srcId="{AD861292-FE8C-44FE-BF42-BBEC3D2882F1}" destId="{DF59C004-F90B-44A3-8786-4A4939314418}" srcOrd="1" destOrd="0" presId="urn:microsoft.com/office/officeart/2005/8/layout/gear1"/>
    <dgm:cxn modelId="{6A86E63E-5472-410D-AB15-94EF05FC1592}" type="presOf" srcId="{5769051A-1E16-4E3C-ADE3-CBF81B5043EE}" destId="{ACC826E9-CEFD-4E5E-8587-090ADF5FC24E}" srcOrd="1" destOrd="0" presId="urn:microsoft.com/office/officeart/2005/8/layout/gear1"/>
    <dgm:cxn modelId="{21AC216C-F76D-4B0A-95DF-1EC886BBDEDC}" type="presOf" srcId="{5769051A-1E16-4E3C-ADE3-CBF81B5043EE}" destId="{17939D4B-070F-4AA4-8F37-BA13307621C2}" srcOrd="0" destOrd="0" presId="urn:microsoft.com/office/officeart/2005/8/layout/gear1"/>
    <dgm:cxn modelId="{36E1A34D-BED9-496A-B8A1-0CC25CE56A16}" type="presOf" srcId="{5769051A-1E16-4E3C-ADE3-CBF81B5043EE}" destId="{684E11FD-120B-482F-AB32-328EB1403CBC}" srcOrd="2" destOrd="0" presId="urn:microsoft.com/office/officeart/2005/8/layout/gear1"/>
    <dgm:cxn modelId="{65A67D7D-E4BB-4B33-9C3F-FBE7DA048BE8}" type="presOf" srcId="{AD861292-FE8C-44FE-BF42-BBEC3D2882F1}" destId="{FD3E1573-A8B5-4768-982E-5CC4EF0A5FAF}" srcOrd="3" destOrd="0" presId="urn:microsoft.com/office/officeart/2005/8/layout/gear1"/>
    <dgm:cxn modelId="{F82AAC7F-FD0C-4EFE-B21F-72516CF676B6}" type="presOf" srcId="{C8FBBCE7-BE97-4DCC-B282-C1ED355D8CF6}" destId="{F1F3F122-392B-41EE-9E22-E3B207B944C5}" srcOrd="1" destOrd="0" presId="urn:microsoft.com/office/officeart/2005/8/layout/gear1"/>
    <dgm:cxn modelId="{E95F108F-C018-4E33-BD8D-16D6EA681F85}" srcId="{60863BB7-2D3D-46F1-B835-B14DAD92BED5}" destId="{C8FBBCE7-BE97-4DCC-B282-C1ED355D8CF6}" srcOrd="1" destOrd="0" parTransId="{E37048E6-A717-43B9-9A30-DD92B096166C}" sibTransId="{81AECAA7-5101-46E2-8F37-F3C7C678CC04}"/>
    <dgm:cxn modelId="{96C74499-9C48-431C-A438-5B89D845A478}" type="presOf" srcId="{ED6DE2D7-C716-42AD-A772-19B801AB1FFF}" destId="{4CEA26D9-70A7-4BE8-B53C-7ED801D3B0F0}" srcOrd="0" destOrd="0" presId="urn:microsoft.com/office/officeart/2005/8/layout/gear1"/>
    <dgm:cxn modelId="{8833249A-CB5C-4674-9AF9-79B0B2F4293F}" type="presOf" srcId="{81AECAA7-5101-46E2-8F37-F3C7C678CC04}" destId="{A4F463B6-96DC-47E7-A317-A0D640AEA837}" srcOrd="0" destOrd="0" presId="urn:microsoft.com/office/officeart/2005/8/layout/gear1"/>
    <dgm:cxn modelId="{82D5189D-3217-4D15-96B9-C6F3334A873E}" srcId="{60863BB7-2D3D-46F1-B835-B14DAD92BED5}" destId="{5769051A-1E16-4E3C-ADE3-CBF81B5043EE}" srcOrd="0" destOrd="0" parTransId="{4DE33C11-31F9-4377-8195-A06B172AF621}" sibTransId="{720B252A-2A63-4B2B-A417-62397DF2EA3E}"/>
    <dgm:cxn modelId="{4EE420AA-7E73-4039-964B-672533831686}" type="presOf" srcId="{AD861292-FE8C-44FE-BF42-BBEC3D2882F1}" destId="{F5C8523D-66BD-4DA5-B836-FE551044332E}" srcOrd="0" destOrd="0" presId="urn:microsoft.com/office/officeart/2005/8/layout/gear1"/>
    <dgm:cxn modelId="{59C99CBF-C95A-49A8-9EC1-555E0774E1E4}" type="presOf" srcId="{C8FBBCE7-BE97-4DCC-B282-C1ED355D8CF6}" destId="{5025A3EC-1C8A-4256-A1EB-876E3E1CE3EB}" srcOrd="0" destOrd="0" presId="urn:microsoft.com/office/officeart/2005/8/layout/gear1"/>
    <dgm:cxn modelId="{7CF52FC6-8BF0-4C3B-872D-4C2B092445AD}" srcId="{60863BB7-2D3D-46F1-B835-B14DAD92BED5}" destId="{AD861292-FE8C-44FE-BF42-BBEC3D2882F1}" srcOrd="2" destOrd="0" parTransId="{47C88BCE-9D15-4021-9A54-C54341527D6C}" sibTransId="{ED6DE2D7-C716-42AD-A772-19B801AB1FFF}"/>
    <dgm:cxn modelId="{01A686D5-C008-422E-B780-72FF307635E9}" type="presOf" srcId="{60863BB7-2D3D-46F1-B835-B14DAD92BED5}" destId="{AC63351B-AF5E-4A01-8385-6626A38B16F0}" srcOrd="0" destOrd="0" presId="urn:microsoft.com/office/officeart/2005/8/layout/gear1"/>
    <dgm:cxn modelId="{EA6101E0-0C06-4D99-A5BD-E7F1BDEEB16A}" type="presOf" srcId="{C8FBBCE7-BE97-4DCC-B282-C1ED355D8CF6}" destId="{0F9FFC79-093C-44E2-AD77-21801079D570}" srcOrd="2" destOrd="0" presId="urn:microsoft.com/office/officeart/2005/8/layout/gear1"/>
    <dgm:cxn modelId="{560739EB-912B-4F67-AC1E-33C4DD8174B4}" type="presOf" srcId="{AD861292-FE8C-44FE-BF42-BBEC3D2882F1}" destId="{EB902B1D-C26C-441A-A423-7B48AD649EE1}" srcOrd="2" destOrd="0" presId="urn:microsoft.com/office/officeart/2005/8/layout/gear1"/>
    <dgm:cxn modelId="{12E84FED-6D89-403C-AEDB-B38A3D9C14D1}" type="presOf" srcId="{720B252A-2A63-4B2B-A417-62397DF2EA3E}" destId="{52AB9E65-0601-42DD-9311-0E5D01FDA1B0}" srcOrd="0" destOrd="0" presId="urn:microsoft.com/office/officeart/2005/8/layout/gear1"/>
    <dgm:cxn modelId="{B0EFF467-A670-48B2-A9BB-13B60D4391B4}" type="presParOf" srcId="{AC63351B-AF5E-4A01-8385-6626A38B16F0}" destId="{17939D4B-070F-4AA4-8F37-BA13307621C2}" srcOrd="0" destOrd="0" presId="urn:microsoft.com/office/officeart/2005/8/layout/gear1"/>
    <dgm:cxn modelId="{67EEC66E-13B1-418E-BEBC-42941BC08C44}" type="presParOf" srcId="{AC63351B-AF5E-4A01-8385-6626A38B16F0}" destId="{ACC826E9-CEFD-4E5E-8587-090ADF5FC24E}" srcOrd="1" destOrd="0" presId="urn:microsoft.com/office/officeart/2005/8/layout/gear1"/>
    <dgm:cxn modelId="{DF24CF51-C4FE-43E8-BE15-653ADE448CC7}" type="presParOf" srcId="{AC63351B-AF5E-4A01-8385-6626A38B16F0}" destId="{684E11FD-120B-482F-AB32-328EB1403CBC}" srcOrd="2" destOrd="0" presId="urn:microsoft.com/office/officeart/2005/8/layout/gear1"/>
    <dgm:cxn modelId="{62C87EE4-BFCD-4B88-A0B3-E73303B7BC20}" type="presParOf" srcId="{AC63351B-AF5E-4A01-8385-6626A38B16F0}" destId="{5025A3EC-1C8A-4256-A1EB-876E3E1CE3EB}" srcOrd="3" destOrd="0" presId="urn:microsoft.com/office/officeart/2005/8/layout/gear1"/>
    <dgm:cxn modelId="{4C52593A-A8F6-4AA4-B04B-7B09282575C5}" type="presParOf" srcId="{AC63351B-AF5E-4A01-8385-6626A38B16F0}" destId="{F1F3F122-392B-41EE-9E22-E3B207B944C5}" srcOrd="4" destOrd="0" presId="urn:microsoft.com/office/officeart/2005/8/layout/gear1"/>
    <dgm:cxn modelId="{203A0CCC-3C4D-4980-9716-5E29DF3605A0}" type="presParOf" srcId="{AC63351B-AF5E-4A01-8385-6626A38B16F0}" destId="{0F9FFC79-093C-44E2-AD77-21801079D570}" srcOrd="5" destOrd="0" presId="urn:microsoft.com/office/officeart/2005/8/layout/gear1"/>
    <dgm:cxn modelId="{DA11BC51-C6B1-4E21-B232-0B99F1564403}" type="presParOf" srcId="{AC63351B-AF5E-4A01-8385-6626A38B16F0}" destId="{F5C8523D-66BD-4DA5-B836-FE551044332E}" srcOrd="6" destOrd="0" presId="urn:microsoft.com/office/officeart/2005/8/layout/gear1"/>
    <dgm:cxn modelId="{E738D04C-94FE-4641-9561-B7E97A6D1EC5}" type="presParOf" srcId="{AC63351B-AF5E-4A01-8385-6626A38B16F0}" destId="{DF59C004-F90B-44A3-8786-4A4939314418}" srcOrd="7" destOrd="0" presId="urn:microsoft.com/office/officeart/2005/8/layout/gear1"/>
    <dgm:cxn modelId="{2683F731-1757-4E5E-8DED-67250707A163}" type="presParOf" srcId="{AC63351B-AF5E-4A01-8385-6626A38B16F0}" destId="{EB902B1D-C26C-441A-A423-7B48AD649EE1}" srcOrd="8" destOrd="0" presId="urn:microsoft.com/office/officeart/2005/8/layout/gear1"/>
    <dgm:cxn modelId="{A174AE50-697B-43F7-8B53-3A96ABBF8D84}" type="presParOf" srcId="{AC63351B-AF5E-4A01-8385-6626A38B16F0}" destId="{FD3E1573-A8B5-4768-982E-5CC4EF0A5FAF}" srcOrd="9" destOrd="0" presId="urn:microsoft.com/office/officeart/2005/8/layout/gear1"/>
    <dgm:cxn modelId="{48A7BEB6-26DC-4C05-A966-5CEBF40FB6E5}" type="presParOf" srcId="{AC63351B-AF5E-4A01-8385-6626A38B16F0}" destId="{52AB9E65-0601-42DD-9311-0E5D01FDA1B0}" srcOrd="10" destOrd="0" presId="urn:microsoft.com/office/officeart/2005/8/layout/gear1"/>
    <dgm:cxn modelId="{36A6729B-58FD-4648-8373-385EC448FFC0}" type="presParOf" srcId="{AC63351B-AF5E-4A01-8385-6626A38B16F0}" destId="{A4F463B6-96DC-47E7-A317-A0D640AEA837}" srcOrd="11" destOrd="0" presId="urn:microsoft.com/office/officeart/2005/8/layout/gear1"/>
    <dgm:cxn modelId="{88DD5EC3-935A-4A40-8723-A7916DC7C7B4}" type="presParOf" srcId="{AC63351B-AF5E-4A01-8385-6626A38B16F0}" destId="{4CEA26D9-70A7-4BE8-B53C-7ED801D3B0F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863BB7-2D3D-46F1-B835-B14DAD92BED5}" type="doc">
      <dgm:prSet loTypeId="urn:microsoft.com/office/officeart/2005/8/layout/gear1" loCatId="cycle" qsTypeId="urn:microsoft.com/office/officeart/2005/8/quickstyle/simple1" qsCatId="simple" csTypeId="urn:microsoft.com/office/officeart/2005/8/colors/accent0_2" csCatId="mainScheme" phldr="1"/>
      <dgm:spPr/>
    </dgm:pt>
    <dgm:pt modelId="{5769051A-1E16-4E3C-ADE3-CBF81B5043EE}">
      <dgm:prSet phldrT="[Testo]" custT="1"/>
      <dgm:spPr/>
      <dgm:t>
        <a:bodyPr/>
        <a:lstStyle/>
        <a:p>
          <a:r>
            <a:rPr lang="it-IT" sz="1100" b="1"/>
            <a:t>nationalism</a:t>
          </a:r>
          <a:endParaRPr lang="it-IT" sz="1100" b="1" dirty="0"/>
        </a:p>
      </dgm:t>
    </dgm:pt>
    <dgm:pt modelId="{4DE33C11-31F9-4377-8195-A06B172AF621}" type="parTrans" cxnId="{82D5189D-3217-4D15-96B9-C6F3334A873E}">
      <dgm:prSet/>
      <dgm:spPr/>
      <dgm:t>
        <a:bodyPr/>
        <a:lstStyle/>
        <a:p>
          <a:endParaRPr lang="it-IT" sz="3600" b="1"/>
        </a:p>
      </dgm:t>
    </dgm:pt>
    <dgm:pt modelId="{720B252A-2A63-4B2B-A417-62397DF2EA3E}" type="sibTrans" cxnId="{82D5189D-3217-4D15-96B9-C6F3334A873E}">
      <dgm:prSet/>
      <dgm:spPr/>
      <dgm:t>
        <a:bodyPr/>
        <a:lstStyle/>
        <a:p>
          <a:endParaRPr lang="it-IT" sz="3600" b="1"/>
        </a:p>
      </dgm:t>
    </dgm:pt>
    <dgm:pt modelId="{C8FBBCE7-BE97-4DCC-B282-C1ED355D8CF6}">
      <dgm:prSet phldrT="[Testo]" custT="1"/>
      <dgm:spPr/>
      <dgm:t>
        <a:bodyPr/>
        <a:lstStyle/>
        <a:p>
          <a:r>
            <a:rPr lang="it-IT" sz="1100" b="1"/>
            <a:t>Anti-immigrant attitudes</a:t>
          </a:r>
          <a:endParaRPr lang="it-IT" sz="1100" b="1" dirty="0"/>
        </a:p>
      </dgm:t>
    </dgm:pt>
    <dgm:pt modelId="{E37048E6-A717-43B9-9A30-DD92B096166C}" type="parTrans" cxnId="{E95F108F-C018-4E33-BD8D-16D6EA681F85}">
      <dgm:prSet/>
      <dgm:spPr/>
      <dgm:t>
        <a:bodyPr/>
        <a:lstStyle/>
        <a:p>
          <a:endParaRPr lang="it-IT" sz="3600" b="1"/>
        </a:p>
      </dgm:t>
    </dgm:pt>
    <dgm:pt modelId="{81AECAA7-5101-46E2-8F37-F3C7C678CC04}" type="sibTrans" cxnId="{E95F108F-C018-4E33-BD8D-16D6EA681F85}">
      <dgm:prSet/>
      <dgm:spPr/>
      <dgm:t>
        <a:bodyPr/>
        <a:lstStyle/>
        <a:p>
          <a:endParaRPr lang="it-IT" sz="3600" b="1"/>
        </a:p>
      </dgm:t>
    </dgm:pt>
    <dgm:pt modelId="{AD861292-FE8C-44FE-BF42-BBEC3D2882F1}">
      <dgm:prSet phldrT="[Testo]" custT="1"/>
      <dgm:spPr/>
      <dgm:t>
        <a:bodyPr/>
        <a:lstStyle/>
        <a:p>
          <a:r>
            <a:rPr lang="it-IT" sz="1100" b="1"/>
            <a:t>Hate crimes</a:t>
          </a:r>
          <a:endParaRPr lang="it-IT" sz="1100" b="1" dirty="0"/>
        </a:p>
      </dgm:t>
    </dgm:pt>
    <dgm:pt modelId="{47C88BCE-9D15-4021-9A54-C54341527D6C}" type="parTrans" cxnId="{7CF52FC6-8BF0-4C3B-872D-4C2B092445AD}">
      <dgm:prSet/>
      <dgm:spPr/>
      <dgm:t>
        <a:bodyPr/>
        <a:lstStyle/>
        <a:p>
          <a:endParaRPr lang="it-IT" sz="3600" b="1"/>
        </a:p>
      </dgm:t>
    </dgm:pt>
    <dgm:pt modelId="{ED6DE2D7-C716-42AD-A772-19B801AB1FFF}" type="sibTrans" cxnId="{7CF52FC6-8BF0-4C3B-872D-4C2B092445AD}">
      <dgm:prSet/>
      <dgm:spPr/>
      <dgm:t>
        <a:bodyPr/>
        <a:lstStyle/>
        <a:p>
          <a:endParaRPr lang="it-IT" sz="3600" b="1"/>
        </a:p>
      </dgm:t>
    </dgm:pt>
    <dgm:pt modelId="{AC63351B-AF5E-4A01-8385-6626A38B16F0}" type="pres">
      <dgm:prSet presAssocID="{60863BB7-2D3D-46F1-B835-B14DAD92B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7939D4B-070F-4AA4-8F37-BA13307621C2}" type="pres">
      <dgm:prSet presAssocID="{5769051A-1E16-4E3C-ADE3-CBF81B5043EE}" presName="gear1" presStyleLbl="node1" presStyleIdx="0" presStyleCnt="3" custScaleX="174084">
        <dgm:presLayoutVars>
          <dgm:chMax val="1"/>
          <dgm:bulletEnabled val="1"/>
        </dgm:presLayoutVars>
      </dgm:prSet>
      <dgm:spPr/>
    </dgm:pt>
    <dgm:pt modelId="{ACC826E9-CEFD-4E5E-8587-090ADF5FC24E}" type="pres">
      <dgm:prSet presAssocID="{5769051A-1E16-4E3C-ADE3-CBF81B5043EE}" presName="gear1srcNode" presStyleLbl="node1" presStyleIdx="0" presStyleCnt="3"/>
      <dgm:spPr/>
    </dgm:pt>
    <dgm:pt modelId="{684E11FD-120B-482F-AB32-328EB1403CBC}" type="pres">
      <dgm:prSet presAssocID="{5769051A-1E16-4E3C-ADE3-CBF81B5043EE}" presName="gear1dstNode" presStyleLbl="node1" presStyleIdx="0" presStyleCnt="3"/>
      <dgm:spPr/>
    </dgm:pt>
    <dgm:pt modelId="{5025A3EC-1C8A-4256-A1EB-876E3E1CE3EB}" type="pres">
      <dgm:prSet presAssocID="{C8FBBCE7-BE97-4DCC-B282-C1ED355D8CF6}" presName="gear2" presStyleLbl="node1" presStyleIdx="1" presStyleCnt="3" custScaleX="155240" custScaleY="136122">
        <dgm:presLayoutVars>
          <dgm:chMax val="1"/>
          <dgm:bulletEnabled val="1"/>
        </dgm:presLayoutVars>
      </dgm:prSet>
      <dgm:spPr/>
    </dgm:pt>
    <dgm:pt modelId="{F1F3F122-392B-41EE-9E22-E3B207B944C5}" type="pres">
      <dgm:prSet presAssocID="{C8FBBCE7-BE97-4DCC-B282-C1ED355D8CF6}" presName="gear2srcNode" presStyleLbl="node1" presStyleIdx="1" presStyleCnt="3"/>
      <dgm:spPr/>
    </dgm:pt>
    <dgm:pt modelId="{0F9FFC79-093C-44E2-AD77-21801079D570}" type="pres">
      <dgm:prSet presAssocID="{C8FBBCE7-BE97-4DCC-B282-C1ED355D8CF6}" presName="gear2dstNode" presStyleLbl="node1" presStyleIdx="1" presStyleCnt="3"/>
      <dgm:spPr/>
    </dgm:pt>
    <dgm:pt modelId="{F5C8523D-66BD-4DA5-B836-FE551044332E}" type="pres">
      <dgm:prSet presAssocID="{AD861292-FE8C-44FE-BF42-BBEC3D2882F1}" presName="gear3" presStyleLbl="node1" presStyleIdx="2" presStyleCnt="3"/>
      <dgm:spPr/>
    </dgm:pt>
    <dgm:pt modelId="{DF59C004-F90B-44A3-8786-4A4939314418}" type="pres">
      <dgm:prSet presAssocID="{AD861292-FE8C-44FE-BF42-BBEC3D2882F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B902B1D-C26C-441A-A423-7B48AD649EE1}" type="pres">
      <dgm:prSet presAssocID="{AD861292-FE8C-44FE-BF42-BBEC3D2882F1}" presName="gear3srcNode" presStyleLbl="node1" presStyleIdx="2" presStyleCnt="3"/>
      <dgm:spPr/>
    </dgm:pt>
    <dgm:pt modelId="{FD3E1573-A8B5-4768-982E-5CC4EF0A5FAF}" type="pres">
      <dgm:prSet presAssocID="{AD861292-FE8C-44FE-BF42-BBEC3D2882F1}" presName="gear3dstNode" presStyleLbl="node1" presStyleIdx="2" presStyleCnt="3"/>
      <dgm:spPr/>
    </dgm:pt>
    <dgm:pt modelId="{52AB9E65-0601-42DD-9311-0E5D01FDA1B0}" type="pres">
      <dgm:prSet presAssocID="{720B252A-2A63-4B2B-A417-62397DF2EA3E}" presName="connector1" presStyleLbl="sibTrans2D1" presStyleIdx="0" presStyleCnt="3"/>
      <dgm:spPr/>
    </dgm:pt>
    <dgm:pt modelId="{A4F463B6-96DC-47E7-A317-A0D640AEA837}" type="pres">
      <dgm:prSet presAssocID="{81AECAA7-5101-46E2-8F37-F3C7C678CC04}" presName="connector2" presStyleLbl="sibTrans2D1" presStyleIdx="1" presStyleCnt="3"/>
      <dgm:spPr/>
    </dgm:pt>
    <dgm:pt modelId="{4CEA26D9-70A7-4BE8-B53C-7ED801D3B0F0}" type="pres">
      <dgm:prSet presAssocID="{ED6DE2D7-C716-42AD-A772-19B801AB1FFF}" presName="connector3" presStyleLbl="sibTrans2D1" presStyleIdx="2" presStyleCnt="3"/>
      <dgm:spPr/>
    </dgm:pt>
  </dgm:ptLst>
  <dgm:cxnLst>
    <dgm:cxn modelId="{BB1B7018-B524-4C77-9A7C-CA8E9E7FC290}" type="presOf" srcId="{AD861292-FE8C-44FE-BF42-BBEC3D2882F1}" destId="{DF59C004-F90B-44A3-8786-4A4939314418}" srcOrd="1" destOrd="0" presId="urn:microsoft.com/office/officeart/2005/8/layout/gear1"/>
    <dgm:cxn modelId="{6A86E63E-5472-410D-AB15-94EF05FC1592}" type="presOf" srcId="{5769051A-1E16-4E3C-ADE3-CBF81B5043EE}" destId="{ACC826E9-CEFD-4E5E-8587-090ADF5FC24E}" srcOrd="1" destOrd="0" presId="urn:microsoft.com/office/officeart/2005/8/layout/gear1"/>
    <dgm:cxn modelId="{21AC216C-F76D-4B0A-95DF-1EC886BBDEDC}" type="presOf" srcId="{5769051A-1E16-4E3C-ADE3-CBF81B5043EE}" destId="{17939D4B-070F-4AA4-8F37-BA13307621C2}" srcOrd="0" destOrd="0" presId="urn:microsoft.com/office/officeart/2005/8/layout/gear1"/>
    <dgm:cxn modelId="{36E1A34D-BED9-496A-B8A1-0CC25CE56A16}" type="presOf" srcId="{5769051A-1E16-4E3C-ADE3-CBF81B5043EE}" destId="{684E11FD-120B-482F-AB32-328EB1403CBC}" srcOrd="2" destOrd="0" presId="urn:microsoft.com/office/officeart/2005/8/layout/gear1"/>
    <dgm:cxn modelId="{65A67D7D-E4BB-4B33-9C3F-FBE7DA048BE8}" type="presOf" srcId="{AD861292-FE8C-44FE-BF42-BBEC3D2882F1}" destId="{FD3E1573-A8B5-4768-982E-5CC4EF0A5FAF}" srcOrd="3" destOrd="0" presId="urn:microsoft.com/office/officeart/2005/8/layout/gear1"/>
    <dgm:cxn modelId="{F82AAC7F-FD0C-4EFE-B21F-72516CF676B6}" type="presOf" srcId="{C8FBBCE7-BE97-4DCC-B282-C1ED355D8CF6}" destId="{F1F3F122-392B-41EE-9E22-E3B207B944C5}" srcOrd="1" destOrd="0" presId="urn:microsoft.com/office/officeart/2005/8/layout/gear1"/>
    <dgm:cxn modelId="{E95F108F-C018-4E33-BD8D-16D6EA681F85}" srcId="{60863BB7-2D3D-46F1-B835-B14DAD92BED5}" destId="{C8FBBCE7-BE97-4DCC-B282-C1ED355D8CF6}" srcOrd="1" destOrd="0" parTransId="{E37048E6-A717-43B9-9A30-DD92B096166C}" sibTransId="{81AECAA7-5101-46E2-8F37-F3C7C678CC04}"/>
    <dgm:cxn modelId="{96C74499-9C48-431C-A438-5B89D845A478}" type="presOf" srcId="{ED6DE2D7-C716-42AD-A772-19B801AB1FFF}" destId="{4CEA26D9-70A7-4BE8-B53C-7ED801D3B0F0}" srcOrd="0" destOrd="0" presId="urn:microsoft.com/office/officeart/2005/8/layout/gear1"/>
    <dgm:cxn modelId="{8833249A-CB5C-4674-9AF9-79B0B2F4293F}" type="presOf" srcId="{81AECAA7-5101-46E2-8F37-F3C7C678CC04}" destId="{A4F463B6-96DC-47E7-A317-A0D640AEA837}" srcOrd="0" destOrd="0" presId="urn:microsoft.com/office/officeart/2005/8/layout/gear1"/>
    <dgm:cxn modelId="{82D5189D-3217-4D15-96B9-C6F3334A873E}" srcId="{60863BB7-2D3D-46F1-B835-B14DAD92BED5}" destId="{5769051A-1E16-4E3C-ADE3-CBF81B5043EE}" srcOrd="0" destOrd="0" parTransId="{4DE33C11-31F9-4377-8195-A06B172AF621}" sibTransId="{720B252A-2A63-4B2B-A417-62397DF2EA3E}"/>
    <dgm:cxn modelId="{4EE420AA-7E73-4039-964B-672533831686}" type="presOf" srcId="{AD861292-FE8C-44FE-BF42-BBEC3D2882F1}" destId="{F5C8523D-66BD-4DA5-B836-FE551044332E}" srcOrd="0" destOrd="0" presId="urn:microsoft.com/office/officeart/2005/8/layout/gear1"/>
    <dgm:cxn modelId="{59C99CBF-C95A-49A8-9EC1-555E0774E1E4}" type="presOf" srcId="{C8FBBCE7-BE97-4DCC-B282-C1ED355D8CF6}" destId="{5025A3EC-1C8A-4256-A1EB-876E3E1CE3EB}" srcOrd="0" destOrd="0" presId="urn:microsoft.com/office/officeart/2005/8/layout/gear1"/>
    <dgm:cxn modelId="{7CF52FC6-8BF0-4C3B-872D-4C2B092445AD}" srcId="{60863BB7-2D3D-46F1-B835-B14DAD92BED5}" destId="{AD861292-FE8C-44FE-BF42-BBEC3D2882F1}" srcOrd="2" destOrd="0" parTransId="{47C88BCE-9D15-4021-9A54-C54341527D6C}" sibTransId="{ED6DE2D7-C716-42AD-A772-19B801AB1FFF}"/>
    <dgm:cxn modelId="{01A686D5-C008-422E-B780-72FF307635E9}" type="presOf" srcId="{60863BB7-2D3D-46F1-B835-B14DAD92BED5}" destId="{AC63351B-AF5E-4A01-8385-6626A38B16F0}" srcOrd="0" destOrd="0" presId="urn:microsoft.com/office/officeart/2005/8/layout/gear1"/>
    <dgm:cxn modelId="{EA6101E0-0C06-4D99-A5BD-E7F1BDEEB16A}" type="presOf" srcId="{C8FBBCE7-BE97-4DCC-B282-C1ED355D8CF6}" destId="{0F9FFC79-093C-44E2-AD77-21801079D570}" srcOrd="2" destOrd="0" presId="urn:microsoft.com/office/officeart/2005/8/layout/gear1"/>
    <dgm:cxn modelId="{560739EB-912B-4F67-AC1E-33C4DD8174B4}" type="presOf" srcId="{AD861292-FE8C-44FE-BF42-BBEC3D2882F1}" destId="{EB902B1D-C26C-441A-A423-7B48AD649EE1}" srcOrd="2" destOrd="0" presId="urn:microsoft.com/office/officeart/2005/8/layout/gear1"/>
    <dgm:cxn modelId="{12E84FED-6D89-403C-AEDB-B38A3D9C14D1}" type="presOf" srcId="{720B252A-2A63-4B2B-A417-62397DF2EA3E}" destId="{52AB9E65-0601-42DD-9311-0E5D01FDA1B0}" srcOrd="0" destOrd="0" presId="urn:microsoft.com/office/officeart/2005/8/layout/gear1"/>
    <dgm:cxn modelId="{B0EFF467-A670-48B2-A9BB-13B60D4391B4}" type="presParOf" srcId="{AC63351B-AF5E-4A01-8385-6626A38B16F0}" destId="{17939D4B-070F-4AA4-8F37-BA13307621C2}" srcOrd="0" destOrd="0" presId="urn:microsoft.com/office/officeart/2005/8/layout/gear1"/>
    <dgm:cxn modelId="{67EEC66E-13B1-418E-BEBC-42941BC08C44}" type="presParOf" srcId="{AC63351B-AF5E-4A01-8385-6626A38B16F0}" destId="{ACC826E9-CEFD-4E5E-8587-090ADF5FC24E}" srcOrd="1" destOrd="0" presId="urn:microsoft.com/office/officeart/2005/8/layout/gear1"/>
    <dgm:cxn modelId="{DF24CF51-C4FE-43E8-BE15-653ADE448CC7}" type="presParOf" srcId="{AC63351B-AF5E-4A01-8385-6626A38B16F0}" destId="{684E11FD-120B-482F-AB32-328EB1403CBC}" srcOrd="2" destOrd="0" presId="urn:microsoft.com/office/officeart/2005/8/layout/gear1"/>
    <dgm:cxn modelId="{62C87EE4-BFCD-4B88-A0B3-E73303B7BC20}" type="presParOf" srcId="{AC63351B-AF5E-4A01-8385-6626A38B16F0}" destId="{5025A3EC-1C8A-4256-A1EB-876E3E1CE3EB}" srcOrd="3" destOrd="0" presId="urn:microsoft.com/office/officeart/2005/8/layout/gear1"/>
    <dgm:cxn modelId="{4C52593A-A8F6-4AA4-B04B-7B09282575C5}" type="presParOf" srcId="{AC63351B-AF5E-4A01-8385-6626A38B16F0}" destId="{F1F3F122-392B-41EE-9E22-E3B207B944C5}" srcOrd="4" destOrd="0" presId="urn:microsoft.com/office/officeart/2005/8/layout/gear1"/>
    <dgm:cxn modelId="{203A0CCC-3C4D-4980-9716-5E29DF3605A0}" type="presParOf" srcId="{AC63351B-AF5E-4A01-8385-6626A38B16F0}" destId="{0F9FFC79-093C-44E2-AD77-21801079D570}" srcOrd="5" destOrd="0" presId="urn:microsoft.com/office/officeart/2005/8/layout/gear1"/>
    <dgm:cxn modelId="{DA11BC51-C6B1-4E21-B232-0B99F1564403}" type="presParOf" srcId="{AC63351B-AF5E-4A01-8385-6626A38B16F0}" destId="{F5C8523D-66BD-4DA5-B836-FE551044332E}" srcOrd="6" destOrd="0" presId="urn:microsoft.com/office/officeart/2005/8/layout/gear1"/>
    <dgm:cxn modelId="{E738D04C-94FE-4641-9561-B7E97A6D1EC5}" type="presParOf" srcId="{AC63351B-AF5E-4A01-8385-6626A38B16F0}" destId="{DF59C004-F90B-44A3-8786-4A4939314418}" srcOrd="7" destOrd="0" presId="urn:microsoft.com/office/officeart/2005/8/layout/gear1"/>
    <dgm:cxn modelId="{2683F731-1757-4E5E-8DED-67250707A163}" type="presParOf" srcId="{AC63351B-AF5E-4A01-8385-6626A38B16F0}" destId="{EB902B1D-C26C-441A-A423-7B48AD649EE1}" srcOrd="8" destOrd="0" presId="urn:microsoft.com/office/officeart/2005/8/layout/gear1"/>
    <dgm:cxn modelId="{A174AE50-697B-43F7-8B53-3A96ABBF8D84}" type="presParOf" srcId="{AC63351B-AF5E-4A01-8385-6626A38B16F0}" destId="{FD3E1573-A8B5-4768-982E-5CC4EF0A5FAF}" srcOrd="9" destOrd="0" presId="urn:microsoft.com/office/officeart/2005/8/layout/gear1"/>
    <dgm:cxn modelId="{48A7BEB6-26DC-4C05-A966-5CEBF40FB6E5}" type="presParOf" srcId="{AC63351B-AF5E-4A01-8385-6626A38B16F0}" destId="{52AB9E65-0601-42DD-9311-0E5D01FDA1B0}" srcOrd="10" destOrd="0" presId="urn:microsoft.com/office/officeart/2005/8/layout/gear1"/>
    <dgm:cxn modelId="{36A6729B-58FD-4648-8373-385EC448FFC0}" type="presParOf" srcId="{AC63351B-AF5E-4A01-8385-6626A38B16F0}" destId="{A4F463B6-96DC-47E7-A317-A0D640AEA837}" srcOrd="11" destOrd="0" presId="urn:microsoft.com/office/officeart/2005/8/layout/gear1"/>
    <dgm:cxn modelId="{88DD5EC3-935A-4A40-8723-A7916DC7C7B4}" type="presParOf" srcId="{AC63351B-AF5E-4A01-8385-6626A38B16F0}" destId="{4CEA26D9-70A7-4BE8-B53C-7ED801D3B0F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39D4B-070F-4AA4-8F37-BA13307621C2}">
      <dsp:nvSpPr>
        <dsp:cNvPr id="0" name=""/>
        <dsp:cNvSpPr/>
      </dsp:nvSpPr>
      <dsp:spPr>
        <a:xfrm>
          <a:off x="1034202" y="664844"/>
          <a:ext cx="812588" cy="812588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" kern="1200"/>
            <a:t>nationalism</a:t>
          </a:r>
          <a:endParaRPr lang="it-IT" sz="500" kern="1200" dirty="0"/>
        </a:p>
      </dsp:txBody>
      <dsp:txXfrm>
        <a:off x="1197568" y="855189"/>
        <a:ext cx="485856" cy="417687"/>
      </dsp:txXfrm>
    </dsp:sp>
    <dsp:sp modelId="{5025A3EC-1C8A-4256-A1EB-876E3E1CE3EB}">
      <dsp:nvSpPr>
        <dsp:cNvPr id="0" name=""/>
        <dsp:cNvSpPr/>
      </dsp:nvSpPr>
      <dsp:spPr>
        <a:xfrm>
          <a:off x="561424" y="472778"/>
          <a:ext cx="590973" cy="590973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" kern="1200"/>
            <a:t>Anti-immigrant attitudes</a:t>
          </a:r>
          <a:endParaRPr lang="it-IT" sz="500" kern="1200" dirty="0"/>
        </a:p>
      </dsp:txBody>
      <dsp:txXfrm>
        <a:off x="710203" y="622456"/>
        <a:ext cx="293415" cy="291617"/>
      </dsp:txXfrm>
    </dsp:sp>
    <dsp:sp modelId="{F5C8523D-66BD-4DA5-B836-FE551044332E}">
      <dsp:nvSpPr>
        <dsp:cNvPr id="0" name=""/>
        <dsp:cNvSpPr/>
      </dsp:nvSpPr>
      <dsp:spPr>
        <a:xfrm rot="20700000">
          <a:off x="892429" y="65067"/>
          <a:ext cx="579033" cy="579033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" kern="1200"/>
            <a:t>Hate crimes</a:t>
          </a:r>
          <a:endParaRPr lang="it-IT" sz="500" kern="1200" dirty="0"/>
        </a:p>
      </dsp:txBody>
      <dsp:txXfrm rot="-20700000">
        <a:off x="1019428" y="192066"/>
        <a:ext cx="325035" cy="325035"/>
      </dsp:txXfrm>
    </dsp:sp>
    <dsp:sp modelId="{52AB9E65-0601-42DD-9311-0E5D01FDA1B0}">
      <dsp:nvSpPr>
        <dsp:cNvPr id="0" name=""/>
        <dsp:cNvSpPr/>
      </dsp:nvSpPr>
      <dsp:spPr>
        <a:xfrm>
          <a:off x="945800" y="556143"/>
          <a:ext cx="1040112" cy="1040112"/>
        </a:xfrm>
        <a:prstGeom prst="circularArrow">
          <a:avLst>
            <a:gd name="adj1" fmla="val 4687"/>
            <a:gd name="adj2" fmla="val 299029"/>
            <a:gd name="adj3" fmla="val 2369628"/>
            <a:gd name="adj4" fmla="val 16223936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463B6-96DC-47E7-A317-A0D640AEA837}">
      <dsp:nvSpPr>
        <dsp:cNvPr id="0" name=""/>
        <dsp:cNvSpPr/>
      </dsp:nvSpPr>
      <dsp:spPr>
        <a:xfrm>
          <a:off x="456764" y="353678"/>
          <a:ext cx="755706" cy="75570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A26D9-70A7-4BE8-B53C-7ED801D3B0F0}">
      <dsp:nvSpPr>
        <dsp:cNvPr id="0" name=""/>
        <dsp:cNvSpPr/>
      </dsp:nvSpPr>
      <dsp:spPr>
        <a:xfrm>
          <a:off x="758493" y="-50103"/>
          <a:ext cx="814804" cy="81480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39D4B-070F-4AA4-8F37-BA13307621C2}">
      <dsp:nvSpPr>
        <dsp:cNvPr id="0" name=""/>
        <dsp:cNvSpPr/>
      </dsp:nvSpPr>
      <dsp:spPr>
        <a:xfrm>
          <a:off x="4254496" y="1076407"/>
          <a:ext cx="2290265" cy="1315609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nationalism</a:t>
          </a:r>
          <a:endParaRPr lang="it-IT" sz="1100" b="1" kern="1200" dirty="0"/>
        </a:p>
      </dsp:txBody>
      <dsp:txXfrm>
        <a:off x="4642096" y="1384582"/>
        <a:ext cx="1515065" cy="676250"/>
      </dsp:txXfrm>
    </dsp:sp>
    <dsp:sp modelId="{5025A3EC-1C8A-4256-A1EB-876E3E1CE3EB}">
      <dsp:nvSpPr>
        <dsp:cNvPr id="0" name=""/>
        <dsp:cNvSpPr/>
      </dsp:nvSpPr>
      <dsp:spPr>
        <a:xfrm>
          <a:off x="3712109" y="592636"/>
          <a:ext cx="1485346" cy="1302424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Anti-immigrant attitudes</a:t>
          </a:r>
          <a:endParaRPr lang="it-IT" sz="1100" b="1" kern="1200" dirty="0"/>
        </a:p>
      </dsp:txBody>
      <dsp:txXfrm>
        <a:off x="4066588" y="922507"/>
        <a:ext cx="776388" cy="642682"/>
      </dsp:txXfrm>
    </dsp:sp>
    <dsp:sp modelId="{F5C8523D-66BD-4DA5-B836-FE551044332E}">
      <dsp:nvSpPr>
        <dsp:cNvPr id="0" name=""/>
        <dsp:cNvSpPr/>
      </dsp:nvSpPr>
      <dsp:spPr>
        <a:xfrm rot="20700000">
          <a:off x="4512288" y="105346"/>
          <a:ext cx="937475" cy="937475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Hate crimes</a:t>
          </a:r>
          <a:endParaRPr lang="it-IT" sz="1100" b="1" kern="1200" dirty="0"/>
        </a:p>
      </dsp:txBody>
      <dsp:txXfrm rot="-20700000">
        <a:off x="4717904" y="310962"/>
        <a:ext cx="526243" cy="526243"/>
      </dsp:txXfrm>
    </dsp:sp>
    <dsp:sp modelId="{52AB9E65-0601-42DD-9311-0E5D01FDA1B0}">
      <dsp:nvSpPr>
        <dsp:cNvPr id="0" name=""/>
        <dsp:cNvSpPr/>
      </dsp:nvSpPr>
      <dsp:spPr>
        <a:xfrm>
          <a:off x="4622101" y="888211"/>
          <a:ext cx="1683979" cy="1683979"/>
        </a:xfrm>
        <a:prstGeom prst="circularArrow">
          <a:avLst>
            <a:gd name="adj1" fmla="val 4687"/>
            <a:gd name="adj2" fmla="val 299029"/>
            <a:gd name="adj3" fmla="val 2448251"/>
            <a:gd name="adj4" fmla="val 16016215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463B6-96DC-47E7-A317-A0D640AEA837}">
      <dsp:nvSpPr>
        <dsp:cNvPr id="0" name=""/>
        <dsp:cNvSpPr/>
      </dsp:nvSpPr>
      <dsp:spPr>
        <a:xfrm>
          <a:off x="3806930" y="561474"/>
          <a:ext cx="1223516" cy="122351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A26D9-70A7-4BE8-B53C-7ED801D3B0F0}">
      <dsp:nvSpPr>
        <dsp:cNvPr id="0" name=""/>
        <dsp:cNvSpPr/>
      </dsp:nvSpPr>
      <dsp:spPr>
        <a:xfrm>
          <a:off x="4295440" y="-92261"/>
          <a:ext cx="1319197" cy="131919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39D4B-070F-4AA4-8F37-BA13307621C2}">
      <dsp:nvSpPr>
        <dsp:cNvPr id="0" name=""/>
        <dsp:cNvSpPr/>
      </dsp:nvSpPr>
      <dsp:spPr>
        <a:xfrm>
          <a:off x="4254496" y="1076407"/>
          <a:ext cx="2290265" cy="1315609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nationalism</a:t>
          </a:r>
          <a:endParaRPr lang="it-IT" sz="1100" b="1" kern="1200" dirty="0"/>
        </a:p>
      </dsp:txBody>
      <dsp:txXfrm>
        <a:off x="4642096" y="1384582"/>
        <a:ext cx="1515065" cy="676250"/>
      </dsp:txXfrm>
    </dsp:sp>
    <dsp:sp modelId="{5025A3EC-1C8A-4256-A1EB-876E3E1CE3EB}">
      <dsp:nvSpPr>
        <dsp:cNvPr id="0" name=""/>
        <dsp:cNvSpPr/>
      </dsp:nvSpPr>
      <dsp:spPr>
        <a:xfrm>
          <a:off x="3712109" y="592636"/>
          <a:ext cx="1485346" cy="1302424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Anti-immigrant attitudes</a:t>
          </a:r>
          <a:endParaRPr lang="it-IT" sz="1100" b="1" kern="1200" dirty="0"/>
        </a:p>
      </dsp:txBody>
      <dsp:txXfrm>
        <a:off x="4066588" y="922507"/>
        <a:ext cx="776388" cy="642682"/>
      </dsp:txXfrm>
    </dsp:sp>
    <dsp:sp modelId="{F5C8523D-66BD-4DA5-B836-FE551044332E}">
      <dsp:nvSpPr>
        <dsp:cNvPr id="0" name=""/>
        <dsp:cNvSpPr/>
      </dsp:nvSpPr>
      <dsp:spPr>
        <a:xfrm rot="20700000">
          <a:off x="4512288" y="105346"/>
          <a:ext cx="937475" cy="937475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Hate crimes</a:t>
          </a:r>
          <a:endParaRPr lang="it-IT" sz="1100" b="1" kern="1200" dirty="0"/>
        </a:p>
      </dsp:txBody>
      <dsp:txXfrm rot="-20700000">
        <a:off x="4717904" y="310962"/>
        <a:ext cx="526243" cy="526243"/>
      </dsp:txXfrm>
    </dsp:sp>
    <dsp:sp modelId="{52AB9E65-0601-42DD-9311-0E5D01FDA1B0}">
      <dsp:nvSpPr>
        <dsp:cNvPr id="0" name=""/>
        <dsp:cNvSpPr/>
      </dsp:nvSpPr>
      <dsp:spPr>
        <a:xfrm>
          <a:off x="4622101" y="888211"/>
          <a:ext cx="1683979" cy="1683979"/>
        </a:xfrm>
        <a:prstGeom prst="circularArrow">
          <a:avLst>
            <a:gd name="adj1" fmla="val 4687"/>
            <a:gd name="adj2" fmla="val 299029"/>
            <a:gd name="adj3" fmla="val 2448251"/>
            <a:gd name="adj4" fmla="val 16016215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463B6-96DC-47E7-A317-A0D640AEA837}">
      <dsp:nvSpPr>
        <dsp:cNvPr id="0" name=""/>
        <dsp:cNvSpPr/>
      </dsp:nvSpPr>
      <dsp:spPr>
        <a:xfrm>
          <a:off x="3806930" y="561474"/>
          <a:ext cx="1223516" cy="122351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A26D9-70A7-4BE8-B53C-7ED801D3B0F0}">
      <dsp:nvSpPr>
        <dsp:cNvPr id="0" name=""/>
        <dsp:cNvSpPr/>
      </dsp:nvSpPr>
      <dsp:spPr>
        <a:xfrm>
          <a:off x="4295440" y="-92261"/>
          <a:ext cx="1319197" cy="131919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B987B-6643-43AA-9B56-509B80CCD0F3}" type="datetimeFigureOut">
              <a:rPr lang="en-US" smtClean="0"/>
              <a:t>5/27/2024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D42F3-CDD5-4B19-B3DB-7C5223465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5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FB367B2-BECF-4D78-A7AF-EF8751F5B4EF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5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FD32-0396-4DA1-9434-CCE3A0C9EC1F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7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55FF-B23C-49E0-A294-CAB9B0E2964D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2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40397"/>
            <a:ext cx="4114800" cy="228600"/>
          </a:xfrm>
        </p:spPr>
        <p:txBody>
          <a:bodyPr/>
          <a:lstStyle/>
          <a:p>
            <a:fld id="{BD01EBA6-302D-4E9B-A931-E6C6CD32B482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9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DF62-4A14-4749-8211-4054A7C251D1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4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0E50-FD06-4AD0-A085-FE9C77372198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690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4038-AD84-46DC-A6B3-2E8CCFD8435F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5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F4F-8F84-4806-9683-94FF03AEE870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2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8F1A0-284B-4321-9D57-B8F262727A8B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8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2534-0594-41FC-87DE-01F140B78069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0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F9D85D0-52FD-4D79-9392-EA493A720469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215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BA5ACFD-590C-4034-92BA-1BB47D0DC585}" type="datetime1">
              <a:rPr lang="en-US" smtClean="0"/>
              <a:t>5/27/2024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0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b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m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bm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doi.org/10.1177/00223433241231177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mp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bm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7065-1752-720E-ED49-1AB73756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3" y="1404841"/>
            <a:ext cx="4955464" cy="1658198"/>
          </a:xfrm>
        </p:spPr>
        <p:txBody>
          <a:bodyPr>
            <a:noAutofit/>
          </a:bodyPr>
          <a:lstStyle/>
          <a:p>
            <a:r>
              <a:rPr lang="en-US" sz="4400" b="1"/>
              <a:t>Sports nationalism and xenophobia: </a:t>
            </a:r>
            <a:r>
              <a:rPr lang="en-US" sz="4400"/>
              <a:t>when cheering turns into violence</a:t>
            </a:r>
            <a:br>
              <a:rPr lang="en-US" sz="4400"/>
            </a:br>
            <a:endParaRPr lang="en-GB" sz="4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A59B88-8531-9068-54EB-E6F428F8FD6D}"/>
              </a:ext>
            </a:extLst>
          </p:cNvPr>
          <p:cNvSpPr txBox="1">
            <a:spLocks/>
          </p:cNvSpPr>
          <p:nvPr/>
        </p:nvSpPr>
        <p:spPr>
          <a:xfrm>
            <a:off x="1916075" y="873121"/>
            <a:ext cx="9601669" cy="3231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F00EBBF-83CD-62A0-4DC4-95B12AF99C61}"/>
              </a:ext>
            </a:extLst>
          </p:cNvPr>
          <p:cNvSpPr txBox="1">
            <a:spLocks/>
          </p:cNvSpPr>
          <p:nvPr/>
        </p:nvSpPr>
        <p:spPr>
          <a:xfrm>
            <a:off x="674257" y="3536856"/>
            <a:ext cx="4339178" cy="1900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Gabriele Pinto</a:t>
            </a:r>
            <a:br>
              <a:rPr lang="en-US" sz="2000"/>
            </a:br>
            <a:r>
              <a:rPr lang="en-US" sz="2000"/>
              <a:t>Post-Doc Research Fellow</a:t>
            </a:r>
            <a:br>
              <a:rPr lang="en-US" sz="2000"/>
            </a:br>
            <a:r>
              <a:rPr lang="en-US" sz="2000"/>
              <a:t>Sapienza University of Rome</a:t>
            </a:r>
            <a:br>
              <a:rPr lang="en-US" sz="2000"/>
            </a:br>
            <a:r>
              <a:rPr lang="en-US" sz="2000" b="1"/>
              <a:t>Department of Social Sciences and Economics </a:t>
            </a:r>
          </a:p>
          <a:p>
            <a:r>
              <a:rPr lang="en-US" sz="2000"/>
              <a:t>Rome, Italy, May 27, 2024</a:t>
            </a:r>
          </a:p>
          <a:p>
            <a:r>
              <a:rPr lang="en-US" sz="2000" b="1"/>
              <a:t>VI Riunione Scientifica del Dipartimento di Scienze Sociali ed Economiche</a:t>
            </a:r>
            <a:endParaRPr lang="en-US" sz="2000" b="1" dirty="0"/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id="{283F24E4-1F13-628C-FA5D-59A03DA18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16" y="5664842"/>
            <a:ext cx="2782323" cy="883740"/>
          </a:xfrm>
          <a:prstGeom prst="rect">
            <a:avLst/>
          </a:prstGeom>
        </p:spPr>
      </p:pic>
      <p:pic>
        <p:nvPicPr>
          <p:cNvPr id="4" name="Picture 3" descr="A person holding up his hand&#10;&#10;Description automatically generated">
            <a:extLst>
              <a:ext uri="{FF2B5EF4-FFF2-40B4-BE49-F238E27FC236}">
                <a16:creationId xmlns:a16="http://schemas.microsoft.com/office/drawing/2014/main" id="{93BCB76E-6189-DB90-1288-B3BA883E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59" y="873121"/>
            <a:ext cx="6035563" cy="40008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D13465-65A5-2A82-AAA6-BB4590565825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7EB7B7-2A97-F76E-4AA5-6A1335A59F8C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3057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72272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/>
              <a:t>Argument 1: is there a difference?</a:t>
            </a:r>
            <a:endParaRPr lang="en-GB" sz="5000" dirty="0"/>
          </a:p>
        </p:txBody>
      </p:sp>
      <p:pic>
        <p:nvPicPr>
          <p:cNvPr id="13" name="Picture 4" descr="A picture containing outdoor, sky, yellow, person&#10;&#10;Description automatically generated">
            <a:extLst>
              <a:ext uri="{FF2B5EF4-FFF2-40B4-BE49-F238E27FC236}">
                <a16:creationId xmlns:a16="http://schemas.microsoft.com/office/drawing/2014/main" id="{E4CF2473-682C-4284-95FA-C43714D1E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 b="10779"/>
          <a:stretch>
            <a:fillRect/>
          </a:stretch>
        </p:blipFill>
        <p:spPr bwMode="auto">
          <a:xfrm>
            <a:off x="1881189" y="2252664"/>
            <a:ext cx="41544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68EC04-A4D6-40F0-A3A7-7C0913C2B36D}"/>
              </a:ext>
            </a:extLst>
          </p:cNvPr>
          <p:cNvSpPr txBox="1"/>
          <p:nvPr/>
        </p:nvSpPr>
        <p:spPr>
          <a:xfrm>
            <a:off x="2245520" y="5091381"/>
            <a:ext cx="7508081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Healthy and Morbid Nationalisms  </a:t>
            </a:r>
            <a:r>
              <a:rPr lang="en-US" sz="2000" dirty="0">
                <a:highlight>
                  <a:srgbClr val="C0C0C0"/>
                </a:highlight>
              </a:rPr>
              <a:t>are </a:t>
            </a:r>
            <a:r>
              <a:rPr lang="en-US" sz="2000" i="1" dirty="0">
                <a:highlight>
                  <a:srgbClr val="C0C0C0"/>
                </a:highlight>
              </a:rPr>
              <a:t>brothers rather than distant cousins</a:t>
            </a:r>
            <a:r>
              <a:rPr lang="en-US" sz="2000" dirty="0">
                <a:highlight>
                  <a:srgbClr val="C0C0C0"/>
                </a:highlight>
              </a:rPr>
              <a:t> </a:t>
            </a:r>
          </a:p>
          <a:p>
            <a:pPr>
              <a:defRPr/>
            </a:pPr>
            <a:r>
              <a:rPr lang="en-US" sz="1100" i="1" dirty="0"/>
              <a:t>(</a:t>
            </a:r>
            <a:r>
              <a:rPr lang="en-US" sz="1100" dirty="0" err="1"/>
              <a:t>Wimmer</a:t>
            </a:r>
            <a:r>
              <a:rPr lang="en-US" sz="1100" dirty="0"/>
              <a:t> 2019, </a:t>
            </a:r>
            <a:r>
              <a:rPr lang="en-US" sz="1100" i="1" dirty="0"/>
              <a:t>Foreign Affairs)</a:t>
            </a:r>
            <a:endParaRPr lang="it-IT" sz="1100" i="1" dirty="0"/>
          </a:p>
        </p:txBody>
      </p:sp>
      <p:pic>
        <p:nvPicPr>
          <p:cNvPr id="17" name="Picture 16" descr="A group of people in costumes&#10;&#10;Description automatically generated with low confidence">
            <a:extLst>
              <a:ext uri="{FF2B5EF4-FFF2-40B4-BE49-F238E27FC236}">
                <a16:creationId xmlns:a16="http://schemas.microsoft.com/office/drawing/2014/main" id="{3C5681EC-433C-4707-A40D-70E640D0B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4"/>
          <a:stretch>
            <a:fillRect/>
          </a:stretch>
        </p:blipFill>
        <p:spPr bwMode="auto">
          <a:xfrm>
            <a:off x="6456363" y="2255839"/>
            <a:ext cx="3998912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701D6-E686-3A4F-5390-142A03AF466B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17E7FF-26A0-98B1-8790-BD6F58DC5AD0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9ACF66-0AA3-8438-9AB4-B14BA863F786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07017-1610-CA13-2DE9-3CF7A3358199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408118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27" y="808056"/>
            <a:ext cx="9541564" cy="775008"/>
          </a:xfrm>
        </p:spPr>
        <p:txBody>
          <a:bodyPr anchor="t">
            <a:noAutofit/>
          </a:bodyPr>
          <a:lstStyle/>
          <a:p>
            <a:pPr algn="l"/>
            <a:r>
              <a:rPr lang="en-GB" sz="3600"/>
              <a:t>Argument 2: mood component of nationalism</a:t>
            </a:r>
            <a:endParaRPr lang="en-GB" sz="3600" dirty="0"/>
          </a:p>
        </p:txBody>
      </p:sp>
      <p:pic>
        <p:nvPicPr>
          <p:cNvPr id="19" name="Graphic 4" descr="Grinning face with solid fill with solid fill">
            <a:extLst>
              <a:ext uri="{FF2B5EF4-FFF2-40B4-BE49-F238E27FC236}">
                <a16:creationId xmlns:a16="http://schemas.microsoft.com/office/drawing/2014/main" id="{F6474C65-1F6B-480E-860E-C898E0519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04" y="3845106"/>
            <a:ext cx="1379538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phic 6" descr="Angry face with solid fill with solid fill">
            <a:extLst>
              <a:ext uri="{FF2B5EF4-FFF2-40B4-BE49-F238E27FC236}">
                <a16:creationId xmlns:a16="http://schemas.microsoft.com/office/drawing/2014/main" id="{51BA16FD-8866-4502-95AB-6E122642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160" y="3791130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27883EDC-C52F-4626-B5C6-62E45F596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121" y="1944471"/>
            <a:ext cx="424483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spcBef>
                <a:spcPct val="0"/>
              </a:spcBef>
              <a:buClrTx/>
            </a:pPr>
            <a:r>
              <a:rPr lang="en-GB" altLang="en-US" sz="1800" b="1">
                <a:solidFill>
                  <a:schemeClr val="tx1"/>
                </a:solidFill>
                <a:latin typeface="+mn-lt"/>
              </a:rPr>
              <a:t>Anger enhances stereotyping and discrimination </a:t>
            </a:r>
            <a:r>
              <a:rPr lang="en-GB" altLang="en-US" sz="1400">
                <a:solidFill>
                  <a:schemeClr val="tx1"/>
                </a:solidFill>
                <a:latin typeface="+mn-lt"/>
              </a:rPr>
              <a:t>(Fiske 1998)</a:t>
            </a:r>
          </a:p>
          <a:p>
            <a:pPr marL="285750" indent="-285750">
              <a:spcBef>
                <a:spcPct val="0"/>
              </a:spcBef>
              <a:buClrTx/>
            </a:pPr>
            <a:r>
              <a:rPr lang="en-GB" altLang="en-US" sz="1800" b="1">
                <a:solidFill>
                  <a:schemeClr val="tx1"/>
                </a:solidFill>
                <a:latin typeface="+mn-lt"/>
              </a:rPr>
              <a:t>Fear, Anger and voting for the far-right and attitude against immigrants </a:t>
            </a:r>
            <a:r>
              <a:rPr lang="en-GB" altLang="en-US" sz="1400">
                <a:solidFill>
                  <a:schemeClr val="tx1"/>
                </a:solidFill>
                <a:latin typeface="+mn-lt"/>
              </a:rPr>
              <a:t>(Mc Dermott 2016, Vasilopoulous 2018)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4CD173B6-C9DA-4726-8B42-BD33278A6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879" y="1944471"/>
            <a:ext cx="460685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spcBef>
                <a:spcPct val="0"/>
              </a:spcBef>
              <a:buClrTx/>
            </a:pPr>
            <a:r>
              <a:rPr lang="en-GB" altLang="en-US" sz="1800" b="1" dirty="0">
                <a:solidFill>
                  <a:schemeClr val="tx1"/>
                </a:solidFill>
                <a:latin typeface="+mn-lt"/>
              </a:rPr>
              <a:t>Happy mood enhances satisfaction with </a:t>
            </a:r>
            <a:r>
              <a:rPr lang="en-GB" altLang="en-US" sz="1800" b="1">
                <a:solidFill>
                  <a:schemeClr val="tx1"/>
                </a:solidFill>
                <a:latin typeface="+mn-lt"/>
              </a:rPr>
              <a:t>national issues </a:t>
            </a:r>
            <a:r>
              <a:rPr lang="en-GB" altLang="en-US" sz="1400">
                <a:solidFill>
                  <a:schemeClr val="tx1"/>
                </a:solidFill>
                <a:latin typeface="+mn-lt"/>
              </a:rPr>
              <a:t>(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ea typeface="DengXian" panose="02010600030101010101" pitchFamily="2" charset="-122"/>
              </a:rPr>
              <a:t>Schwarz and al. </a:t>
            </a:r>
            <a:r>
              <a:rPr lang="en-US" altLang="en-US" sz="1400">
                <a:solidFill>
                  <a:schemeClr val="tx1"/>
                </a:solidFill>
                <a:latin typeface="+mn-lt"/>
                <a:ea typeface="DengXian" panose="02010600030101010101" pitchFamily="2" charset="-122"/>
              </a:rPr>
              <a:t>1987)</a:t>
            </a:r>
            <a:endParaRPr lang="en-US" altLang="en-US" sz="1800">
              <a:solidFill>
                <a:schemeClr val="tx1"/>
              </a:solidFill>
              <a:latin typeface="+mn-lt"/>
              <a:ea typeface="DengXian" panose="02010600030101010101" pitchFamily="2" charset="-122"/>
            </a:endParaRPr>
          </a:p>
          <a:p>
            <a:pPr marL="285750" indent="-285750">
              <a:spcBef>
                <a:spcPct val="0"/>
              </a:spcBef>
              <a:buClrTx/>
            </a:pPr>
            <a:r>
              <a:rPr lang="en-US" altLang="en-US" sz="1800" b="1">
                <a:solidFill>
                  <a:schemeClr val="tx1"/>
                </a:solidFill>
                <a:latin typeface="+mn-lt"/>
                <a:ea typeface="DengXian" panose="02010600030101010101" pitchFamily="2" charset="-122"/>
              </a:rPr>
              <a:t>“Feel-good”  factor  </a:t>
            </a:r>
            <a:r>
              <a:rPr lang="en-US" altLang="en-US" sz="1400">
                <a:solidFill>
                  <a:schemeClr val="tx1"/>
                </a:solidFill>
                <a:latin typeface="+mn-lt"/>
                <a:ea typeface="DengXian" panose="02010600030101010101" pitchFamily="2" charset="-122"/>
              </a:rPr>
              <a:t>(</a:t>
            </a:r>
            <a:r>
              <a:rPr lang="da-DK" altLang="en-US" sz="1400">
                <a:solidFill>
                  <a:schemeClr val="tx1"/>
                </a:solidFill>
                <a:latin typeface="+mn-lt"/>
                <a:ea typeface="DengXian" panose="02010600030101010101" pitchFamily="2" charset="-122"/>
              </a:rPr>
              <a:t>Kavetsos 2011, Kavetsos and Szymanski 2012, Hallman et al. 2013, Stieger et al. 2015, Heere 2016, Meier 2018)</a:t>
            </a:r>
            <a:endParaRPr lang="en-GB" altLang="en-US" sz="140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+mn-lt"/>
              <a:ea typeface="DengXian" panose="02010600030101010101" pitchFamily="2" charset="-122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5FD243E-D004-4EDE-A553-D895BB12C2E0}"/>
              </a:ext>
            </a:extLst>
          </p:cNvPr>
          <p:cNvSpPr txBox="1">
            <a:spLocks/>
          </p:cNvSpPr>
          <p:nvPr/>
        </p:nvSpPr>
        <p:spPr>
          <a:xfrm>
            <a:off x="2902070" y="5516544"/>
            <a:ext cx="6702779" cy="1066800"/>
          </a:xfrm>
          <a:prstGeom prst="rect">
            <a:avLst/>
          </a:prstGeom>
        </p:spPr>
        <p:txBody>
          <a:bodyPr lIns="68580" tIns="34290" rIns="68580" bIns="3429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3000" dirty="0">
                <a:solidFill>
                  <a:schemeClr val="bg1"/>
                </a:solidFill>
                <a:highlight>
                  <a:srgbClr val="800000"/>
                </a:highlight>
              </a:rPr>
              <a:t>Mood</a:t>
            </a:r>
            <a:r>
              <a:rPr lang="en-GB" sz="3000" dirty="0"/>
              <a:t> states affects </a:t>
            </a:r>
            <a:r>
              <a:rPr lang="en-GB" sz="3000" dirty="0">
                <a:solidFill>
                  <a:schemeClr val="bg1"/>
                </a:solidFill>
                <a:highlight>
                  <a:srgbClr val="800000"/>
                </a:highlight>
              </a:rPr>
              <a:t>attitude against immigrants and xenophobia </a:t>
            </a:r>
            <a:r>
              <a:rPr lang="en-GB" sz="1350" dirty="0">
                <a:solidFill>
                  <a:schemeClr val="bg1"/>
                </a:solidFill>
              </a:rPr>
              <a:t>(</a:t>
            </a:r>
            <a:endParaRPr lang="en-GB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6FC12D-84AB-3A51-1AFF-ABCA4B6C1639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794C6-52D3-3647-AF12-5D8E1D600950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DBC88-8448-1EF2-18D3-E4E5366548FD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EA93B-57B9-80A7-F4B1-07E22CA99D7C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534923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Autofit/>
          </a:bodyPr>
          <a:lstStyle/>
          <a:p>
            <a:pPr algn="l"/>
            <a:r>
              <a:rPr lang="en-GB" sz="3600"/>
              <a:t>Argument 3: mood component of sports</a:t>
            </a:r>
            <a:endParaRPr lang="en-GB" sz="36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898BEF0-9E79-4DAB-85DE-6A234BA59CE8}"/>
              </a:ext>
            </a:extLst>
          </p:cNvPr>
          <p:cNvSpPr txBox="1">
            <a:spLocks/>
          </p:cNvSpPr>
          <p:nvPr/>
        </p:nvSpPr>
        <p:spPr>
          <a:xfrm>
            <a:off x="1919537" y="5866515"/>
            <a:ext cx="8843159" cy="99417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500" dirty="0">
                <a:solidFill>
                  <a:schemeClr val="bg1"/>
                </a:solidFill>
                <a:highlight>
                  <a:srgbClr val="800000"/>
                </a:highlight>
              </a:rPr>
              <a:t>The impact of sports on mood has been showed to affect electoral </a:t>
            </a:r>
            <a:r>
              <a:rPr lang="en-GB" sz="1500" dirty="0" err="1">
                <a:solidFill>
                  <a:schemeClr val="bg1"/>
                </a:solidFill>
                <a:highlight>
                  <a:srgbClr val="800000"/>
                </a:highlight>
              </a:rPr>
              <a:t>behaviors</a:t>
            </a:r>
            <a:r>
              <a:rPr lang="en-GB" sz="1500" dirty="0">
                <a:solidFill>
                  <a:schemeClr val="bg1"/>
                </a:solidFill>
                <a:highlight>
                  <a:srgbClr val="800000"/>
                </a:highlight>
              </a:rPr>
              <a:t>, stock prices, domestic violence (among others). </a:t>
            </a:r>
            <a:r>
              <a:rPr lang="en-US" sz="1500" dirty="0">
                <a:solidFill>
                  <a:schemeClr val="bg1"/>
                </a:solidFill>
              </a:rPr>
              <a:t>((</a:t>
            </a:r>
            <a:r>
              <a:rPr lang="en-US" sz="1200" dirty="0"/>
              <a:t>Joiner 2006, Edmans 2007, Card and Dahl 2011, Healy et al 2010, Fowler and </a:t>
            </a:r>
            <a:r>
              <a:rPr lang="en-US" sz="1200" dirty="0" err="1"/>
              <a:t>Montagnes</a:t>
            </a:r>
            <a:r>
              <a:rPr lang="en-US" sz="1200" dirty="0"/>
              <a:t> 2015, Busby et al. 2017, </a:t>
            </a:r>
            <a:r>
              <a:rPr lang="en-US" sz="1200" dirty="0" err="1"/>
              <a:t>Potosky</a:t>
            </a:r>
            <a:r>
              <a:rPr lang="en-US" sz="1200" dirty="0"/>
              <a:t> and </a:t>
            </a:r>
            <a:r>
              <a:rPr lang="en-US" sz="1200" dirty="0" err="1"/>
              <a:t>Urbatsch</a:t>
            </a:r>
            <a:r>
              <a:rPr lang="en-US" sz="1200" dirty="0"/>
              <a:t> 2016)</a:t>
            </a:r>
            <a:endParaRPr lang="en-GB" sz="1500" dirty="0"/>
          </a:p>
        </p:txBody>
      </p:sp>
      <p:pic>
        <p:nvPicPr>
          <p:cNvPr id="26" name="Graphic 4" descr="Grinning face with solid fill with solid fill">
            <a:extLst>
              <a:ext uri="{FF2B5EF4-FFF2-40B4-BE49-F238E27FC236}">
                <a16:creationId xmlns:a16="http://schemas.microsoft.com/office/drawing/2014/main" id="{C79E934B-E221-4CF1-A9C6-7998378CC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3280915"/>
            <a:ext cx="1379538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phic 5" descr="Angry face with solid fill with solid fill">
            <a:extLst>
              <a:ext uri="{FF2B5EF4-FFF2-40B4-BE49-F238E27FC236}">
                <a16:creationId xmlns:a16="http://schemas.microsoft.com/office/drawing/2014/main" id="{26D1E7A2-1F2D-4F49-A94D-A802BE6EF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3253927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A picture containing text, person, sky, outdoor&#10;&#10;Description automatically generated">
            <a:extLst>
              <a:ext uri="{FF2B5EF4-FFF2-40B4-BE49-F238E27FC236}">
                <a16:creationId xmlns:a16="http://schemas.microsoft.com/office/drawing/2014/main" id="{39D076D4-53B9-465C-AFEB-9093F3378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4" y="1756914"/>
            <a:ext cx="1951037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A picture containing person, person, green&#10;&#10;Description automatically generated">
            <a:extLst>
              <a:ext uri="{FF2B5EF4-FFF2-40B4-BE49-F238E27FC236}">
                <a16:creationId xmlns:a16="http://schemas.microsoft.com/office/drawing/2014/main" id="{437A5DB9-173B-4AB5-BC95-5B51DA823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695001"/>
            <a:ext cx="24003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C81D4232-4154-4E42-8B15-70116A80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1677540"/>
            <a:ext cx="1890712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3" descr="A group of women wearing costumes&#10;&#10;Description automatically generated with medium confidence">
            <a:extLst>
              <a:ext uri="{FF2B5EF4-FFF2-40B4-BE49-F238E27FC236}">
                <a16:creationId xmlns:a16="http://schemas.microsoft.com/office/drawing/2014/main" id="{1AD57EE6-885C-4DA0-A664-BAC8B706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756914"/>
            <a:ext cx="197485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D7B04FE-AD5F-44FA-A706-539D5AFE63C6}"/>
              </a:ext>
            </a:extLst>
          </p:cNvPr>
          <p:cNvSpPr txBox="1">
            <a:spLocks/>
          </p:cNvSpPr>
          <p:nvPr/>
        </p:nvSpPr>
        <p:spPr>
          <a:xfrm>
            <a:off x="3303122" y="4809189"/>
            <a:ext cx="5932319" cy="994172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700" dirty="0">
                <a:solidFill>
                  <a:schemeClr val="bg1"/>
                </a:solidFill>
                <a:highlight>
                  <a:srgbClr val="800000"/>
                </a:highlight>
              </a:rPr>
              <a:t>Sport events can </a:t>
            </a:r>
            <a:r>
              <a:rPr lang="en-GB" sz="2700" dirty="0"/>
              <a:t>affect mood (positively and negatively) and individual </a:t>
            </a:r>
            <a:r>
              <a:rPr lang="en-GB" sz="2700" dirty="0" err="1"/>
              <a:t>behaviors</a:t>
            </a:r>
            <a:endParaRPr lang="en-GB" sz="2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79BEA-6B09-FDE0-2328-0F28D580A4B0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B7D9C-FF33-4B1F-507C-5A24CBE5A0AA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FC96D6-04DF-64D7-ECBB-06A6F9AC4766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705EB-EB43-A05A-D681-DD83D6F3A1C1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954878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/>
              <a:t>Conceptual framework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42EB2E0-AA51-492C-95B6-F14738E7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193" y="3641725"/>
            <a:ext cx="1522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Healthy Patriotic nationalism</a:t>
            </a:r>
            <a:endParaRPr lang="en-GB" altLang="en-US" sz="1400" b="1">
              <a:solidFill>
                <a:schemeClr val="tx1"/>
              </a:solidFill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5E45E09-F770-4E5A-8EF9-91F854A1A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380" y="3754438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D10107-4474-4096-A8F4-08B15B1368EF}"/>
              </a:ext>
            </a:extLst>
          </p:cNvPr>
          <p:cNvCxnSpPr>
            <a:cxnSpLocks/>
          </p:cNvCxnSpPr>
          <p:nvPr/>
        </p:nvCxnSpPr>
        <p:spPr>
          <a:xfrm>
            <a:off x="5699444" y="3986212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5">
            <a:extLst>
              <a:ext uri="{FF2B5EF4-FFF2-40B4-BE49-F238E27FC236}">
                <a16:creationId xmlns:a16="http://schemas.microsoft.com/office/drawing/2014/main" id="{28ABDA85-A6E0-489E-8A43-0DD47C78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3797299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62ED17-C6BF-41CB-A797-CFE5219DDD7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331518" y="3992562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DE165-8C0E-40B2-8A5B-72A443BF8837}"/>
              </a:ext>
            </a:extLst>
          </p:cNvPr>
          <p:cNvSpPr/>
          <p:nvPr/>
        </p:nvSpPr>
        <p:spPr>
          <a:xfrm>
            <a:off x="1752919" y="3429000"/>
            <a:ext cx="8899525" cy="24431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6992161-E54C-425B-BB6A-20056EB2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155" y="5033962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Morbid, Ethnic nationalism</a:t>
            </a:r>
            <a:endParaRPr lang="en-GB" altLang="en-US" sz="1600" b="1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6045C4-1F2C-4CB0-A3E6-20DFBF3507C2}"/>
              </a:ext>
            </a:extLst>
          </p:cNvPr>
          <p:cNvCxnSpPr>
            <a:cxnSpLocks/>
          </p:cNvCxnSpPr>
          <p:nvPr/>
        </p:nvCxnSpPr>
        <p:spPr>
          <a:xfrm>
            <a:off x="5740719" y="5319712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9">
            <a:extLst>
              <a:ext uri="{FF2B5EF4-FFF2-40B4-BE49-F238E27FC236}">
                <a16:creationId xmlns:a16="http://schemas.microsoft.com/office/drawing/2014/main" id="{10B87BB3-3A27-4D49-8977-718B6202A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905" y="5089525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62F59B3C-04EF-42F6-AFA5-4CD43BFF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5122863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C627F6-B953-4533-A91E-25BA076C2E86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331518" y="5319712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DC3298-F38A-4667-8E14-9EB7306A0B97}"/>
              </a:ext>
            </a:extLst>
          </p:cNvPr>
          <p:cNvCxnSpPr>
            <a:cxnSpLocks/>
            <a:stCxn id="30" idx="3"/>
            <a:endCxn id="22" idx="1"/>
          </p:cNvCxnSpPr>
          <p:nvPr/>
        </p:nvCxnSpPr>
        <p:spPr>
          <a:xfrm>
            <a:off x="3013393" y="4510088"/>
            <a:ext cx="1274762" cy="8159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256EE6-7BC2-49B1-B59B-4AAE95C91460}"/>
              </a:ext>
            </a:extLst>
          </p:cNvPr>
          <p:cNvCxnSpPr>
            <a:cxnSpLocks/>
            <a:stCxn id="30" idx="3"/>
            <a:endCxn id="11" idx="1"/>
          </p:cNvCxnSpPr>
          <p:nvPr/>
        </p:nvCxnSpPr>
        <p:spPr>
          <a:xfrm flipV="1">
            <a:off x="3013393" y="3903663"/>
            <a:ext cx="1193800" cy="60642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E9B344A-9528-497E-8500-DC08CAC3AF6A}"/>
              </a:ext>
            </a:extLst>
          </p:cNvPr>
          <p:cNvSpPr/>
          <p:nvPr/>
        </p:nvSpPr>
        <p:spPr>
          <a:xfrm>
            <a:off x="1746569" y="2432050"/>
            <a:ext cx="8899525" cy="98901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E85289-4BBF-46D7-BC20-FF09BC80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731" y="4302124"/>
            <a:ext cx="9826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Sports</a:t>
            </a: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425557EF-0A58-4E47-AD2E-1C4D61C4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593" y="2659063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4380BF47-BE13-470A-8CEE-29604AAD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480" y="2617788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5128F172-3383-4829-A436-773B5F9F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18" y="2649538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0D28BC-AA97-4A16-BD11-6A6415347CF6}"/>
              </a:ext>
            </a:extLst>
          </p:cNvPr>
          <p:cNvSpPr txBox="1"/>
          <p:nvPr/>
        </p:nvSpPr>
        <p:spPr>
          <a:xfrm>
            <a:off x="3561080" y="4151312"/>
            <a:ext cx="1079500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50" b="1" dirty="0"/>
              <a:t>?</a:t>
            </a:r>
            <a:endParaRPr lang="en-GB" sz="3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F7A96-CEEF-CCDD-CA94-EE4DCF0F4E73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0B255-9AC2-8C4A-8476-6C8ADE42B366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43F41-0EF7-B9C1-6608-FC5EF88381EE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BD8979-C17F-C482-A817-E8C475B0A0F1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128205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/>
              <a:t>Conceptual framework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0DBF50-D84F-43DA-80D3-911BE220B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783" y="3674958"/>
            <a:ext cx="1522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Healty Patriotic nationalism</a:t>
            </a:r>
            <a:endParaRPr lang="en-GB" altLang="en-US" sz="1400" b="1">
              <a:solidFill>
                <a:schemeClr val="tx1"/>
              </a:solidFill>
            </a:endParaRP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65FF8F51-5925-4734-BD19-C3DE787ED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820" y="3740046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A5B9500-397D-4F85-8499-CA0F2BB5F917}"/>
              </a:ext>
            </a:extLst>
          </p:cNvPr>
          <p:cNvCxnSpPr>
            <a:cxnSpLocks/>
          </p:cNvCxnSpPr>
          <p:nvPr/>
        </p:nvCxnSpPr>
        <p:spPr>
          <a:xfrm>
            <a:off x="6018196" y="3946420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5">
            <a:extLst>
              <a:ext uri="{FF2B5EF4-FFF2-40B4-BE49-F238E27FC236}">
                <a16:creationId xmlns:a16="http://schemas.microsoft.com/office/drawing/2014/main" id="{33A853B7-C68B-4F1F-868A-A57122716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458" y="3782907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89E624B-34C8-489D-8905-4FA4C91E514F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8435958" y="3978170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6880C58-54EF-4CD3-8E41-C831EDE4F388}"/>
              </a:ext>
            </a:extLst>
          </p:cNvPr>
          <p:cNvSpPr/>
          <p:nvPr/>
        </p:nvSpPr>
        <p:spPr>
          <a:xfrm>
            <a:off x="1857359" y="3414608"/>
            <a:ext cx="8899525" cy="24431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C19690-7984-49B0-8DEC-3B8AF74CC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008" y="4986232"/>
            <a:ext cx="1522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Morbid, Ethnic nationalism</a:t>
            </a:r>
            <a:endParaRPr lang="en-GB" altLang="en-US" sz="1600" b="1">
              <a:solidFill>
                <a:schemeClr val="tx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816D35-3FF1-4C8A-BC2A-CE060F468FEF}"/>
              </a:ext>
            </a:extLst>
          </p:cNvPr>
          <p:cNvCxnSpPr>
            <a:cxnSpLocks/>
          </p:cNvCxnSpPr>
          <p:nvPr/>
        </p:nvCxnSpPr>
        <p:spPr>
          <a:xfrm>
            <a:off x="6029309" y="5297382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9">
            <a:extLst>
              <a:ext uri="{FF2B5EF4-FFF2-40B4-BE49-F238E27FC236}">
                <a16:creationId xmlns:a16="http://schemas.microsoft.com/office/drawing/2014/main" id="{169D7518-951B-45E6-88DE-303A014FD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45" y="5075133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44" name="TextBox 35">
            <a:extLst>
              <a:ext uri="{FF2B5EF4-FFF2-40B4-BE49-F238E27FC236}">
                <a16:creationId xmlns:a16="http://schemas.microsoft.com/office/drawing/2014/main" id="{DB345B81-1722-4032-961F-63D80F31E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458" y="5108471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ED07300-B481-4CAA-8E2E-5021B90CC0D6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8435958" y="5305320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F908010-B413-406E-9DE9-26AC2E7CC331}"/>
              </a:ext>
            </a:extLst>
          </p:cNvPr>
          <p:cNvSpPr/>
          <p:nvPr/>
        </p:nvSpPr>
        <p:spPr>
          <a:xfrm>
            <a:off x="1851009" y="2417658"/>
            <a:ext cx="8899525" cy="98901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47" name="TextBox 53">
            <a:extLst>
              <a:ext uri="{FF2B5EF4-FFF2-40B4-BE49-F238E27FC236}">
                <a16:creationId xmlns:a16="http://schemas.microsoft.com/office/drawing/2014/main" id="{92CC6DFA-5EE3-4C26-8908-DA1143BAA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33" y="2644671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48" name="TextBox 54">
            <a:extLst>
              <a:ext uri="{FF2B5EF4-FFF2-40B4-BE49-F238E27FC236}">
                <a16:creationId xmlns:a16="http://schemas.microsoft.com/office/drawing/2014/main" id="{2049E9B1-278B-454A-BC85-AB3CD57E2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920" y="2603396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49" name="TextBox 55">
            <a:extLst>
              <a:ext uri="{FF2B5EF4-FFF2-40B4-BE49-F238E27FC236}">
                <a16:creationId xmlns:a16="http://schemas.microsoft.com/office/drawing/2014/main" id="{9FBF6809-FBD4-4E51-B9A3-41471CC93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6158" y="2635146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DB7C5B-E980-473E-AB84-8846A11D54FF}"/>
              </a:ext>
            </a:extLst>
          </p:cNvPr>
          <p:cNvGrpSpPr>
            <a:grpSpLocks/>
          </p:cNvGrpSpPr>
          <p:nvPr/>
        </p:nvGrpSpPr>
        <p:grpSpPr bwMode="auto">
          <a:xfrm>
            <a:off x="1962134" y="3762271"/>
            <a:ext cx="2562225" cy="338137"/>
            <a:chOff x="150564" y="3110223"/>
            <a:chExt cx="2562052" cy="338554"/>
          </a:xfrm>
        </p:grpSpPr>
        <p:sp>
          <p:nvSpPr>
            <p:cNvPr id="53" name="TextBox 28">
              <a:extLst>
                <a:ext uri="{FF2B5EF4-FFF2-40B4-BE49-F238E27FC236}">
                  <a16:creationId xmlns:a16="http://schemas.microsoft.com/office/drawing/2014/main" id="{17D08009-CA68-4098-B3FA-7CDFD023C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564" y="3110223"/>
              <a:ext cx="7728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Win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E852474-A9D8-40F7-8216-2F74299205C6}"/>
                </a:ext>
              </a:extLst>
            </p:cNvPr>
            <p:cNvCxnSpPr>
              <a:cxnSpLocks/>
            </p:cNvCxnSpPr>
            <p:nvPr/>
          </p:nvCxnSpPr>
          <p:spPr>
            <a:xfrm>
              <a:off x="991882" y="3320031"/>
              <a:ext cx="444470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33">
              <a:extLst>
                <a:ext uri="{FF2B5EF4-FFF2-40B4-BE49-F238E27FC236}">
                  <a16:creationId xmlns:a16="http://schemas.microsoft.com/office/drawing/2014/main" id="{8E63CA42-954B-4714-9CEB-38FCE7FA0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2123" y="3148695"/>
              <a:ext cx="11804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100">
                  <a:solidFill>
                    <a:schemeClr val="tx1"/>
                  </a:solidFill>
                </a:rPr>
                <a:t>Positive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E1D23E9-A0BE-4211-9DCA-795B16016E20}"/>
              </a:ext>
            </a:extLst>
          </p:cNvPr>
          <p:cNvGrpSpPr>
            <a:grpSpLocks/>
          </p:cNvGrpSpPr>
          <p:nvPr/>
        </p:nvGrpSpPr>
        <p:grpSpPr bwMode="auto">
          <a:xfrm>
            <a:off x="1974834" y="4976708"/>
            <a:ext cx="2522537" cy="366713"/>
            <a:chOff x="163830" y="4324506"/>
            <a:chExt cx="2521474" cy="366797"/>
          </a:xfrm>
        </p:grpSpPr>
        <p:sp>
          <p:nvSpPr>
            <p:cNvPr id="57" name="TextBox 31">
              <a:extLst>
                <a:ext uri="{FF2B5EF4-FFF2-40B4-BE49-F238E27FC236}">
                  <a16:creationId xmlns:a16="http://schemas.microsoft.com/office/drawing/2014/main" id="{2C0ADE09-88B1-4844-8EF0-7DCA6A01CD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830" y="4324506"/>
              <a:ext cx="7728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Loose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D82FF4B-248C-41CD-8473-19CDF3A16E1F}"/>
                </a:ext>
              </a:extLst>
            </p:cNvPr>
            <p:cNvCxnSpPr>
              <a:cxnSpLocks/>
            </p:cNvCxnSpPr>
            <p:nvPr/>
          </p:nvCxnSpPr>
          <p:spPr>
            <a:xfrm>
              <a:off x="992156" y="4530928"/>
              <a:ext cx="442725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38">
              <a:extLst>
                <a:ext uri="{FF2B5EF4-FFF2-40B4-BE49-F238E27FC236}">
                  <a16:creationId xmlns:a16="http://schemas.microsoft.com/office/drawing/2014/main" id="{D38DAE20-6767-47B0-8645-52241A71FA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4811" y="4429693"/>
              <a:ext cx="11804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100">
                  <a:solidFill>
                    <a:schemeClr val="tx1"/>
                  </a:solidFill>
                </a:rPr>
                <a:t>negative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67AAC7-C7C1-4768-80C4-8240FE56923C}"/>
              </a:ext>
            </a:extLst>
          </p:cNvPr>
          <p:cNvGrpSpPr>
            <a:grpSpLocks/>
          </p:cNvGrpSpPr>
          <p:nvPr/>
        </p:nvGrpSpPr>
        <p:grpSpPr bwMode="auto">
          <a:xfrm>
            <a:off x="3998895" y="3936896"/>
            <a:ext cx="573088" cy="1284287"/>
            <a:chOff x="2187435" y="3284984"/>
            <a:chExt cx="572536" cy="1284041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E140786-BA4F-4E1F-B78E-5D15CBD2B474}"/>
                </a:ext>
              </a:extLst>
            </p:cNvPr>
            <p:cNvCxnSpPr>
              <a:cxnSpLocks/>
            </p:cNvCxnSpPr>
            <p:nvPr/>
          </p:nvCxnSpPr>
          <p:spPr>
            <a:xfrm>
              <a:off x="2187435" y="3284984"/>
              <a:ext cx="518613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EC8F786-9274-4486-808C-3E78A46E8BF0}"/>
                </a:ext>
              </a:extLst>
            </p:cNvPr>
            <p:cNvCxnSpPr>
              <a:cxnSpLocks/>
            </p:cNvCxnSpPr>
            <p:nvPr/>
          </p:nvCxnSpPr>
          <p:spPr>
            <a:xfrm>
              <a:off x="2241358" y="4569025"/>
              <a:ext cx="51861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A65A9AF-8CFA-4010-8C7F-DD601D248A46}"/>
              </a:ext>
            </a:extLst>
          </p:cNvPr>
          <p:cNvGrpSpPr>
            <a:grpSpLocks/>
          </p:cNvGrpSpPr>
          <p:nvPr/>
        </p:nvGrpSpPr>
        <p:grpSpPr bwMode="auto">
          <a:xfrm>
            <a:off x="1990708" y="2635145"/>
            <a:ext cx="2201862" cy="425450"/>
            <a:chOff x="179512" y="1982844"/>
            <a:chExt cx="2202453" cy="425356"/>
          </a:xfrm>
        </p:grpSpPr>
        <p:sp>
          <p:nvSpPr>
            <p:cNvPr id="64" name="TextBox 51">
              <a:extLst>
                <a:ext uri="{FF2B5EF4-FFF2-40B4-BE49-F238E27FC236}">
                  <a16:creationId xmlns:a16="http://schemas.microsoft.com/office/drawing/2014/main" id="{D381B0B6-E9C2-4AD9-95E0-97845C2D0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1992702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Sports</a:t>
              </a:r>
            </a:p>
          </p:txBody>
        </p:sp>
        <p:sp>
          <p:nvSpPr>
            <p:cNvPr id="65" name="TextBox 40">
              <a:extLst>
                <a:ext uri="{FF2B5EF4-FFF2-40B4-BE49-F238E27FC236}">
                  <a16:creationId xmlns:a16="http://schemas.microsoft.com/office/drawing/2014/main" id="{A891573A-77BE-4A39-9064-5B08C0D432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8303" y="1982844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Mood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CBF9509-983D-4F99-BBA2-4B2A94A81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383" y="3674958"/>
            <a:ext cx="15224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Patriotic, Inclusive, unitarian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FBF759-4657-476D-A9EE-4B48D3340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533" y="4873521"/>
            <a:ext cx="15224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Identitarian, Exclusive,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7A969A-E22C-4139-BD35-9A8A11E4AB5E}"/>
              </a:ext>
            </a:extLst>
          </p:cNvPr>
          <p:cNvSpPr txBox="1"/>
          <p:nvPr/>
        </p:nvSpPr>
        <p:spPr>
          <a:xfrm>
            <a:off x="2250032" y="1659104"/>
            <a:ext cx="864096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Interaction </a:t>
            </a:r>
            <a:r>
              <a:rPr lang="en-US" sz="3200" b="1" dirty="0">
                <a:highlight>
                  <a:srgbClr val="C0C0C0"/>
                </a:highlight>
              </a:rPr>
              <a:t>between mood and ideologies</a:t>
            </a:r>
            <a:endParaRPr lang="en-US" b="1" dirty="0">
              <a:highlight>
                <a:srgbClr val="C0C0C0"/>
              </a:highlight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EACEF-0613-F77B-D942-1A3FB9587C00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C81D4-ACEA-4E40-12DF-F8954ACC500F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DCFAA-E237-BFEA-A565-22751C8B4CCE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0DCA8-D2B6-299F-652B-795078E86467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2374707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66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1300-FF7C-0B70-BACA-2E448CAC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944320"/>
            <a:ext cx="10772775" cy="1658198"/>
          </a:xfrm>
        </p:spPr>
        <p:txBody>
          <a:bodyPr/>
          <a:lstStyle/>
          <a:p>
            <a:pPr algn="ctr"/>
            <a:r>
              <a:rPr lang="en-GB"/>
              <a:t>Empirical Application</a:t>
            </a:r>
          </a:p>
        </p:txBody>
      </p:sp>
      <p:pic>
        <p:nvPicPr>
          <p:cNvPr id="6" name="Picture 5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0C3DB472-5E62-86BE-9026-0AEBA1037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473" y="2710612"/>
            <a:ext cx="4327051" cy="3089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162ED-A392-8E97-95E8-B4825C8ECAE9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03EB1-F418-8474-23A5-A6527905F9A8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931B9-557F-63A6-C696-7459ABF6A93F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9A4E6C-49A4-21A0-0C4D-E39E9918FB98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64346399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55CEE2CA-A4C7-210A-5D41-DFD20B4E1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517" y="1718028"/>
            <a:ext cx="8608502" cy="4782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/>
              <a:t>Data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18C9D2-1AFF-4E0E-AB42-547D678B590F}"/>
              </a:ext>
            </a:extLst>
          </p:cNvPr>
          <p:cNvSpPr txBox="1"/>
          <p:nvPr/>
        </p:nvSpPr>
        <p:spPr>
          <a:xfrm>
            <a:off x="5331745" y="1262181"/>
            <a:ext cx="236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accent1"/>
                </a:solidFill>
              </a:rPr>
              <a:t>Arvig</a:t>
            </a:r>
            <a:r>
              <a:rPr lang="en-GB" b="1" dirty="0">
                <a:solidFill>
                  <a:schemeClr val="accent1"/>
                </a:solidFill>
              </a:rPr>
              <a:t> Dataset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764F79-E520-4852-9CA0-FBC059C2340A}"/>
              </a:ext>
            </a:extLst>
          </p:cNvPr>
          <p:cNvSpPr txBox="1"/>
          <p:nvPr/>
        </p:nvSpPr>
        <p:spPr>
          <a:xfrm>
            <a:off x="5331745" y="878937"/>
            <a:ext cx="61237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Benček</a:t>
            </a:r>
            <a:r>
              <a:rPr lang="en-US" sz="1100" dirty="0"/>
              <a:t>, D., &amp; </a:t>
            </a:r>
            <a:r>
              <a:rPr lang="en-US" sz="1100" dirty="0" err="1"/>
              <a:t>Strasheim</a:t>
            </a:r>
            <a:r>
              <a:rPr lang="en-US" sz="1100" dirty="0"/>
              <a:t>, J. (2016). Refugees welcome? A dataset on anti-refugee violence in Germany. </a:t>
            </a:r>
            <a:r>
              <a:rPr lang="en-US" sz="1100" i="1" dirty="0"/>
              <a:t>Research &amp; Politics</a:t>
            </a:r>
            <a:r>
              <a:rPr lang="en-US" sz="1100" dirty="0"/>
              <a:t>, </a:t>
            </a:r>
            <a:r>
              <a:rPr lang="en-US" sz="1100" i="1" dirty="0"/>
              <a:t>3</a:t>
            </a:r>
            <a:r>
              <a:rPr lang="en-US" sz="1100" dirty="0"/>
              <a:t>(4), 2053168016679590.</a:t>
            </a:r>
            <a:endParaRPr lang="en-GB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C6FCE-12C8-7733-1804-2FFE0DFB4FAE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02B9C-17C3-1346-A701-FF0002F0097C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92A636-4B46-F3A1-4FA7-A14FB3589978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A05EB-5AA7-AC1F-4342-25B1C916DAA0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701929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/>
              <a:t>Data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5CF505D7-FB73-491B-8168-D9581C501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228" y="2167276"/>
            <a:ext cx="3667125" cy="174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None/>
            </a:pPr>
            <a:r>
              <a:rPr lang="en-US" altLang="en-US" sz="1200" b="1">
                <a:solidFill>
                  <a:srgbClr val="44546A"/>
                </a:solidFill>
                <a:latin typeface="Segoe UI Historic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2: Germany National team Soccer matches</a:t>
            </a:r>
            <a:endParaRPr lang="en-US" altLang="en-US" sz="1200" i="1">
              <a:solidFill>
                <a:srgbClr val="44546A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16B619-DBC6-93F1-8BA9-61F26D9B87F8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4CBE2-5C69-46BC-B6DE-8BA7C62A9605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pic>
        <p:nvPicPr>
          <p:cNvPr id="4" name="Picture 3" descr="A green and white graph&#10;&#10;Description automatically generated">
            <a:extLst>
              <a:ext uri="{FF2B5EF4-FFF2-40B4-BE49-F238E27FC236}">
                <a16:creationId xmlns:a16="http://schemas.microsoft.com/office/drawing/2014/main" id="{BC385649-6F10-49E3-8F96-2E2F7D332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63"/>
          <a:stretch/>
        </p:blipFill>
        <p:spPr>
          <a:xfrm>
            <a:off x="782185" y="2602079"/>
            <a:ext cx="10627630" cy="39748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1876B6-7839-0C2D-7E14-9B86612ADB1C}"/>
              </a:ext>
            </a:extLst>
          </p:cNvPr>
          <p:cNvGrpSpPr/>
          <p:nvPr/>
        </p:nvGrpSpPr>
        <p:grpSpPr>
          <a:xfrm>
            <a:off x="7507353" y="281095"/>
            <a:ext cx="4328391" cy="2168524"/>
            <a:chOff x="1333500" y="1042987"/>
            <a:chExt cx="9525000" cy="4772025"/>
          </a:xfrm>
        </p:grpSpPr>
        <p:pic>
          <p:nvPicPr>
            <p:cNvPr id="11" name="Picture 10" descr="A group of football players posing for a photo&#10;&#10;Description automatically generated">
              <a:extLst>
                <a:ext uri="{FF2B5EF4-FFF2-40B4-BE49-F238E27FC236}">
                  <a16:creationId xmlns:a16="http://schemas.microsoft.com/office/drawing/2014/main" id="{3E0AF8CD-3E30-98CA-2E0B-12EE3A5A2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500" y="1042987"/>
              <a:ext cx="9525000" cy="4772025"/>
            </a:xfrm>
            <a:prstGeom prst="rect">
              <a:avLst/>
            </a:prstGeom>
          </p:spPr>
        </p:pic>
        <p:pic>
          <p:nvPicPr>
            <p:cNvPr id="7" name="Picture 6" descr="A close up of a flag&#10;&#10;Description automatically generated">
              <a:extLst>
                <a:ext uri="{FF2B5EF4-FFF2-40B4-BE49-F238E27FC236}">
                  <a16:creationId xmlns:a16="http://schemas.microsoft.com/office/drawing/2014/main" id="{4D37A47C-9B73-94AB-6F14-1D529ADD7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8159" y="4214671"/>
              <a:ext cx="1600341" cy="160034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B40E7F-8714-0488-7103-9717C87082AD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189398-2B36-91EA-6C74-DB424EDEC218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201731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16BA6-9C43-62CC-8B69-680A52C4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Empirical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D39BC-93D2-ED47-E4F4-2B51B3872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600"/>
              <a:t>A Poisson count model (with all days  in the sample)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600"/>
              <a:t>An Event-Study Analysis (only looking at days closest to the match)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3600"/>
          </a:p>
          <a:p>
            <a:pPr marL="0" indent="0">
              <a:buNone/>
            </a:pPr>
            <a:r>
              <a:rPr lang="en-GB" sz="3600"/>
              <a:t>In short </a:t>
            </a:r>
            <a:r>
              <a:rPr lang="en-GB" sz="3600">
                <a:sym typeface="Wingdings" panose="05000000000000000000" pitchFamily="2" charset="2"/>
              </a:rPr>
              <a:t> </a:t>
            </a:r>
            <a:r>
              <a:rPr lang="en-GB" sz="3600" b="1">
                <a:sym typeface="Wingdings" panose="05000000000000000000" pitchFamily="2" charset="2"/>
              </a:rPr>
              <a:t>we compare the outcome variables before and after football matches with different results!</a:t>
            </a:r>
            <a:endParaRPr lang="en-GB" sz="36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782AA-5367-21B1-A028-8F3F0624A480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7D1A7E-F97D-B3C7-7E73-39D2B35B5531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B3ECE-C8C1-70E8-D199-3794515BBB2A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B9BB5-F2ED-543C-6EDD-C98850D9CC09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2741676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7D7A0-A72D-FAF6-E00A-7C11E7C9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2" y="0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GB" sz="4400"/>
              <a:t>Event-Study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78C5D-596F-C9C6-6F8C-51565E87311E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30939-024C-5E52-F7BF-CE9F996BDCC5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pic>
        <p:nvPicPr>
          <p:cNvPr id="4" name="Picture 3" descr="A graph showing the growth of a company&#10;&#10;Description automatically generated with medium confidence">
            <a:extLst>
              <a:ext uri="{FF2B5EF4-FFF2-40B4-BE49-F238E27FC236}">
                <a16:creationId xmlns:a16="http://schemas.microsoft.com/office/drawing/2014/main" id="{7907BCBB-1E2F-E833-5FBB-C9F6E982A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90"/>
          <a:stretch/>
        </p:blipFill>
        <p:spPr>
          <a:xfrm>
            <a:off x="1239585" y="1163782"/>
            <a:ext cx="9712829" cy="4448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C2918-3C87-9DA5-EECB-AAA3052D1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955" y="5558362"/>
            <a:ext cx="7984063" cy="1018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3480D1-C618-0481-9901-D949577FF12C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4E0C4B-0189-C861-23ED-62A898EF114E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492372-6A8B-E910-16FC-51E11714C2D3}"/>
              </a:ext>
            </a:extLst>
          </p:cNvPr>
          <p:cNvCxnSpPr>
            <a:cxnSpLocks/>
          </p:cNvCxnSpPr>
          <p:nvPr/>
        </p:nvCxnSpPr>
        <p:spPr>
          <a:xfrm>
            <a:off x="6205716" y="4134677"/>
            <a:ext cx="3565067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355E7E-1461-32AF-4B02-33D3ED82C266}"/>
              </a:ext>
            </a:extLst>
          </p:cNvPr>
          <p:cNvCxnSpPr>
            <a:cxnSpLocks/>
          </p:cNvCxnSpPr>
          <p:nvPr/>
        </p:nvCxnSpPr>
        <p:spPr>
          <a:xfrm flipV="1">
            <a:off x="6205716" y="2273051"/>
            <a:ext cx="2054088" cy="111520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637D94D-26E9-3DC6-7945-3E978B486C76}"/>
              </a:ext>
            </a:extLst>
          </p:cNvPr>
          <p:cNvSpPr txBox="1"/>
          <p:nvPr/>
        </p:nvSpPr>
        <p:spPr>
          <a:xfrm>
            <a:off x="3120887" y="1551465"/>
            <a:ext cx="267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…Before the match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D131C7-49D2-13A5-C09B-404EEA71804E}"/>
              </a:ext>
            </a:extLst>
          </p:cNvPr>
          <p:cNvSpPr txBox="1"/>
          <p:nvPr/>
        </p:nvSpPr>
        <p:spPr>
          <a:xfrm>
            <a:off x="6339002" y="1524421"/>
            <a:ext cx="267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…After the match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AD57DFC-98BE-3A4A-4571-037FB00BCF76}"/>
              </a:ext>
            </a:extLst>
          </p:cNvPr>
          <p:cNvCxnSpPr>
            <a:cxnSpLocks/>
          </p:cNvCxnSpPr>
          <p:nvPr/>
        </p:nvCxnSpPr>
        <p:spPr>
          <a:xfrm>
            <a:off x="2896218" y="4134677"/>
            <a:ext cx="3309498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0F17E5C-E288-DC02-3ECE-E70036F8137E}"/>
              </a:ext>
            </a:extLst>
          </p:cNvPr>
          <p:cNvCxnSpPr>
            <a:cxnSpLocks/>
          </p:cNvCxnSpPr>
          <p:nvPr/>
        </p:nvCxnSpPr>
        <p:spPr>
          <a:xfrm>
            <a:off x="2896218" y="3519824"/>
            <a:ext cx="3309498" cy="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8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A164-F173-F303-CBF8-4EB546C8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8B616-28D7-0788-FFC3-C4B3F6CD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861" y="2689976"/>
            <a:ext cx="5391807" cy="3766185"/>
          </a:xfrm>
        </p:spPr>
        <p:txBody>
          <a:bodyPr>
            <a:normAutofit/>
          </a:bodyPr>
          <a:lstStyle/>
          <a:p>
            <a:pPr algn="ctr"/>
            <a:r>
              <a:rPr lang="en-GB" sz="4000" i="1"/>
              <a:t>United By Football. United in the heart of Europe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3BAFC-F77A-3F6F-9BE1-819BEA9D6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52" y="303619"/>
            <a:ext cx="3790241" cy="5962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788255-E8EA-3BE8-F8A3-07C36A646690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FB6A41-BD3C-1F54-F14D-8EFEC883A2A4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143343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2EBE6-E4CE-4DA0-47CA-747CE944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Coefficient Plots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A62BD-45BE-F0BE-F8A3-D697A6488C69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49FADD-B45F-66E2-C6B9-B28E44BEA318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355D4-0B73-5F13-8098-EF8D31892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8"/>
          <a:stretch/>
        </p:blipFill>
        <p:spPr>
          <a:xfrm>
            <a:off x="138546" y="2047249"/>
            <a:ext cx="9162472" cy="4267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0F152A-FCE2-5801-1B3B-AB4FC61F6C7B}"/>
              </a:ext>
            </a:extLst>
          </p:cNvPr>
          <p:cNvSpPr txBox="1"/>
          <p:nvPr/>
        </p:nvSpPr>
        <p:spPr>
          <a:xfrm>
            <a:off x="9162473" y="2660272"/>
            <a:ext cx="28147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Translating the coefficient (diff in log expected counts) shows that when Germany loose </a:t>
            </a:r>
            <a:r>
              <a:rPr lang="en-GB">
                <a:highlight>
                  <a:srgbClr val="C0C0C0"/>
                </a:highlight>
              </a:rPr>
              <a:t>we expect an average of 7-8 attacks (compared to a mean of 4,8).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76A14-B8D6-3152-A23A-734270C3AFDF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EA10E-BC42-A598-2848-629B7E98650A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3990340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/>
              <a:t>Robustness and Mechanisms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EE0DF-2F4E-42B7-816A-F3410740BC79}"/>
              </a:ext>
            </a:extLst>
          </p:cNvPr>
          <p:cNvSpPr txBox="1"/>
          <p:nvPr/>
        </p:nvSpPr>
        <p:spPr>
          <a:xfrm>
            <a:off x="2144110" y="2081048"/>
            <a:ext cx="83662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3200" dirty="0"/>
              <a:t>Excluding demonstration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dirty="0" err="1"/>
              <a:t>Alchool</a:t>
            </a:r>
            <a:r>
              <a:rPr lang="en-GB" sz="3200" dirty="0"/>
              <a:t> consumption and controlling for other crimes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dirty="0"/>
              <a:t>City of attacks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09C88-0483-D808-D2A0-CF25C6E2EEC6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A60EB-5EAF-012B-58E6-4C471B65CD1B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4B84C-36FA-A3B1-7BAF-F669599E65C5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2EA77-C70F-C48B-C045-8069060276C9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4168291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525BD-14ED-4A40-8909-5FA02B04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083" y="1627691"/>
            <a:ext cx="7155598" cy="3133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6600" dirty="0"/>
              <a:t>Mechanisms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49DA58A9-C743-585B-9F87-3269C698A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585440"/>
              </p:ext>
            </p:extLst>
          </p:nvPr>
        </p:nvGraphicFramePr>
        <p:xfrm>
          <a:off x="940110" y="2923418"/>
          <a:ext cx="10210179" cy="2392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F46F48B-6C70-0C3E-D5D8-C710B6413DD8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0E2F5-A1EC-4065-ECE6-A5CB3C713B40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1111E-E38C-200A-FA0D-193CD40D8EB1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8B90EC-6EAF-3ADA-4B5A-F4BE3E8604F8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456055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lvl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281" y="461032"/>
            <a:ext cx="930014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/>
              <a:t>Relationship between Nationalism and Immigrants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B747620B-81DF-4FE2-B555-9CA31F0C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968" y="4252445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66123B6-BC88-4277-9EDF-BBB32CE8C7BD}"/>
              </a:ext>
            </a:extLst>
          </p:cNvPr>
          <p:cNvCxnSpPr>
            <a:cxnSpLocks/>
          </p:cNvCxnSpPr>
          <p:nvPr/>
        </p:nvCxnSpPr>
        <p:spPr>
          <a:xfrm>
            <a:off x="5899344" y="4458819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5">
            <a:extLst>
              <a:ext uri="{FF2B5EF4-FFF2-40B4-BE49-F238E27FC236}">
                <a16:creationId xmlns:a16="http://schemas.microsoft.com/office/drawing/2014/main" id="{28C06C2F-6810-4056-A11F-6731DFF31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8606" y="4295306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36A1D8-3FE7-4F47-87BD-613D1ECDFE22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8317106" y="4490569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B4DFF80-17DA-470F-9D3E-BBDC047BFD77}"/>
              </a:ext>
            </a:extLst>
          </p:cNvPr>
          <p:cNvSpPr/>
          <p:nvPr/>
        </p:nvSpPr>
        <p:spPr>
          <a:xfrm>
            <a:off x="1738507" y="3927007"/>
            <a:ext cx="8899525" cy="24431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CF5906-AA30-40DD-9A00-CE80699EA24A}"/>
              </a:ext>
            </a:extLst>
          </p:cNvPr>
          <p:cNvCxnSpPr>
            <a:cxnSpLocks/>
          </p:cNvCxnSpPr>
          <p:nvPr/>
        </p:nvCxnSpPr>
        <p:spPr>
          <a:xfrm>
            <a:off x="5910457" y="5809781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9">
            <a:extLst>
              <a:ext uri="{FF2B5EF4-FFF2-40B4-BE49-F238E27FC236}">
                <a16:creationId xmlns:a16="http://schemas.microsoft.com/office/drawing/2014/main" id="{F92FE425-AC0B-46F1-BF6B-DA1C0502F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493" y="5587532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28" name="TextBox 35">
            <a:extLst>
              <a:ext uri="{FF2B5EF4-FFF2-40B4-BE49-F238E27FC236}">
                <a16:creationId xmlns:a16="http://schemas.microsoft.com/office/drawing/2014/main" id="{D17BE24D-B5E5-473A-9C8F-1C5E0234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8606" y="5620870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84C01E-8CAD-45D0-8D74-5245318A15D5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8317106" y="5817719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0A80260-5780-41EA-BF3F-F77B180247B3}"/>
              </a:ext>
            </a:extLst>
          </p:cNvPr>
          <p:cNvSpPr/>
          <p:nvPr/>
        </p:nvSpPr>
        <p:spPr>
          <a:xfrm>
            <a:off x="1732157" y="2930057"/>
            <a:ext cx="8899525" cy="98901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F0292C72-91F5-4ED8-9B7C-DC6D36557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181" y="3157070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AE1FC02F-3A25-4CB3-8FC3-C79E426CB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6068" y="3115795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11243820-367E-4918-9FDB-34BC13786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306" y="3147545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id="{285E2AA0-498F-44BB-98F0-A5D90E77D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281" y="4274670"/>
            <a:ext cx="773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Win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D41FCC-5B6F-4F21-80A4-2A5D645A93D7}"/>
              </a:ext>
            </a:extLst>
          </p:cNvPr>
          <p:cNvCxnSpPr>
            <a:cxnSpLocks/>
          </p:cNvCxnSpPr>
          <p:nvPr/>
        </p:nvCxnSpPr>
        <p:spPr>
          <a:xfrm>
            <a:off x="2684656" y="4484219"/>
            <a:ext cx="44291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3">
            <a:extLst>
              <a:ext uri="{FF2B5EF4-FFF2-40B4-BE49-F238E27FC236}">
                <a16:creationId xmlns:a16="http://schemas.microsoft.com/office/drawing/2014/main" id="{09CC45CB-27EC-40F7-8E39-54E488F3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406" y="4312770"/>
            <a:ext cx="11811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Positive</a:t>
            </a:r>
          </a:p>
        </p:txBody>
      </p:sp>
      <p:sp>
        <p:nvSpPr>
          <p:cNvPr id="39" name="TextBox 31">
            <a:extLst>
              <a:ext uri="{FF2B5EF4-FFF2-40B4-BE49-F238E27FC236}">
                <a16:creationId xmlns:a16="http://schemas.microsoft.com/office/drawing/2014/main" id="{24C37F71-94CE-44D0-900B-00361533D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981" y="5489106"/>
            <a:ext cx="773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Loose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9734D6F-BC81-4DDF-91C1-C01D2A639DD5}"/>
              </a:ext>
            </a:extLst>
          </p:cNvPr>
          <p:cNvCxnSpPr>
            <a:cxnSpLocks/>
          </p:cNvCxnSpPr>
          <p:nvPr/>
        </p:nvCxnSpPr>
        <p:spPr>
          <a:xfrm>
            <a:off x="2684656" y="5695481"/>
            <a:ext cx="44291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8">
            <a:extLst>
              <a:ext uri="{FF2B5EF4-FFF2-40B4-BE49-F238E27FC236}">
                <a16:creationId xmlns:a16="http://schemas.microsoft.com/office/drawing/2014/main" id="{FA5F47EB-F192-45D4-A27E-BED6115C8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418" y="5593881"/>
            <a:ext cx="11811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negative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D1CE4E-0CF9-4D16-AE90-B1483A5D4BFD}"/>
              </a:ext>
            </a:extLst>
          </p:cNvPr>
          <p:cNvGrpSpPr>
            <a:grpSpLocks/>
          </p:cNvGrpSpPr>
          <p:nvPr/>
        </p:nvGrpSpPr>
        <p:grpSpPr bwMode="auto">
          <a:xfrm>
            <a:off x="3880043" y="4449295"/>
            <a:ext cx="573088" cy="1284287"/>
            <a:chOff x="2187435" y="3284984"/>
            <a:chExt cx="572536" cy="128404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2575885-B491-4B17-BAE6-D3A448946777}"/>
                </a:ext>
              </a:extLst>
            </p:cNvPr>
            <p:cNvCxnSpPr>
              <a:cxnSpLocks/>
            </p:cNvCxnSpPr>
            <p:nvPr/>
          </p:nvCxnSpPr>
          <p:spPr>
            <a:xfrm>
              <a:off x="2187435" y="3284984"/>
              <a:ext cx="518613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0DEFFAE-7EF2-4B8E-B378-1D8D1E0AB34C}"/>
                </a:ext>
              </a:extLst>
            </p:cNvPr>
            <p:cNvCxnSpPr>
              <a:cxnSpLocks/>
            </p:cNvCxnSpPr>
            <p:nvPr/>
          </p:nvCxnSpPr>
          <p:spPr>
            <a:xfrm>
              <a:off x="2241358" y="4569025"/>
              <a:ext cx="51861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5">
            <a:extLst>
              <a:ext uri="{FF2B5EF4-FFF2-40B4-BE49-F238E27FC236}">
                <a16:creationId xmlns:a16="http://schemas.microsoft.com/office/drawing/2014/main" id="{20F51C4D-508D-4094-AD5C-908D14236A6B}"/>
              </a:ext>
            </a:extLst>
          </p:cNvPr>
          <p:cNvGrpSpPr>
            <a:grpSpLocks/>
          </p:cNvGrpSpPr>
          <p:nvPr/>
        </p:nvGrpSpPr>
        <p:grpSpPr bwMode="auto">
          <a:xfrm>
            <a:off x="1871856" y="3147544"/>
            <a:ext cx="2201862" cy="425450"/>
            <a:chOff x="179512" y="1982844"/>
            <a:chExt cx="2202453" cy="425356"/>
          </a:xfrm>
        </p:grpSpPr>
        <p:sp>
          <p:nvSpPr>
            <p:cNvPr id="46" name="TextBox 51">
              <a:extLst>
                <a:ext uri="{FF2B5EF4-FFF2-40B4-BE49-F238E27FC236}">
                  <a16:creationId xmlns:a16="http://schemas.microsoft.com/office/drawing/2014/main" id="{0EB2B905-2C5E-47BC-8A52-6231ABA54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1992702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Sports</a:t>
              </a:r>
            </a:p>
          </p:txBody>
        </p:sp>
        <p:sp>
          <p:nvSpPr>
            <p:cNvPr id="47" name="TextBox 40">
              <a:extLst>
                <a:ext uri="{FF2B5EF4-FFF2-40B4-BE49-F238E27FC236}">
                  <a16:creationId xmlns:a16="http://schemas.microsoft.com/office/drawing/2014/main" id="{65B14171-9F66-4557-9582-EFF1E3CA3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8303" y="1982844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Mood</a:t>
              </a:r>
            </a:p>
          </p:txBody>
        </p:sp>
      </p:grpSp>
      <p:sp>
        <p:nvSpPr>
          <p:cNvPr id="48" name="TextBox 41">
            <a:extLst>
              <a:ext uri="{FF2B5EF4-FFF2-40B4-BE49-F238E27FC236}">
                <a16:creationId xmlns:a16="http://schemas.microsoft.com/office/drawing/2014/main" id="{DBBA4BD2-24D7-499C-A7F8-7D0D26CF9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618" y="4201645"/>
            <a:ext cx="152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Patriotic, Inclusive, unitarian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49" name="TextBox 42">
            <a:extLst>
              <a:ext uri="{FF2B5EF4-FFF2-40B4-BE49-F238E27FC236}">
                <a16:creationId xmlns:a16="http://schemas.microsoft.com/office/drawing/2014/main" id="{A44CD3B4-03DF-42BE-A43F-C3AB702A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5056" y="5425607"/>
            <a:ext cx="15224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Identitarian, Exclusive,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50" name="Arrow: Curved Left 49">
            <a:extLst>
              <a:ext uri="{FF2B5EF4-FFF2-40B4-BE49-F238E27FC236}">
                <a16:creationId xmlns:a16="http://schemas.microsoft.com/office/drawing/2014/main" id="{24CB92E8-1E22-42D8-BFD6-E42DAD295F8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84225" y="-1042662"/>
            <a:ext cx="989013" cy="7429500"/>
          </a:xfrm>
          <a:prstGeom prst="curvedLeftArrow">
            <a:avLst>
              <a:gd name="adj1" fmla="val 25005"/>
              <a:gd name="adj2" fmla="val 49976"/>
              <a:gd name="adj3" fmla="val 25000"/>
            </a:avLst>
          </a:prstGeom>
          <a:solidFill>
            <a:schemeClr val="accent1"/>
          </a:solidFill>
          <a:ln w="635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9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DEC9F-29B8-E885-6897-C69616ED296E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CB5CD-F32D-C6A8-BD2E-CF45CB2DA308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EE727F-89D7-196B-569E-39944B0C2837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9C3D5B-55A1-DD23-7736-7A35DC2316CB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2017171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480" y="460932"/>
            <a:ext cx="8979878" cy="775008"/>
          </a:xfrm>
        </p:spPr>
        <p:txBody>
          <a:bodyPr anchor="t">
            <a:normAutofit/>
          </a:bodyPr>
          <a:lstStyle/>
          <a:p>
            <a:pPr algn="ctr"/>
            <a:r>
              <a:rPr lang="en-GB" sz="5000" dirty="0"/>
              <a:t>Mechanisms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0FF093-6D20-4829-BBE5-8CEBBDE480E6}"/>
              </a:ext>
            </a:extLst>
          </p:cNvPr>
          <p:cNvSpPr txBox="1"/>
          <p:nvPr/>
        </p:nvSpPr>
        <p:spPr>
          <a:xfrm>
            <a:off x="896680" y="1905633"/>
            <a:ext cx="10263808" cy="221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b="1" dirty="0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Attitude against immigrants </a:t>
            </a:r>
          </a:p>
          <a:p>
            <a:pPr>
              <a:lnSpc>
                <a:spcPct val="150000"/>
              </a:lnSpc>
              <a:defRPr/>
            </a:pPr>
            <a:r>
              <a:rPr lang="en-US" i="1" dirty="0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Is (country) made a worse or a better place to live by people coming to live here from other countries? Score from 0 (worse place to live) to 10 (better place to live)</a:t>
            </a:r>
            <a:endParaRPr lang="en-US" dirty="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b="1" dirty="0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2.  Mood</a:t>
            </a: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i="1" dirty="0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Taking all things together, how happy would you say you are ? (on a scale from 0 to 10)</a:t>
            </a:r>
            <a:endParaRPr lang="en-US" dirty="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471100FE-895E-4449-845A-CFCDCC674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80" y="1447707"/>
            <a:ext cx="6913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800">
                <a:solidFill>
                  <a:schemeClr val="tx1"/>
                </a:solidFill>
                <a:latin typeface="+mj-lt"/>
              </a:rPr>
              <a:t>European Social Survey</a:t>
            </a: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EE4133DD-7750-400C-80BA-CFE298870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81" y="4875988"/>
            <a:ext cx="5199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j-lt"/>
              </a:rPr>
              <a:t>We compare answers of different respondents before and after matches of their national team</a:t>
            </a:r>
            <a:r>
              <a:rPr lang="en-GB" altLang="en-US">
                <a:solidFill>
                  <a:schemeClr val="tx1"/>
                </a:solidFill>
                <a:latin typeface="+mj-lt"/>
              </a:rPr>
              <a:t>. </a:t>
            </a:r>
            <a:endParaRPr lang="en-GB" alt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CA34C-6355-2AC4-4A00-4C0B30DE82DB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77912-6C4A-87EF-AF5B-F8F531AC3547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0F98FB-7A49-112B-0883-87E4D6F08A6C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B78EE-BE91-56B5-85AC-459A8C9EBC9E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7360214D-87F6-B895-8FAD-15F249DE8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914" y="4333443"/>
            <a:ext cx="408479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+mj-lt"/>
              </a:rPr>
              <a:t>We don’t find </a:t>
            </a:r>
            <a:r>
              <a:rPr lang="en-GB" altLang="en-US" b="1">
                <a:solidFill>
                  <a:schemeClr val="tx1"/>
                </a:solidFill>
                <a:latin typeface="+mj-lt"/>
              </a:rPr>
              <a:t>strong </a:t>
            </a:r>
            <a:r>
              <a:rPr lang="en-GB" altLang="en-US">
                <a:solidFill>
                  <a:schemeClr val="tx1"/>
                </a:solidFill>
                <a:latin typeface="+mj-lt"/>
              </a:rPr>
              <a:t>statistical evidence for the relevance of these channels</a:t>
            </a:r>
            <a:br>
              <a:rPr lang="en-GB" altLang="en-US">
                <a:solidFill>
                  <a:schemeClr val="tx1"/>
                </a:solidFill>
                <a:latin typeface="+mj-lt"/>
              </a:rPr>
            </a:br>
            <a:r>
              <a:rPr lang="en-GB" altLang="en-US">
                <a:solidFill>
                  <a:schemeClr val="tx1"/>
                </a:solidFill>
                <a:latin typeface="+mj-lt"/>
              </a:rPr>
              <a:t>(although there are some statistical limitations because of the sample)</a:t>
            </a:r>
            <a:endParaRPr lang="en-GB" altLang="en-US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A2E33D-9E0B-3120-851A-DC19806A8CDB}"/>
              </a:ext>
            </a:extLst>
          </p:cNvPr>
          <p:cNvCxnSpPr>
            <a:stCxn id="24" idx="3"/>
            <a:endCxn id="7" idx="1"/>
          </p:cNvCxnSpPr>
          <p:nvPr/>
        </p:nvCxnSpPr>
        <p:spPr>
          <a:xfrm>
            <a:off x="6096001" y="5476153"/>
            <a:ext cx="1755913" cy="114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129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08" y="517187"/>
            <a:ext cx="8979878" cy="775008"/>
          </a:xfrm>
        </p:spPr>
        <p:txBody>
          <a:bodyPr anchor="t">
            <a:normAutofit/>
          </a:bodyPr>
          <a:lstStyle/>
          <a:p>
            <a:pPr algn="ctr"/>
            <a:r>
              <a:rPr lang="en-GB" sz="2800" dirty="0"/>
              <a:t>Longer term</a:t>
            </a: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FB5E7363-78EF-4B73-B034-10B69F66B164}"/>
              </a:ext>
            </a:extLst>
          </p:cNvPr>
          <p:cNvGrpSpPr>
            <a:grpSpLocks/>
          </p:cNvGrpSpPr>
          <p:nvPr/>
        </p:nvGrpSpPr>
        <p:grpSpPr bwMode="auto">
          <a:xfrm>
            <a:off x="2559485" y="1627250"/>
            <a:ext cx="7382435" cy="5022759"/>
            <a:chOff x="0" y="195879"/>
            <a:chExt cx="7280712" cy="4955126"/>
          </a:xfrm>
        </p:grpSpPr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6F81A4C6-F81A-400C-8F3D-F40DF53549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57175"/>
              <a:ext cx="7280712" cy="4893830"/>
              <a:chOff x="11018" y="8098"/>
              <a:chExt cx="7330447" cy="4918550"/>
            </a:xfrm>
          </p:grpSpPr>
          <p:pic>
            <p:nvPicPr>
              <p:cNvPr id="29" name="Picture 18">
                <a:extLst>
                  <a:ext uri="{FF2B5EF4-FFF2-40B4-BE49-F238E27FC236}">
                    <a16:creationId xmlns:a16="http://schemas.microsoft.com/office/drawing/2014/main" id="{34663C69-8745-4578-BE3F-33A6730F32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601" y="35404"/>
                <a:ext cx="3614864" cy="2370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9">
                <a:extLst>
                  <a:ext uri="{FF2B5EF4-FFF2-40B4-BE49-F238E27FC236}">
                    <a16:creationId xmlns:a16="http://schemas.microsoft.com/office/drawing/2014/main" id="{188876DB-2AC5-4DE5-A8EB-C1ED59D9FB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98" y="8098"/>
                <a:ext cx="3588813" cy="2376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0">
                <a:extLst>
                  <a:ext uri="{FF2B5EF4-FFF2-40B4-BE49-F238E27FC236}">
                    <a16:creationId xmlns:a16="http://schemas.microsoft.com/office/drawing/2014/main" id="{15DB31D7-37EA-4A19-8F61-0D54B09197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18" y="2494412"/>
                <a:ext cx="3614093" cy="2369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1">
                <a:extLst>
                  <a:ext uri="{FF2B5EF4-FFF2-40B4-BE49-F238E27FC236}">
                    <a16:creationId xmlns:a16="http://schemas.microsoft.com/office/drawing/2014/main" id="{D183D18D-3DCD-44D8-9D32-A36C8984F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5110" y="2509047"/>
                <a:ext cx="3662276" cy="2417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" name="Text Box 3">
              <a:extLst>
                <a:ext uri="{FF2B5EF4-FFF2-40B4-BE49-F238E27FC236}">
                  <a16:creationId xmlns:a16="http://schemas.microsoft.com/office/drawing/2014/main" id="{83D6E102-31F1-4542-933B-EBA8B0A62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2067" y="195879"/>
              <a:ext cx="972666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just">
                <a:spcBef>
                  <a:spcPct val="0"/>
                </a:spcBef>
                <a:spcAft>
                  <a:spcPts val="1000"/>
                </a:spcAft>
                <a:buClrTx/>
                <a:buNone/>
              </a:pPr>
              <a:r>
                <a:rPr lang="en-US" altLang="en-US" sz="1100" b="1">
                  <a:solidFill>
                    <a:schemeClr val="tx1"/>
                  </a:solidFill>
                  <a:latin typeface="Segoe UI Historic" panose="020B0502040204020203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Figure 9</a:t>
              </a:r>
              <a:endParaRPr lang="en-US" altLang="en-US" sz="1100" i="1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EB4D421-6909-4733-81CC-F563F36A40C6}"/>
              </a:ext>
            </a:extLst>
          </p:cNvPr>
          <p:cNvSpPr txBox="1"/>
          <p:nvPr/>
        </p:nvSpPr>
        <p:spPr>
          <a:xfrm>
            <a:off x="2296359" y="1210421"/>
            <a:ext cx="82089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200" dirty="0"/>
              <a:t>We have only looked at the effects  in the</a:t>
            </a:r>
            <a:r>
              <a:rPr lang="en-GB" sz="1200" b="1" dirty="0">
                <a:highlight>
                  <a:srgbClr val="C0C0C0"/>
                </a:highlight>
              </a:rPr>
              <a:t> 2 days after the match</a:t>
            </a:r>
            <a:r>
              <a:rPr lang="en-GB" sz="1200" b="1" dirty="0"/>
              <a:t>. </a:t>
            </a:r>
            <a:r>
              <a:rPr lang="en-GB" sz="1200" dirty="0"/>
              <a:t>What about cumulative effect and more longer term effect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EAD2A-1D13-F4B5-BCB4-B01E32F49706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14461-B35F-2953-7BB5-9227863E09ED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7A465-EAE9-E913-D10A-0D706324435C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5B6723-62EF-795F-43B4-37587AA1343A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1831253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428" y="315915"/>
            <a:ext cx="8006760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 dirty="0"/>
              <a:t>Empirical results</a:t>
            </a:r>
          </a:p>
        </p:txBody>
      </p:sp>
      <p:sp>
        <p:nvSpPr>
          <p:cNvPr id="59" name="Title 6">
            <a:extLst>
              <a:ext uri="{FF2B5EF4-FFF2-40B4-BE49-F238E27FC236}">
                <a16:creationId xmlns:a16="http://schemas.microsoft.com/office/drawing/2014/main" id="{7CBD1922-23F5-4563-A85B-C57CA3712DC1}"/>
              </a:ext>
            </a:extLst>
          </p:cNvPr>
          <p:cNvSpPr txBox="1">
            <a:spLocks/>
          </p:cNvSpPr>
          <p:nvPr/>
        </p:nvSpPr>
        <p:spPr>
          <a:xfrm>
            <a:off x="3747579" y="1549146"/>
            <a:ext cx="4696842" cy="994172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400" b="1" dirty="0"/>
              <a:t>…In the days after a match of the German National team, if </a:t>
            </a:r>
            <a:endParaRPr lang="en-GB" sz="240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63" name="Title 6">
            <a:extLst>
              <a:ext uri="{FF2B5EF4-FFF2-40B4-BE49-F238E27FC236}">
                <a16:creationId xmlns:a16="http://schemas.microsoft.com/office/drawing/2014/main" id="{F904FC8F-E849-4F7F-BB97-05671EA52ADF}"/>
              </a:ext>
            </a:extLst>
          </p:cNvPr>
          <p:cNvSpPr txBox="1">
            <a:spLocks/>
          </p:cNvSpPr>
          <p:nvPr/>
        </p:nvSpPr>
        <p:spPr bwMode="auto">
          <a:xfrm>
            <a:off x="2471777" y="5005068"/>
            <a:ext cx="4003142" cy="455281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950" b="1" dirty="0"/>
              <a:t>Attacks on immigrants decreases</a:t>
            </a:r>
            <a:endParaRPr lang="en-GB" sz="195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64" name="Title 6">
            <a:extLst>
              <a:ext uri="{FF2B5EF4-FFF2-40B4-BE49-F238E27FC236}">
                <a16:creationId xmlns:a16="http://schemas.microsoft.com/office/drawing/2014/main" id="{54CF0565-86CB-48E5-9C73-A7FBA2B89234}"/>
              </a:ext>
            </a:extLst>
          </p:cNvPr>
          <p:cNvSpPr txBox="1">
            <a:spLocks/>
          </p:cNvSpPr>
          <p:nvPr/>
        </p:nvSpPr>
        <p:spPr bwMode="auto">
          <a:xfrm>
            <a:off x="3251433" y="3297159"/>
            <a:ext cx="2148305" cy="993994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400" b="1" dirty="0"/>
              <a:t>Germany wins</a:t>
            </a:r>
            <a:endParaRPr lang="en-GB" sz="240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E294E95-385A-4F8A-B23C-378C865A571B}"/>
              </a:ext>
            </a:extLst>
          </p:cNvPr>
          <p:cNvCxnSpPr>
            <a:cxnSpLocks/>
          </p:cNvCxnSpPr>
          <p:nvPr/>
        </p:nvCxnSpPr>
        <p:spPr bwMode="auto">
          <a:xfrm>
            <a:off x="4379925" y="4216395"/>
            <a:ext cx="0" cy="65008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rrow: Down 65">
            <a:extLst>
              <a:ext uri="{FF2B5EF4-FFF2-40B4-BE49-F238E27FC236}">
                <a16:creationId xmlns:a16="http://schemas.microsoft.com/office/drawing/2014/main" id="{F5AE6AFD-F776-4755-9603-BADB8D887C3E}"/>
              </a:ext>
            </a:extLst>
          </p:cNvPr>
          <p:cNvSpPr/>
          <p:nvPr/>
        </p:nvSpPr>
        <p:spPr bwMode="auto">
          <a:xfrm>
            <a:off x="3691278" y="5639590"/>
            <a:ext cx="328613" cy="49371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/>
          </a:p>
        </p:txBody>
      </p:sp>
      <p:pic>
        <p:nvPicPr>
          <p:cNvPr id="67" name="Picture 33" descr="A picture containing person, sport, athletic game, group&#10;&#10;Description automatically generated">
            <a:extLst>
              <a:ext uri="{FF2B5EF4-FFF2-40B4-BE49-F238E27FC236}">
                <a16:creationId xmlns:a16="http://schemas.microsoft.com/office/drawing/2014/main" id="{D4268BEE-78DB-4337-B4C9-BF47A9938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49" y="2468969"/>
            <a:ext cx="1800000" cy="134999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Graphic 40" descr="Smiling face with solid fill with solid fill">
            <a:extLst>
              <a:ext uri="{FF2B5EF4-FFF2-40B4-BE49-F238E27FC236}">
                <a16:creationId xmlns:a16="http://schemas.microsoft.com/office/drawing/2014/main" id="{2D230FD5-657D-4B11-BCA8-DA5615DD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73" y="3034502"/>
            <a:ext cx="482784" cy="48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Graphic 41" descr="Smiling face with solid fill with solid fill">
            <a:extLst>
              <a:ext uri="{FF2B5EF4-FFF2-40B4-BE49-F238E27FC236}">
                <a16:creationId xmlns:a16="http://schemas.microsoft.com/office/drawing/2014/main" id="{D5FB935E-6D22-4D76-8692-1E4B6088D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202" y="5554153"/>
            <a:ext cx="426193" cy="42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itle 6">
            <a:extLst>
              <a:ext uri="{FF2B5EF4-FFF2-40B4-BE49-F238E27FC236}">
                <a16:creationId xmlns:a16="http://schemas.microsoft.com/office/drawing/2014/main" id="{5D233795-13CD-4ADC-8CF7-7BC944983F2E}"/>
              </a:ext>
            </a:extLst>
          </p:cNvPr>
          <p:cNvSpPr txBox="1">
            <a:spLocks/>
          </p:cNvSpPr>
          <p:nvPr/>
        </p:nvSpPr>
        <p:spPr bwMode="auto">
          <a:xfrm>
            <a:off x="7271721" y="5038053"/>
            <a:ext cx="3723468" cy="348768"/>
          </a:xfrm>
          <a:prstGeom prst="rect">
            <a:avLst/>
          </a:prstGeom>
        </p:spPr>
        <p:txBody>
          <a:bodyPr lIns="68580" tIns="34290" rIns="68580" bIns="3429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950" b="1" dirty="0"/>
              <a:t>Attacks on immigrants increases</a:t>
            </a:r>
            <a:endParaRPr lang="en-GB" sz="195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72" name="Title 6">
            <a:extLst>
              <a:ext uri="{FF2B5EF4-FFF2-40B4-BE49-F238E27FC236}">
                <a16:creationId xmlns:a16="http://schemas.microsoft.com/office/drawing/2014/main" id="{C1BA4BC0-BFB4-407D-81C7-0A38A9A0C7C0}"/>
              </a:ext>
            </a:extLst>
          </p:cNvPr>
          <p:cNvSpPr txBox="1">
            <a:spLocks/>
          </p:cNvSpPr>
          <p:nvPr/>
        </p:nvSpPr>
        <p:spPr bwMode="auto">
          <a:xfrm>
            <a:off x="6705010" y="3358868"/>
            <a:ext cx="2148902" cy="910563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400" b="1" dirty="0"/>
              <a:t>Germany loose</a:t>
            </a:r>
            <a:endParaRPr lang="en-GB" sz="240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08D5205-B41A-4ACA-A09D-BB326FC6426C}"/>
              </a:ext>
            </a:extLst>
          </p:cNvPr>
          <p:cNvCxnSpPr>
            <a:cxnSpLocks/>
          </p:cNvCxnSpPr>
          <p:nvPr/>
        </p:nvCxnSpPr>
        <p:spPr bwMode="auto">
          <a:xfrm>
            <a:off x="7786950" y="4140990"/>
            <a:ext cx="0" cy="725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rrow: Down 73">
            <a:extLst>
              <a:ext uri="{FF2B5EF4-FFF2-40B4-BE49-F238E27FC236}">
                <a16:creationId xmlns:a16="http://schemas.microsoft.com/office/drawing/2014/main" id="{581AC6DF-2820-4951-945B-E523AF4825B9}"/>
              </a:ext>
            </a:extLst>
          </p:cNvPr>
          <p:cNvSpPr/>
          <p:nvPr/>
        </p:nvSpPr>
        <p:spPr bwMode="auto">
          <a:xfrm rot="10800000">
            <a:off x="7774985" y="5592765"/>
            <a:ext cx="328613" cy="49371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 dirty="0"/>
          </a:p>
        </p:txBody>
      </p:sp>
      <p:sp>
        <p:nvSpPr>
          <p:cNvPr id="75" name="Picture 35">
            <a:extLst>
              <a:ext uri="{FF2B5EF4-FFF2-40B4-BE49-F238E27FC236}">
                <a16:creationId xmlns:a16="http://schemas.microsoft.com/office/drawing/2014/main" id="{D1964FB8-5EC3-436D-8400-546BDF9C2C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64663" y="3146883"/>
            <a:ext cx="1797918" cy="94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900">
              <a:solidFill>
                <a:schemeClr val="bg1"/>
              </a:solidFill>
            </a:endParaRPr>
          </a:p>
        </p:txBody>
      </p:sp>
      <p:pic>
        <p:nvPicPr>
          <p:cNvPr id="76" name="Graphic 37" descr="Angry face with solid fill with solid fill">
            <a:extLst>
              <a:ext uri="{FF2B5EF4-FFF2-40B4-BE49-F238E27FC236}">
                <a16:creationId xmlns:a16="http://schemas.microsoft.com/office/drawing/2014/main" id="{BD4153FA-7BDF-4D42-A217-62C040481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808" y="2987676"/>
            <a:ext cx="426311" cy="42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Graphic 38" descr="Angry face with solid fill with solid fill">
            <a:extLst>
              <a:ext uri="{FF2B5EF4-FFF2-40B4-BE49-F238E27FC236}">
                <a16:creationId xmlns:a16="http://schemas.microsoft.com/office/drawing/2014/main" id="{07EC6715-AF27-4FC3-BE8C-B5BDD67A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327" y="5513564"/>
            <a:ext cx="426311" cy="42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64637161-EB64-4AB9-9614-1204AF1F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455" y="5420505"/>
            <a:ext cx="1797918" cy="100654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78" descr="A group of football players on a field&#10;&#10;Description automatically generated with medium confidence">
            <a:extLst>
              <a:ext uri="{FF2B5EF4-FFF2-40B4-BE49-F238E27FC236}">
                <a16:creationId xmlns:a16="http://schemas.microsoft.com/office/drawing/2014/main" id="{72F542D2-8073-4525-BC5A-477A5595E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051" y="2411173"/>
            <a:ext cx="2304000" cy="1296819"/>
          </a:xfrm>
          <a:prstGeom prst="ellipse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136080FA-0133-16E7-FCA7-647A0E530582}"/>
              </a:ext>
            </a:extLst>
          </p:cNvPr>
          <p:cNvCxnSpPr>
            <a:stCxn id="59" idx="2"/>
            <a:endCxn id="68" idx="0"/>
          </p:cNvCxnSpPr>
          <p:nvPr/>
        </p:nvCxnSpPr>
        <p:spPr>
          <a:xfrm rot="5400000">
            <a:off x="4990541" y="1929043"/>
            <a:ext cx="491184" cy="1719735"/>
          </a:xfrm>
          <a:prstGeom prst="bent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F10D7F5A-BF5C-266E-727E-8919EBAE8172}"/>
              </a:ext>
            </a:extLst>
          </p:cNvPr>
          <p:cNvCxnSpPr>
            <a:cxnSpLocks/>
            <a:stCxn id="59" idx="2"/>
            <a:endCxn id="76" idx="0"/>
          </p:cNvCxnSpPr>
          <p:nvPr/>
        </p:nvCxnSpPr>
        <p:spPr>
          <a:xfrm rot="16200000" flipH="1">
            <a:off x="6663303" y="1976015"/>
            <a:ext cx="444358" cy="1578964"/>
          </a:xfrm>
          <a:prstGeom prst="bentConnector3">
            <a:avLst>
              <a:gd name="adj1" fmla="val 58314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7759AF-42A5-8DE5-89C8-82866417947B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019E2-5B65-AC02-11CE-CCD58F5550E4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600A5-7E47-C1C7-03AA-E656A1897AA5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3F9AD1-7176-820A-5D0B-A43581FEA9D9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3284893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3" grpId="0"/>
      <p:bldP spid="64" grpId="0"/>
      <p:bldP spid="66" grpId="0" animBg="1"/>
      <p:bldP spid="71" grpId="0"/>
      <p:bldP spid="72" grpId="0"/>
      <p:bldP spid="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985B-9F80-3AA5-8CF4-FBEE5954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4BABD-7CEA-D903-DDCF-3E23D7799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9AF42-033C-A4DC-36C3-46EC70336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611" y="499533"/>
            <a:ext cx="5870613" cy="2788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26CE5C-32BE-B2AC-CA36-63D5EE17E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073" y="3669878"/>
            <a:ext cx="6102905" cy="2761563"/>
          </a:xfrm>
          <a:prstGeom prst="rect">
            <a:avLst/>
          </a:prstGeom>
        </p:spPr>
      </p:pic>
      <p:pic>
        <p:nvPicPr>
          <p:cNvPr id="8" name="Picture 7" descr="A person holding up his hand&#10;&#10;Description automatically generated">
            <a:extLst>
              <a:ext uri="{FF2B5EF4-FFF2-40B4-BE49-F238E27FC236}">
                <a16:creationId xmlns:a16="http://schemas.microsoft.com/office/drawing/2014/main" id="{CF9873BB-9738-7768-C60A-66CBD33E9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2" y="1701706"/>
            <a:ext cx="5681560" cy="3766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63072D-4646-260A-596A-7FE3AEAC67CD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6C213-5752-A440-B388-CD911FB00B8B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2547420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5919B-3273-9142-27B9-7E875BFD4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004A2-C9BF-6C2F-8544-8A189B889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235" y="2280037"/>
            <a:ext cx="3362146" cy="3766185"/>
          </a:xfrm>
        </p:spPr>
        <p:txBody>
          <a:bodyPr/>
          <a:lstStyle/>
          <a:p>
            <a:r>
              <a:rPr lang="en-US"/>
              <a:t>Pinto, G. (2024). Sports nationalism and xenophobia: When cheering turns into violence. </a:t>
            </a:r>
            <a:r>
              <a:rPr lang="en-US" i="1"/>
              <a:t>Journal of Peace Research</a:t>
            </a:r>
            <a:r>
              <a:rPr lang="en-US"/>
              <a:t>, </a:t>
            </a:r>
            <a:r>
              <a:rPr lang="en-US" i="1"/>
              <a:t>0</a:t>
            </a:r>
            <a:r>
              <a:rPr lang="en-US"/>
              <a:t>(0). </a:t>
            </a:r>
            <a:r>
              <a:rPr lang="en-US">
                <a:hlinkClick r:id="rId2"/>
              </a:rPr>
              <a:t>https://doi.org/10.1177/00223433241231177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84FF5-07CD-E632-6765-573857549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23" y="210379"/>
            <a:ext cx="6510225" cy="64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25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 dirty="0"/>
              <a:t>Conclusion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FCBEEB-C241-4759-B98A-E820F5742AC5}"/>
              </a:ext>
            </a:extLst>
          </p:cNvPr>
          <p:cNvSpPr txBox="1"/>
          <p:nvPr/>
        </p:nvSpPr>
        <p:spPr>
          <a:xfrm>
            <a:off x="538569" y="1880406"/>
            <a:ext cx="532621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2000" dirty="0"/>
              <a:t>Banal Sports nationalism matters.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20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 dirty="0"/>
              <a:t>The impact of sports nationalism on anti-immigrant attitudes (and behaviors) depends on the result of </a:t>
            </a:r>
            <a:r>
              <a:rPr lang="en-US" sz="2000"/>
              <a:t>matches.</a:t>
            </a:r>
            <a:endParaRPr lang="en-US" sz="2000" dirty="0"/>
          </a:p>
          <a:p>
            <a:pPr marL="342900" indent="-342900">
              <a:buFont typeface="+mj-lt"/>
              <a:buAutoNum type="arabicPeriod"/>
              <a:defRPr/>
            </a:pPr>
            <a:endParaRPr lang="en-US" sz="20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/>
              <a:t>Implications for the governance of these events and </a:t>
            </a:r>
            <a:r>
              <a:rPr lang="en-US" sz="2000" b="1"/>
              <a:t>the narratives trough which those events are reported</a:t>
            </a:r>
            <a:endParaRPr lang="en-GB" sz="2000" b="1" dirty="0"/>
          </a:p>
          <a:p>
            <a:pPr>
              <a:defRPr/>
            </a:pPr>
            <a:endParaRPr lang="en-GB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E016C-F94E-90B5-9C56-C272F19E8DBD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4DEF7-F261-7919-4E34-0EFACE48EE37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B7C514D-F150-91F5-68B5-192D53877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318" y="1672219"/>
            <a:ext cx="7058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Thanks for your attention!</a:t>
            </a:r>
          </a:p>
        </p:txBody>
      </p:sp>
      <p:pic>
        <p:nvPicPr>
          <p:cNvPr id="6" name="Picture 2" descr="A group of people playing football&#10;&#10;Description automatically generated with low confidence">
            <a:extLst>
              <a:ext uri="{FF2B5EF4-FFF2-40B4-BE49-F238E27FC236}">
                <a16:creationId xmlns:a16="http://schemas.microsoft.com/office/drawing/2014/main" id="{DEEA9F08-1EDA-CBB2-29D9-90CC3089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222" y="2469260"/>
            <a:ext cx="4983508" cy="278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199B33-45D3-0B98-795F-5CD249F608CD}"/>
              </a:ext>
            </a:extLst>
          </p:cNvPr>
          <p:cNvSpPr txBox="1"/>
          <p:nvPr/>
        </p:nvSpPr>
        <p:spPr>
          <a:xfrm>
            <a:off x="7060096" y="5358281"/>
            <a:ext cx="40359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Email: gabriele.pinto@uniroma1.it</a:t>
            </a:r>
          </a:p>
          <a:p>
            <a:r>
              <a:rPr lang="en-GB"/>
              <a:t>Twitter: </a:t>
            </a:r>
            <a:r>
              <a:rPr lang="it-IT" sz="1800"/>
              <a:t>@gabrieleaopinto</a:t>
            </a:r>
          </a:p>
          <a:p>
            <a:r>
              <a:rPr lang="it-IT" sz="1800"/>
              <a:t>Slides:</a:t>
            </a:r>
            <a:r>
              <a:rPr lang="en-GB" sz="1800"/>
              <a:t> </a:t>
            </a:r>
            <a:r>
              <a:rPr lang="en-GB"/>
              <a:t>www.gabrielepinto.com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C21888-52AC-EAC2-440D-8D8C968C8F95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32D93-5A5C-F984-1AF8-BB3DABDCB1B1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173450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newspaper with a couple of men&#10;&#10;Description automatically generated">
            <a:extLst>
              <a:ext uri="{FF2B5EF4-FFF2-40B4-BE49-F238E27FC236}">
                <a16:creationId xmlns:a16="http://schemas.microsoft.com/office/drawing/2014/main" id="{845C0C14-CE59-075F-FA03-DED3D4153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9961" y="298597"/>
            <a:ext cx="3483057" cy="207166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BA5DCE-390B-3B31-6F05-A27663310A8B}"/>
              </a:ext>
            </a:extLst>
          </p:cNvPr>
          <p:cNvSpPr txBox="1"/>
          <p:nvPr/>
        </p:nvSpPr>
        <p:spPr>
          <a:xfrm>
            <a:off x="583651" y="728088"/>
            <a:ext cx="5597236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1" u="none" strike="noStrike" baseline="0"/>
              <a:t>“It seems that soccer tournaments create those relationships: people gathered together in pubs and living rooms, a whole country suddenly caring about the same event. </a:t>
            </a:r>
            <a:r>
              <a:rPr lang="en-US" sz="3200" b="1" i="1" u="none" strike="noStrike" baseline="0"/>
              <a:t>A World Cup is the sort of common project that otherwise barely </a:t>
            </a:r>
            <a:r>
              <a:rPr lang="en-GB" sz="3200" b="1" i="1" u="none" strike="noStrike" baseline="0"/>
              <a:t>exists in modern societies.</a:t>
            </a:r>
            <a:r>
              <a:rPr lang="en-GB" sz="3200" b="0" i="1" u="none" strike="noStrike" baseline="0"/>
              <a:t>”</a:t>
            </a:r>
            <a:br>
              <a:rPr lang="en-GB" sz="1800" b="0" i="1" u="none" strike="noStrike" baseline="0"/>
            </a:br>
            <a:r>
              <a:rPr lang="en-GB" sz="1800" b="0" u="none" strike="noStrike" baseline="0"/>
              <a:t>Simon Kuper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37C48-565E-EA7C-F141-79873C7A54D5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092B4-775C-D8D5-8475-123F168ACCF5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  <p:pic>
        <p:nvPicPr>
          <p:cNvPr id="14" name="Picture 13" descr="A large crowd of people at a concert&#10;&#10;Description automatically generated with low confidence">
            <a:extLst>
              <a:ext uri="{FF2B5EF4-FFF2-40B4-BE49-F238E27FC236}">
                <a16:creationId xmlns:a16="http://schemas.microsoft.com/office/drawing/2014/main" id="{489F06ED-CD56-4DF5-0AAF-6D7412428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961" y="4558633"/>
            <a:ext cx="3483057" cy="1846020"/>
          </a:xfrm>
          <a:prstGeom prst="rect">
            <a:avLst/>
          </a:prstGeom>
        </p:spPr>
      </p:pic>
      <p:pic>
        <p:nvPicPr>
          <p:cNvPr id="15" name="Picture 14" descr="A picture containing person, crowd, people, watching&#10;&#10;Description automatically generated">
            <a:extLst>
              <a:ext uri="{FF2B5EF4-FFF2-40B4-BE49-F238E27FC236}">
                <a16:creationId xmlns:a16="http://schemas.microsoft.com/office/drawing/2014/main" id="{3EA58DF1-0AB8-AF2D-67EE-9009005AD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961" y="2555700"/>
            <a:ext cx="3493196" cy="17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63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463" y="261404"/>
            <a:ext cx="8979878" cy="775008"/>
          </a:xfrm>
        </p:spPr>
        <p:txBody>
          <a:bodyPr anchor="t">
            <a:normAutofit/>
          </a:bodyPr>
          <a:lstStyle/>
          <a:p>
            <a:pPr algn="ctr"/>
            <a:r>
              <a:rPr lang="en-GB" sz="3600"/>
              <a:t>Effect on attitudes against immigrants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5F62ED-222A-E3F8-2C45-DA135D932752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8F2E8-8C4C-7768-A7D7-7B3230919399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6B952B-71CF-FE14-C899-CCB2C15BAA64}"/>
              </a:ext>
            </a:extLst>
          </p:cNvPr>
          <p:cNvSpPr txBox="1"/>
          <p:nvPr/>
        </p:nvSpPr>
        <p:spPr>
          <a:xfrm>
            <a:off x="1385455" y="1265114"/>
            <a:ext cx="10132291" cy="869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i="1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Is (country) made a worse or a better place to live by people coming to live here from other countries? Score from 0 (worse place to live) to 10 (better place to live)</a:t>
            </a:r>
            <a:endParaRPr lang="en-US" dirty="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CCE08530-0AD2-F570-1EA1-198DDC1C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39" t="480" r="639" b="49520"/>
          <a:stretch/>
        </p:blipFill>
        <p:spPr>
          <a:xfrm>
            <a:off x="312362" y="2324770"/>
            <a:ext cx="11567275" cy="40616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AF564D-3B16-6412-6B0E-9E1D36D0C06F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4C0D7F-C42C-1ABD-6734-5125AC9DAB2D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9493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463" y="261404"/>
            <a:ext cx="8979878" cy="775008"/>
          </a:xfrm>
        </p:spPr>
        <p:txBody>
          <a:bodyPr anchor="t">
            <a:normAutofit/>
          </a:bodyPr>
          <a:lstStyle/>
          <a:p>
            <a:pPr algn="ctr"/>
            <a:r>
              <a:rPr lang="en-GB" sz="3600"/>
              <a:t>Effect on reported mood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5F62ED-222A-E3F8-2C45-DA135D932752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8F2E8-8C4C-7768-A7D7-7B3230919399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BB1C5104-6ED8-BF72-FEBB-12C4523D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312362" y="2034309"/>
            <a:ext cx="11567275" cy="40616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BC74C9-7AEA-35E7-5789-7C9CF5FBE549}"/>
              </a:ext>
            </a:extLst>
          </p:cNvPr>
          <p:cNvSpPr txBox="1"/>
          <p:nvPr/>
        </p:nvSpPr>
        <p:spPr>
          <a:xfrm>
            <a:off x="3045690" y="1036412"/>
            <a:ext cx="6100618" cy="869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i="1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Taking all things together, how happy would you say you are ? (on a scale from 0 to 10)</a:t>
            </a:r>
            <a:endParaRPr lang="en-US" dirty="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5FC7B-8C75-6372-1AAE-841B1BADC785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0C83A1-9646-22ED-3874-E4718543AE8A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2103645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8B616-28D7-0788-FFC3-C4B3F6CD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441" y="1702004"/>
            <a:ext cx="6011599" cy="3766185"/>
          </a:xfrm>
        </p:spPr>
        <p:txBody>
          <a:bodyPr>
            <a:normAutofit/>
          </a:bodyPr>
          <a:lstStyle/>
          <a:p>
            <a:pPr algn="r"/>
            <a:r>
              <a:rPr lang="en-US" sz="3200" i="1"/>
              <a:t>“Serious sport has nothing to do with fair play. It is bound up with hatred, jealousy, boastfulness, disregard of all rules and sadistic pleasure in witnessing violence: in other words </a:t>
            </a:r>
            <a:r>
              <a:rPr lang="en-US" sz="3200" b="1" i="1"/>
              <a:t>it is war minus the shooting.” </a:t>
            </a:r>
            <a:br>
              <a:rPr lang="en-US" sz="3200" b="1" i="1"/>
            </a:br>
            <a:r>
              <a:rPr lang="en-US" sz="2000" i="1"/>
              <a:t>George Orwell 1945, The Sporting Spirit</a:t>
            </a:r>
            <a:endParaRPr lang="en-GB" sz="4000" i="1"/>
          </a:p>
        </p:txBody>
      </p:sp>
      <p:pic>
        <p:nvPicPr>
          <p:cNvPr id="8" name="Picture 7" descr="A football players in the air&#10;&#10;Description automatically generated">
            <a:extLst>
              <a:ext uri="{FF2B5EF4-FFF2-40B4-BE49-F238E27FC236}">
                <a16:creationId xmlns:a16="http://schemas.microsoft.com/office/drawing/2014/main" id="{F499D6B0-5D75-9D62-342B-E2284572E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74" y="2353645"/>
            <a:ext cx="3980116" cy="2228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AC28EE-A24F-58C8-FFEB-B813F4B61051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F6ED64-A51B-EDA7-205A-1BDAE12A3BB3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274979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DD750-3E64-0F67-81F1-305B5EE53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Empirical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3A8F3-8D8B-9B8B-49BC-3A13BBF97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715" y="2011680"/>
            <a:ext cx="6730908" cy="953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A boost in Sport Nationalism: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449B03-6FA7-E145-0FD9-56D9BFB8C1AE}"/>
              </a:ext>
            </a:extLst>
          </p:cNvPr>
          <p:cNvGrpSpPr/>
          <p:nvPr/>
        </p:nvGrpSpPr>
        <p:grpSpPr>
          <a:xfrm>
            <a:off x="7659835" y="1715120"/>
            <a:ext cx="4288361" cy="1692364"/>
            <a:chOff x="3951819" y="3113097"/>
            <a:chExt cx="4288361" cy="16923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123F3F-4B37-A3F9-D7A6-CAC4E2FC8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1819" y="3782454"/>
              <a:ext cx="4288361" cy="10230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B1B324-80D7-0393-2155-518B39AF3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9174" y="3113097"/>
              <a:ext cx="2559597" cy="62546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AD0DBC8-EF41-9000-7DF0-16F1DCAA9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658" y="3854191"/>
            <a:ext cx="3621129" cy="282831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AA47D0-C74F-0933-E9D4-4CF400883587}"/>
              </a:ext>
            </a:extLst>
          </p:cNvPr>
          <p:cNvSpPr txBox="1">
            <a:spLocks/>
          </p:cNvSpPr>
          <p:nvPr/>
        </p:nvSpPr>
        <p:spPr>
          <a:xfrm>
            <a:off x="618615" y="2687323"/>
            <a:ext cx="6631930" cy="3889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C00000"/>
                </a:solidFill>
              </a:rPr>
              <a:t>increases aggression </a:t>
            </a:r>
            <a:r>
              <a:rPr lang="en-US" sz="2800"/>
              <a:t>between states </a:t>
            </a:r>
            <a:r>
              <a:rPr lang="en-US" sz="2200"/>
              <a:t>(Bertoli, 2017) </a:t>
            </a:r>
            <a:r>
              <a:rPr lang="en-US" sz="2800" i="1"/>
              <a:t>[increase inter-group frictions]</a:t>
            </a:r>
            <a:r>
              <a:rPr lang="en-US" sz="2800"/>
              <a:t>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00B050"/>
                </a:solidFill>
              </a:rPr>
              <a:t>reduce aggression within </a:t>
            </a:r>
            <a:r>
              <a:rPr lang="en-US" sz="2800"/>
              <a:t>states </a:t>
            </a:r>
            <a:r>
              <a:rPr lang="en-US" sz="2200"/>
              <a:t>(</a:t>
            </a:r>
            <a:r>
              <a:rPr lang="pt-BR" sz="2200"/>
              <a:t>E Depetris-Chauvin, R Durante, F Campante </a:t>
            </a:r>
            <a:r>
              <a:rPr lang="en-US" sz="2200"/>
              <a:t>, 2020) </a:t>
            </a:r>
            <a:r>
              <a:rPr lang="en-US" sz="2800" i="1"/>
              <a:t>[decrease intra-group frictions]</a:t>
            </a:r>
          </a:p>
          <a:p>
            <a:pPr>
              <a:buFont typeface="Wingdings" panose="05000000000000000000" pitchFamily="2" charset="2"/>
              <a:buChar char="§"/>
            </a:pPr>
            <a:endParaRPr lang="en-US"/>
          </a:p>
          <a:p>
            <a:pPr>
              <a:buFont typeface="Wingdings" panose="05000000000000000000" pitchFamily="2" charset="2"/>
              <a:buChar char="§"/>
            </a:pPr>
            <a:endParaRPr lang="en-US"/>
          </a:p>
          <a:p>
            <a:pPr marL="0" indent="0">
              <a:buNone/>
            </a:pPr>
            <a:r>
              <a:rPr lang="en-US" sz="2900" b="1"/>
              <a:t>Takeaway </a:t>
            </a:r>
            <a:r>
              <a:rPr lang="en-US" sz="2900">
                <a:sym typeface="Wingdings" panose="05000000000000000000" pitchFamily="2" charset="2"/>
              </a:rPr>
              <a:t> </a:t>
            </a:r>
            <a:r>
              <a:rPr lang="en-US" sz="2900"/>
              <a:t>Sports Nationalism might boost national unity at the cost of animosity toward foreigners.</a:t>
            </a:r>
          </a:p>
          <a:p>
            <a:pPr marL="0" indent="0">
              <a:buNone/>
            </a:pPr>
            <a:r>
              <a:rPr lang="en-US" sz="2900"/>
              <a:t>what about</a:t>
            </a:r>
            <a:r>
              <a:rPr lang="en-US" sz="2900" b="1"/>
              <a:t> immigrants </a:t>
            </a:r>
            <a:r>
              <a:rPr lang="en-US" sz="2900"/>
              <a:t>? Are they considered part of the “group” or not ?...depends on the type of nationalism (Heinrich 2018)</a:t>
            </a:r>
            <a:endParaRPr lang="en-GB" sz="29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33FDB9-7244-BDEB-2F54-0600B9B7E47D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6BCD7F-0FDA-A653-5CFF-3FFF96574622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117333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CDD68-2BF1-48F5-B1F5-38E263DE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anchor="ctr">
            <a:normAutofit/>
          </a:bodyPr>
          <a:lstStyle/>
          <a:p>
            <a:r>
              <a:rPr lang="en-GB" sz="3600" dirty="0"/>
              <a:t>The Contribution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69EBAFA-F511-448B-819B-841FE63B96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77420" y="850950"/>
            <a:ext cx="5850936" cy="5571066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+mj-lt"/>
              <a:buAutoNum type="arabicPeriod"/>
              <a:defRPr/>
            </a:pPr>
            <a:r>
              <a:rPr lang="en-GB" sz="3200" b="1" dirty="0"/>
              <a:t>A conceptual framework </a:t>
            </a:r>
            <a:r>
              <a:rPr lang="en-GB" sz="3200" dirty="0"/>
              <a:t>to understand the relationship between </a:t>
            </a:r>
            <a:r>
              <a:rPr lang="en-GB" sz="3200" dirty="0">
                <a:highlight>
                  <a:srgbClr val="C0C0C0"/>
                </a:highlight>
              </a:rPr>
              <a:t>nationalism </a:t>
            </a:r>
            <a:r>
              <a:rPr lang="en-GB" sz="3200" dirty="0"/>
              <a:t>and </a:t>
            </a:r>
            <a:r>
              <a:rPr lang="en-GB" sz="3200" dirty="0">
                <a:highlight>
                  <a:srgbClr val="C0C0C0"/>
                </a:highlight>
              </a:rPr>
              <a:t>attitude against immigrants</a:t>
            </a:r>
          </a:p>
          <a:p>
            <a:pPr>
              <a:buFont typeface="+mj-lt"/>
              <a:buAutoNum type="arabicPeriod"/>
              <a:defRPr/>
            </a:pPr>
            <a:endParaRPr lang="en-GB" sz="3200" dirty="0">
              <a:highlight>
                <a:srgbClr val="800000"/>
              </a:highlight>
            </a:endParaRPr>
          </a:p>
          <a:p>
            <a:pPr>
              <a:buFont typeface="+mj-lt"/>
              <a:buAutoNum type="arabicPeriod"/>
              <a:defRPr/>
            </a:pPr>
            <a:r>
              <a:rPr lang="en-GB" sz="3200" b="1" dirty="0"/>
              <a:t>An empirical evidence</a:t>
            </a:r>
            <a:r>
              <a:rPr lang="en-GB" sz="3200" dirty="0"/>
              <a:t> of the relationship between </a:t>
            </a:r>
            <a:r>
              <a:rPr lang="en-GB" sz="3200" dirty="0">
                <a:highlight>
                  <a:srgbClr val="C0C0C0"/>
                </a:highlight>
              </a:rPr>
              <a:t>sports nationalism </a:t>
            </a:r>
            <a:r>
              <a:rPr lang="en-GB" sz="3200" dirty="0"/>
              <a:t>and </a:t>
            </a:r>
            <a:r>
              <a:rPr lang="en-GB" sz="3200" dirty="0">
                <a:highlight>
                  <a:srgbClr val="C0C0C0"/>
                </a:highlight>
              </a:rPr>
              <a:t>attacks against immigrants</a:t>
            </a:r>
          </a:p>
          <a:p>
            <a:pPr>
              <a:defRPr/>
            </a:pPr>
            <a:endParaRPr lang="en-GB" sz="3200" dirty="0">
              <a:highlight>
                <a:srgbClr val="800000"/>
              </a:highlight>
            </a:endParaRP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0C17268D-2237-3DEA-13E6-F099CBAFF0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2913666"/>
              </p:ext>
            </p:extLst>
          </p:nvPr>
        </p:nvGraphicFramePr>
        <p:xfrm>
          <a:off x="9694625" y="1524000"/>
          <a:ext cx="2216149" cy="1477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Elemento grafico 5" descr="Abaco contorno">
            <a:extLst>
              <a:ext uri="{FF2B5EF4-FFF2-40B4-BE49-F238E27FC236}">
                <a16:creationId xmlns:a16="http://schemas.microsoft.com/office/drawing/2014/main" id="{44297021-203F-6E86-E7ED-2B5589F582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28356" y="3683024"/>
            <a:ext cx="1650976" cy="1650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EBDBF-8A96-C23F-1ABE-6E04F967E40D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F7B62-03DE-1F11-8E85-1C3503A0F6B5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032C7-A686-C82E-52DB-9747975B1151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1F249-5562-45C0-6A8C-8570A580C36E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2320460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1300-FF7C-0B70-BACA-2E448CAC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944320"/>
            <a:ext cx="10772775" cy="1658198"/>
          </a:xfrm>
        </p:spPr>
        <p:txBody>
          <a:bodyPr/>
          <a:lstStyle/>
          <a:p>
            <a:pPr algn="ctr"/>
            <a:r>
              <a:rPr lang="en-GB"/>
              <a:t>Conceptual Framework</a:t>
            </a:r>
          </a:p>
        </p:txBody>
      </p:sp>
      <p:graphicFrame>
        <p:nvGraphicFramePr>
          <p:cNvPr id="4" name="Diagramma 2">
            <a:extLst>
              <a:ext uri="{FF2B5EF4-FFF2-40B4-BE49-F238E27FC236}">
                <a16:creationId xmlns:a16="http://schemas.microsoft.com/office/drawing/2014/main" id="{95923F87-F827-E7E9-87CE-47AFFC5CF0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417597"/>
              </p:ext>
            </p:extLst>
          </p:nvPr>
        </p:nvGraphicFramePr>
        <p:xfrm>
          <a:off x="990909" y="3059474"/>
          <a:ext cx="10210179" cy="2392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E978F1-AEDE-7004-7055-B2DA96E18BCB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B1E6CC-61BA-4634-687D-1DF48A530D58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9A0A6-795E-C7E7-5559-6F553E9D7C91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EFA1A1-A419-CF66-204D-68406913358D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3017387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14094"/>
            <a:ext cx="10802620" cy="775008"/>
          </a:xfrm>
        </p:spPr>
        <p:txBody>
          <a:bodyPr anchor="t">
            <a:noAutofit/>
          </a:bodyPr>
          <a:lstStyle/>
          <a:p>
            <a:pPr algn="ctr"/>
            <a:r>
              <a:rPr lang="en-US" sz="4400" dirty="0"/>
              <a:t>Conventional explanation: there are different types of nationalism</a:t>
            </a:r>
            <a:br>
              <a:rPr lang="en-US" sz="2800" dirty="0">
                <a:solidFill>
                  <a:schemeClr val="tx2"/>
                </a:solidFill>
              </a:rPr>
            </a:br>
            <a:endParaRPr lang="en-GB" sz="2800" dirty="0">
              <a:solidFill>
                <a:schemeClr val="tx2"/>
              </a:solidFill>
            </a:endParaRPr>
          </a:p>
        </p:txBody>
      </p:sp>
      <p:grpSp>
        <p:nvGrpSpPr>
          <p:cNvPr id="11" name="Group 25">
            <a:extLst>
              <a:ext uri="{FF2B5EF4-FFF2-40B4-BE49-F238E27FC236}">
                <a16:creationId xmlns:a16="http://schemas.microsoft.com/office/drawing/2014/main" id="{D258A59E-DD2A-44E7-80A4-C474BC563D51}"/>
              </a:ext>
            </a:extLst>
          </p:cNvPr>
          <p:cNvGrpSpPr>
            <a:grpSpLocks/>
          </p:cNvGrpSpPr>
          <p:nvPr/>
        </p:nvGrpSpPr>
        <p:grpSpPr bwMode="auto">
          <a:xfrm>
            <a:off x="1692594" y="1855981"/>
            <a:ext cx="4186237" cy="3303588"/>
            <a:chOff x="160975" y="1096265"/>
            <a:chExt cx="5580428" cy="4404324"/>
          </a:xfrm>
        </p:grpSpPr>
        <p:pic>
          <p:nvPicPr>
            <p:cNvPr id="13" name="Picture 10" descr="A picture containing text, book, group, several&#10;&#10;Description automatically generated">
              <a:extLst>
                <a:ext uri="{FF2B5EF4-FFF2-40B4-BE49-F238E27FC236}">
                  <a16:creationId xmlns:a16="http://schemas.microsoft.com/office/drawing/2014/main" id="{6BF9D489-8091-488F-A726-5F61E103D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75" y="4286641"/>
              <a:ext cx="1526978" cy="1213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580B89-36A4-4D7C-AA3E-3797A6BEE363}"/>
                </a:ext>
              </a:extLst>
            </p:cNvPr>
            <p:cNvSpPr txBox="1"/>
            <p:nvPr/>
          </p:nvSpPr>
          <p:spPr>
            <a:xfrm>
              <a:off x="734465" y="1096265"/>
              <a:ext cx="4515978" cy="173971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400" b="1" dirty="0" err="1">
                  <a:solidFill>
                    <a:srgbClr val="00B050"/>
                  </a:solidFill>
                </a:rPr>
                <a:t>Healthy</a:t>
              </a:r>
              <a:r>
                <a:rPr lang="it-IT" sz="2400" b="1" dirty="0">
                  <a:solidFill>
                    <a:srgbClr val="00B050"/>
                  </a:solidFill>
                </a:rPr>
                <a:t> </a:t>
              </a:r>
              <a:r>
                <a:rPr lang="it-IT" sz="2400" b="1" dirty="0" err="1">
                  <a:solidFill>
                    <a:srgbClr val="00B050"/>
                  </a:solidFill>
                </a:rPr>
                <a:t>Nationalism</a:t>
              </a:r>
              <a:r>
                <a:rPr lang="it-IT" sz="2400" b="1" dirty="0">
                  <a:solidFill>
                    <a:srgbClr val="00B050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it-IT" sz="2400" b="1" dirty="0">
                  <a:solidFill>
                    <a:srgbClr val="00B050"/>
                  </a:solidFill>
                </a:rPr>
                <a:t>(</a:t>
              </a:r>
              <a:r>
                <a:rPr lang="it-IT" sz="2400" b="1" dirty="0" err="1">
                  <a:solidFill>
                    <a:srgbClr val="00B050"/>
                  </a:solidFill>
                </a:rPr>
                <a:t>Patriotic</a:t>
              </a:r>
              <a:r>
                <a:rPr lang="it-IT" sz="2400" b="1" dirty="0">
                  <a:solidFill>
                    <a:srgbClr val="00B050"/>
                  </a:solidFill>
                </a:rPr>
                <a:t>, </a:t>
              </a:r>
              <a:r>
                <a:rPr lang="it-IT" sz="2400" b="1" dirty="0" err="1">
                  <a:solidFill>
                    <a:srgbClr val="00B050"/>
                  </a:solidFill>
                </a:rPr>
                <a:t>Constitutional</a:t>
              </a:r>
              <a:r>
                <a:rPr lang="it-IT" sz="2400" b="1" dirty="0">
                  <a:solidFill>
                    <a:srgbClr val="00B050"/>
                  </a:solidFill>
                </a:rPr>
                <a:t>, </a:t>
              </a:r>
              <a:r>
                <a:rPr lang="it-IT" sz="2400" b="1" dirty="0" err="1">
                  <a:solidFill>
                    <a:srgbClr val="00B050"/>
                  </a:solidFill>
                </a:rPr>
                <a:t>etc</a:t>
              </a:r>
              <a:r>
                <a:rPr lang="it-IT" sz="675" dirty="0">
                  <a:solidFill>
                    <a:srgbClr val="00B050"/>
                  </a:solidFill>
                </a:rPr>
                <a:t>…)</a:t>
              </a:r>
            </a:p>
            <a:p>
              <a:pPr algn="ctr">
                <a:defRPr/>
              </a:pPr>
              <a:endParaRPr lang="it-IT" sz="675" dirty="0"/>
            </a:p>
          </p:txBody>
        </p:sp>
        <p:pic>
          <p:nvPicPr>
            <p:cNvPr id="17" name="Picture 12" descr="A picture containing sky, outdoor&#10;&#10;Description automatically generated">
              <a:extLst>
                <a:ext uri="{FF2B5EF4-FFF2-40B4-BE49-F238E27FC236}">
                  <a16:creationId xmlns:a16="http://schemas.microsoft.com/office/drawing/2014/main" id="{BBF85A25-44D1-4134-9963-92F3ED215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105"/>
            <a:stretch>
              <a:fillRect/>
            </a:stretch>
          </p:blipFill>
          <p:spPr bwMode="auto">
            <a:xfrm>
              <a:off x="169300" y="2695365"/>
              <a:ext cx="1526979" cy="147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71C9C92-1086-4C80-B381-F2BB5C2B4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668" y="3413639"/>
              <a:ext cx="2954129" cy="208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Logo&#10;&#10;Description automatically generated">
              <a:extLst>
                <a:ext uri="{FF2B5EF4-FFF2-40B4-BE49-F238E27FC236}">
                  <a16:creationId xmlns:a16="http://schemas.microsoft.com/office/drawing/2014/main" id="{4405AFA9-13A9-4D54-ACE8-22F98F796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652" y="2812355"/>
              <a:ext cx="1800751" cy="1055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8">
            <a:extLst>
              <a:ext uri="{FF2B5EF4-FFF2-40B4-BE49-F238E27FC236}">
                <a16:creationId xmlns:a16="http://schemas.microsoft.com/office/drawing/2014/main" id="{D2BA6918-BABF-48DF-99EA-AC03B9602293}"/>
              </a:ext>
            </a:extLst>
          </p:cNvPr>
          <p:cNvGrpSpPr>
            <a:grpSpLocks/>
          </p:cNvGrpSpPr>
          <p:nvPr/>
        </p:nvGrpSpPr>
        <p:grpSpPr bwMode="auto">
          <a:xfrm>
            <a:off x="6761481" y="1943295"/>
            <a:ext cx="3757613" cy="2517775"/>
            <a:chOff x="6942966" y="564698"/>
            <a:chExt cx="5009684" cy="33569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6C9CDC-D86A-4BC5-8C88-6D4DC1E36A4A}"/>
                </a:ext>
              </a:extLst>
            </p:cNvPr>
            <p:cNvSpPr txBox="1"/>
            <p:nvPr/>
          </p:nvSpPr>
          <p:spPr>
            <a:xfrm>
              <a:off x="6942966" y="564698"/>
              <a:ext cx="5009684" cy="124667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400" b="1" dirty="0" err="1">
                  <a:solidFill>
                    <a:srgbClr val="FF0000"/>
                  </a:solidFill>
                </a:rPr>
                <a:t>Morbid</a:t>
              </a:r>
              <a:r>
                <a:rPr lang="it-IT" sz="2400" b="1" dirty="0">
                  <a:solidFill>
                    <a:srgbClr val="FF0000"/>
                  </a:solidFill>
                </a:rPr>
                <a:t> </a:t>
              </a:r>
              <a:r>
                <a:rPr lang="it-IT" sz="2400" b="1" dirty="0" err="1">
                  <a:solidFill>
                    <a:srgbClr val="FF0000"/>
                  </a:solidFill>
                </a:rPr>
                <a:t>Nationalism</a:t>
              </a:r>
              <a:r>
                <a:rPr lang="it-IT" sz="2400" b="1" dirty="0">
                  <a:solidFill>
                    <a:srgbClr val="FF0000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it-IT" sz="2400" b="1" dirty="0">
                  <a:solidFill>
                    <a:srgbClr val="FF0000"/>
                  </a:solidFill>
                </a:rPr>
                <a:t>(</a:t>
              </a:r>
              <a:r>
                <a:rPr lang="it-IT" sz="2400" b="1" dirty="0" err="1">
                  <a:solidFill>
                    <a:srgbClr val="FF0000"/>
                  </a:solidFill>
                </a:rPr>
                <a:t>Ethnic</a:t>
              </a:r>
              <a:r>
                <a:rPr lang="it-IT" sz="2400" b="1" dirty="0">
                  <a:solidFill>
                    <a:srgbClr val="FF0000"/>
                  </a:solidFill>
                </a:rPr>
                <a:t>, </a:t>
              </a:r>
              <a:r>
                <a:rPr lang="it-IT" sz="2400" b="1" dirty="0" err="1">
                  <a:solidFill>
                    <a:srgbClr val="FF0000"/>
                  </a:solidFill>
                </a:rPr>
                <a:t>Defensive</a:t>
              </a:r>
              <a:r>
                <a:rPr lang="it-IT" sz="2400" b="1" dirty="0">
                  <a:solidFill>
                    <a:srgbClr val="FF0000"/>
                  </a:solidFill>
                </a:rPr>
                <a:t>, etc..)</a:t>
              </a:r>
            </a:p>
            <a:p>
              <a:pPr>
                <a:defRPr/>
              </a:pPr>
              <a:endParaRPr lang="it-IT" sz="675" dirty="0"/>
            </a:p>
          </p:txBody>
        </p:sp>
        <p:pic>
          <p:nvPicPr>
            <p:cNvPr id="24" name="Picture 24" descr="A group of people holding flags&#10;&#10;Description automatically generated with medium confidence">
              <a:extLst>
                <a:ext uri="{FF2B5EF4-FFF2-40B4-BE49-F238E27FC236}">
                  <a16:creationId xmlns:a16="http://schemas.microsoft.com/office/drawing/2014/main" id="{0B8C3FA1-2F55-474D-8D02-85B877AB0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1081" y="2296068"/>
              <a:ext cx="2889884" cy="162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4" descr="A group of people holding flags&#10;&#10;Description automatically generated with medium confidence">
              <a:extLst>
                <a:ext uri="{FF2B5EF4-FFF2-40B4-BE49-F238E27FC236}">
                  <a16:creationId xmlns:a16="http://schemas.microsoft.com/office/drawing/2014/main" id="{BB954EEE-0F91-438B-840E-AD1C8DBE2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342" y="2321880"/>
              <a:ext cx="180075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B749D31-F164-4F11-A9F0-2585E2F54F85}"/>
              </a:ext>
            </a:extLst>
          </p:cNvPr>
          <p:cNvGrpSpPr>
            <a:grpSpLocks/>
          </p:cNvGrpSpPr>
          <p:nvPr/>
        </p:nvGrpSpPr>
        <p:grpSpPr bwMode="auto">
          <a:xfrm>
            <a:off x="4810863" y="5040076"/>
            <a:ext cx="4615659" cy="1603550"/>
            <a:chOff x="3031048" y="3720459"/>
            <a:chExt cx="4615230" cy="160379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536E89-1305-4626-9FE8-0DD2871F0A12}"/>
                </a:ext>
              </a:extLst>
            </p:cNvPr>
            <p:cNvSpPr txBox="1"/>
            <p:nvPr/>
          </p:nvSpPr>
          <p:spPr>
            <a:xfrm>
              <a:off x="3031048" y="3720459"/>
              <a:ext cx="3757263" cy="56523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400" b="1" dirty="0" err="1">
                  <a:solidFill>
                    <a:schemeClr val="bg1">
                      <a:lumMod val="65000"/>
                    </a:schemeClr>
                  </a:solidFill>
                </a:rPr>
                <a:t>Banal</a:t>
              </a:r>
              <a:r>
                <a:rPr lang="it-IT" sz="2400" b="1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bg1">
                      <a:lumMod val="65000"/>
                    </a:schemeClr>
                  </a:solidFill>
                </a:rPr>
                <a:t>Nationalism</a:t>
              </a:r>
              <a:endParaRPr lang="it-IT" sz="2400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>
                <a:defRPr/>
              </a:pPr>
              <a:endParaRPr lang="it-IT" sz="675" dirty="0"/>
            </a:p>
          </p:txBody>
        </p:sp>
        <p:pic>
          <p:nvPicPr>
            <p:cNvPr id="28" name="Picture 17">
              <a:extLst>
                <a:ext uri="{FF2B5EF4-FFF2-40B4-BE49-F238E27FC236}">
                  <a16:creationId xmlns:a16="http://schemas.microsoft.com/office/drawing/2014/main" id="{51625919-777B-47AD-A90A-A56AE9A25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90" y="4106639"/>
              <a:ext cx="1350563" cy="96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9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9D05E4B5-2410-4F73-B935-7BD88CC86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6066" y="4531816"/>
              <a:ext cx="792438" cy="79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1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D37784CA-F6D5-4D53-AA24-F95D2A4E4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871" y="4101607"/>
              <a:ext cx="1164146" cy="983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3" descr="A picture containing grass, seat, chair, furniture&#10;&#10;Description automatically generated">
              <a:extLst>
                <a:ext uri="{FF2B5EF4-FFF2-40B4-BE49-F238E27FC236}">
                  <a16:creationId xmlns:a16="http://schemas.microsoft.com/office/drawing/2014/main" id="{CAF79B68-9821-48E3-88A4-FFB493649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980" y="4479265"/>
              <a:ext cx="1315298" cy="657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1880574A-C511-4D1F-94C6-32E75332B60B}"/>
              </a:ext>
            </a:extLst>
          </p:cNvPr>
          <p:cNvSpPr/>
          <p:nvPr/>
        </p:nvSpPr>
        <p:spPr>
          <a:xfrm rot="13217831">
            <a:off x="5142651" y="4332051"/>
            <a:ext cx="1349375" cy="52546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ABC4816F-126B-4545-B07B-A88170A3FDE1}"/>
              </a:ext>
            </a:extLst>
          </p:cNvPr>
          <p:cNvSpPr/>
          <p:nvPr/>
        </p:nvSpPr>
        <p:spPr>
          <a:xfrm rot="18737328">
            <a:off x="6554732" y="4224894"/>
            <a:ext cx="1350962" cy="5270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F2CF8-8B09-BA22-12DC-28AB849066B8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1FAAE-9041-038F-1FD5-E7F8FF755EDF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72304-9645-8FDC-0E36-C5CDAF2554C9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91C3B-CC27-ED68-E38D-ED063A51555C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957304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/>
              <a:t>Conceptual framework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42EB2E0-AA51-492C-95B6-F14738E7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193" y="3641725"/>
            <a:ext cx="1522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  <a:cs typeface="Arial" panose="020B0604020202020204" pitchFamily="34" charset="0"/>
              </a:rPr>
              <a:t>Healthy Patriotic nationalism</a:t>
            </a:r>
            <a:endParaRPr lang="en-GB" altLang="en-US" sz="14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5E45E09-F770-4E5A-8EF9-91F854A1A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380" y="3754438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positive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D10107-4474-4096-A8F4-08B15B1368EF}"/>
              </a:ext>
            </a:extLst>
          </p:cNvPr>
          <p:cNvCxnSpPr>
            <a:cxnSpLocks/>
          </p:cNvCxnSpPr>
          <p:nvPr/>
        </p:nvCxnSpPr>
        <p:spPr>
          <a:xfrm>
            <a:off x="5699444" y="3986212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5">
            <a:extLst>
              <a:ext uri="{FF2B5EF4-FFF2-40B4-BE49-F238E27FC236}">
                <a16:creationId xmlns:a16="http://schemas.microsoft.com/office/drawing/2014/main" id="{28ABDA85-A6E0-489E-8A43-0DD47C78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3797299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decreases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62ED17-C6BF-41CB-A797-CFE5219DDD7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331518" y="3992562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DE165-8C0E-40B2-8A5B-72A443BF8837}"/>
              </a:ext>
            </a:extLst>
          </p:cNvPr>
          <p:cNvSpPr/>
          <p:nvPr/>
        </p:nvSpPr>
        <p:spPr>
          <a:xfrm>
            <a:off x="1752919" y="3429000"/>
            <a:ext cx="8899525" cy="244316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6992161-E54C-425B-BB6A-20056EB2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155" y="5033962"/>
            <a:ext cx="152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  <a:cs typeface="Arial" panose="020B0604020202020204" pitchFamily="34" charset="0"/>
              </a:rPr>
              <a:t>Morbid, Ethnic nationalism</a:t>
            </a:r>
            <a:endParaRPr lang="en-GB" altLang="en-US" sz="16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6045C4-1F2C-4CB0-A3E6-20DFBF3507C2}"/>
              </a:ext>
            </a:extLst>
          </p:cNvPr>
          <p:cNvCxnSpPr>
            <a:cxnSpLocks/>
          </p:cNvCxnSpPr>
          <p:nvPr/>
        </p:nvCxnSpPr>
        <p:spPr>
          <a:xfrm>
            <a:off x="5740719" y="5319712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9">
            <a:extLst>
              <a:ext uri="{FF2B5EF4-FFF2-40B4-BE49-F238E27FC236}">
                <a16:creationId xmlns:a16="http://schemas.microsoft.com/office/drawing/2014/main" id="{10B87BB3-3A27-4D49-8977-718B6202A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905" y="5089525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negative</a:t>
            </a: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62F59B3C-04EF-42F6-AFA5-4CD43BFF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5122863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increases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C627F6-B953-4533-A91E-25BA076C2E86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331518" y="5319712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DC3298-F38A-4667-8E14-9EB7306A0B97}"/>
              </a:ext>
            </a:extLst>
          </p:cNvPr>
          <p:cNvCxnSpPr>
            <a:cxnSpLocks/>
            <a:stCxn id="30" idx="3"/>
            <a:endCxn id="22" idx="1"/>
          </p:cNvCxnSpPr>
          <p:nvPr/>
        </p:nvCxnSpPr>
        <p:spPr>
          <a:xfrm>
            <a:off x="3013394" y="4509873"/>
            <a:ext cx="1274761" cy="8164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256EE6-7BC2-49B1-B59B-4AAE95C91460}"/>
              </a:ext>
            </a:extLst>
          </p:cNvPr>
          <p:cNvCxnSpPr>
            <a:cxnSpLocks/>
            <a:stCxn id="30" idx="3"/>
            <a:endCxn id="11" idx="1"/>
          </p:cNvCxnSpPr>
          <p:nvPr/>
        </p:nvCxnSpPr>
        <p:spPr>
          <a:xfrm flipV="1">
            <a:off x="3013394" y="3903335"/>
            <a:ext cx="1193799" cy="60653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E9B344A-9528-497E-8500-DC08CAC3AF6A}"/>
              </a:ext>
            </a:extLst>
          </p:cNvPr>
          <p:cNvSpPr/>
          <p:nvPr/>
        </p:nvSpPr>
        <p:spPr>
          <a:xfrm>
            <a:off x="1746569" y="2432050"/>
            <a:ext cx="8899525" cy="98901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E85289-4BBF-46D7-BC20-FF09BC80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739" y="4302124"/>
            <a:ext cx="11746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425557EF-0A58-4E47-AD2E-1C4D61C4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519" y="2545041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Nationalism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4380BF47-BE13-470A-8CEE-29604AAD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086" y="2476033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Attitude against immigrants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5128F172-3383-4829-A436-773B5F9F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5844" y="2432050"/>
            <a:ext cx="2006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solidFill>
                  <a:schemeClr val="tx1"/>
                </a:solidFill>
                <a:cs typeface="Arial" panose="020B0604020202020204" pitchFamily="34" charset="0"/>
              </a:rPr>
              <a:t>Attacks against immigrants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0D28BC-AA97-4A16-BD11-6A6415347CF6}"/>
              </a:ext>
            </a:extLst>
          </p:cNvPr>
          <p:cNvSpPr txBox="1"/>
          <p:nvPr/>
        </p:nvSpPr>
        <p:spPr>
          <a:xfrm>
            <a:off x="3561080" y="4151312"/>
            <a:ext cx="1079500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50" b="1" dirty="0"/>
              <a:t>?</a:t>
            </a:r>
            <a:endParaRPr lang="en-GB" sz="3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3BF3A-2E89-E09B-6859-05C1CDA882DD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F4583-12C3-6751-6E9C-9A2591AC712B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3233A6-2722-3FDE-85EB-FB713C4FA999}"/>
              </a:ext>
            </a:extLst>
          </p:cNvPr>
          <p:cNvSpPr txBox="1"/>
          <p:nvPr/>
        </p:nvSpPr>
        <p:spPr>
          <a:xfrm>
            <a:off x="0" y="6581001"/>
            <a:ext cx="19281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Gabriele Pinto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46654-FB70-B92A-EA88-BD3F9D0A0282}"/>
              </a:ext>
            </a:extLst>
          </p:cNvPr>
          <p:cNvSpPr txBox="1"/>
          <p:nvPr/>
        </p:nvSpPr>
        <p:spPr>
          <a:xfrm>
            <a:off x="1928192" y="6578953"/>
            <a:ext cx="10263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Sports Nationalism and xenophobia: when cheering turns into violence</a:t>
            </a:r>
          </a:p>
        </p:txBody>
      </p:sp>
    </p:spTree>
    <p:extLst>
      <p:ext uri="{BB962C8B-B14F-4D97-AF65-F5344CB8AC3E}">
        <p14:creationId xmlns:p14="http://schemas.microsoft.com/office/powerpoint/2010/main" val="1336709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theme/theme1.xml><?xml version="1.0" encoding="utf-8"?>
<a:theme xmlns:a="http://schemas.openxmlformats.org/drawingml/2006/main" name="Metropolitano">
  <a:themeElements>
    <a:clrScheme name="Metropolitan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Personalizzato 2">
      <a:majorFont>
        <a:latin typeface="Century"/>
        <a:ea typeface=""/>
        <a:cs typeface=""/>
      </a:majorFont>
      <a:minorFont>
        <a:latin typeface="Century Gothic"/>
        <a:ea typeface=""/>
        <a:cs typeface="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5A3BA9-6D02-4532-AB7C-88A97C6EE2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38766F-4A4C-4A97-A586-D473DB73896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09D4EA3-187B-4130-8E4D-A4F81F9678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1500</TotalTime>
  <Words>1986</Words>
  <Application>Microsoft Office PowerPoint</Application>
  <PresentationFormat>Widescreen</PresentationFormat>
  <Paragraphs>268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</vt:lpstr>
      <vt:lpstr>Century Gothic</vt:lpstr>
      <vt:lpstr>Segoe UI Historic</vt:lpstr>
      <vt:lpstr>Wingdings</vt:lpstr>
      <vt:lpstr>Metropolitano</vt:lpstr>
      <vt:lpstr>Sports nationalism and xenophobia: when cheering turns into violence </vt:lpstr>
      <vt:lpstr>PowerPoint Presentation</vt:lpstr>
      <vt:lpstr>PowerPoint Presentation</vt:lpstr>
      <vt:lpstr>PowerPoint Presentation</vt:lpstr>
      <vt:lpstr>Empirical evidence</vt:lpstr>
      <vt:lpstr>The Contribution</vt:lpstr>
      <vt:lpstr>Conceptual Framework</vt:lpstr>
      <vt:lpstr>Conventional explanation: there are different types of nationalism </vt:lpstr>
      <vt:lpstr>Conceptual framework </vt:lpstr>
      <vt:lpstr>Argument 1: is there a difference?</vt:lpstr>
      <vt:lpstr>Argument 2: mood component of nationalism</vt:lpstr>
      <vt:lpstr>Argument 3: mood component of sports</vt:lpstr>
      <vt:lpstr>Conceptual framework </vt:lpstr>
      <vt:lpstr>Conceptual framework </vt:lpstr>
      <vt:lpstr>Empirical Application</vt:lpstr>
      <vt:lpstr>Data </vt:lpstr>
      <vt:lpstr>Data </vt:lpstr>
      <vt:lpstr>Empirical Strategy</vt:lpstr>
      <vt:lpstr>Event-Study Analysis</vt:lpstr>
      <vt:lpstr>Coefficient Plots</vt:lpstr>
      <vt:lpstr>Robustness and Mechanisms</vt:lpstr>
      <vt:lpstr>Mechanisms</vt:lpstr>
      <vt:lpstr>Relationship between Nationalism and Immigrants</vt:lpstr>
      <vt:lpstr>Mechanisms</vt:lpstr>
      <vt:lpstr>Longer term</vt:lpstr>
      <vt:lpstr>Empirical results</vt:lpstr>
      <vt:lpstr>PowerPoint Presentation</vt:lpstr>
      <vt:lpstr>PowerPoint Presentation</vt:lpstr>
      <vt:lpstr>Conclusion</vt:lpstr>
      <vt:lpstr>Effect on attitudes against immigrants</vt:lpstr>
      <vt:lpstr>Effect on reported mood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Gabriele Pinto</dc:creator>
  <cp:lastModifiedBy>Gabriele Pinto</cp:lastModifiedBy>
  <cp:revision>27</cp:revision>
  <dcterms:created xsi:type="dcterms:W3CDTF">2022-04-08T15:51:17Z</dcterms:created>
  <dcterms:modified xsi:type="dcterms:W3CDTF">2024-05-27T07:09:14Z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