
<file path=[Content_Types].xml><?xml version="1.0" encoding="utf-8"?>
<Types xmlns="http://schemas.openxmlformats.org/package/2006/content-types">
  <Default Extension="crdownload" ContentType="image/png"/>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21" r:id="rId2"/>
    <p:sldId id="418" r:id="rId3"/>
    <p:sldId id="420" r:id="rId4"/>
    <p:sldId id="425" r:id="rId5"/>
    <p:sldId id="309" r:id="rId6"/>
    <p:sldId id="422" r:id="rId7"/>
    <p:sldId id="410" r:id="rId8"/>
    <p:sldId id="411" r:id="rId9"/>
    <p:sldId id="412" r:id="rId10"/>
    <p:sldId id="413" r:id="rId11"/>
    <p:sldId id="414" r:id="rId12"/>
    <p:sldId id="415" r:id="rId13"/>
    <p:sldId id="260" r:id="rId14"/>
    <p:sldId id="315" r:id="rId15"/>
    <p:sldId id="258" r:id="rId16"/>
    <p:sldId id="265" r:id="rId17"/>
    <p:sldId id="346" r:id="rId18"/>
    <p:sldId id="348" r:id="rId19"/>
    <p:sldId id="364" r:id="rId20"/>
    <p:sldId id="365" r:id="rId21"/>
    <p:sldId id="292" r:id="rId22"/>
    <p:sldId id="295" r:id="rId23"/>
    <p:sldId id="426" r:id="rId24"/>
    <p:sldId id="291" r:id="rId25"/>
    <p:sldId id="416" r:id="rId26"/>
    <p:sldId id="429" r:id="rId27"/>
    <p:sldId id="437" r:id="rId28"/>
    <p:sldId id="438" r:id="rId29"/>
    <p:sldId id="428" r:id="rId30"/>
    <p:sldId id="417" r:id="rId31"/>
    <p:sldId id="439" r:id="rId32"/>
    <p:sldId id="427" r:id="rId33"/>
    <p:sldId id="440" r:id="rId34"/>
    <p:sldId id="367" r:id="rId35"/>
    <p:sldId id="441" r:id="rId36"/>
    <p:sldId id="368" r:id="rId37"/>
    <p:sldId id="369" r:id="rId38"/>
    <p:sldId id="380" r:id="rId39"/>
    <p:sldId id="381" r:id="rId40"/>
    <p:sldId id="382" r:id="rId41"/>
    <p:sldId id="383" r:id="rId42"/>
    <p:sldId id="386" r:id="rId43"/>
    <p:sldId id="313" r:id="rId44"/>
    <p:sldId id="314" r:id="rId45"/>
    <p:sldId id="310" r:id="rId46"/>
    <p:sldId id="268" r:id="rId47"/>
    <p:sldId id="269" r:id="rId48"/>
    <p:sldId id="271" r:id="rId49"/>
    <p:sldId id="299" r:id="rId50"/>
    <p:sldId id="387" r:id="rId51"/>
    <p:sldId id="273" r:id="rId52"/>
    <p:sldId id="298" r:id="rId53"/>
    <p:sldId id="408" r:id="rId54"/>
    <p:sldId id="409" r:id="rId55"/>
    <p:sldId id="276" r:id="rId56"/>
    <p:sldId id="277" r:id="rId57"/>
    <p:sldId id="278" r:id="rId58"/>
    <p:sldId id="279" r:id="rId59"/>
    <p:sldId id="280" r:id="rId60"/>
    <p:sldId id="442" r:id="rId61"/>
    <p:sldId id="307" r:id="rId62"/>
    <p:sldId id="308" r:id="rId63"/>
    <p:sldId id="305" r:id="rId64"/>
    <p:sldId id="282" r:id="rId65"/>
    <p:sldId id="283" r:id="rId66"/>
    <p:sldId id="419" r:id="rId67"/>
    <p:sldId id="270" r:id="rId68"/>
    <p:sldId id="284" r:id="rId69"/>
    <p:sldId id="274" r:id="rId70"/>
    <p:sldId id="304" r:id="rId71"/>
    <p:sldId id="317" r:id="rId72"/>
    <p:sldId id="326" r:id="rId73"/>
    <p:sldId id="333" r:id="rId74"/>
    <p:sldId id="434" r:id="rId75"/>
    <p:sldId id="331" r:id="rId76"/>
    <p:sldId id="375" r:id="rId77"/>
    <p:sldId id="435" r:id="rId78"/>
    <p:sldId id="332" r:id="rId79"/>
    <p:sldId id="376" r:id="rId80"/>
    <p:sldId id="394" r:id="rId81"/>
    <p:sldId id="393" r:id="rId82"/>
    <p:sldId id="395" r:id="rId83"/>
    <p:sldId id="325" r:id="rId84"/>
    <p:sldId id="431" r:id="rId85"/>
    <p:sldId id="432" r:id="rId86"/>
    <p:sldId id="361" r:id="rId87"/>
    <p:sldId id="436" r:id="rId88"/>
    <p:sldId id="406" r:id="rId89"/>
    <p:sldId id="407" r:id="rId90"/>
    <p:sldId id="327" r:id="rId91"/>
    <p:sldId id="433" r:id="rId92"/>
    <p:sldId id="293" r:id="rId9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nto Gabriele" initials="PG" lastIdx="1" clrIdx="0">
    <p:extLst>
      <p:ext uri="{19B8F6BF-5375-455C-9EA6-DF929625EA0E}">
        <p15:presenceInfo xmlns:p15="http://schemas.microsoft.com/office/powerpoint/2012/main" userId="S::gabriele.pinto1@rgs.tesoro.it::8e6d00b3-ec70-4ad6-8434-a88e6274995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79" autoAdjust="0"/>
    <p:restoredTop sz="94660"/>
  </p:normalViewPr>
  <p:slideViewPr>
    <p:cSldViewPr snapToGrid="0">
      <p:cViewPr>
        <p:scale>
          <a:sx n="66" d="100"/>
          <a:sy n="66" d="100"/>
        </p:scale>
        <p:origin x="965" y="43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gabri\Desktop\presentations\information\graficotransparency.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layout>
        <c:manualLayout>
          <c:xMode val="edge"/>
          <c:yMode val="edge"/>
          <c:x val="0.40861774268105272"/>
          <c:y val="0.93363161819537654"/>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5228914449916107"/>
          <c:y val="0.15356996482822197"/>
          <c:w val="0.50763534354477924"/>
          <c:h val="0.74386678175295207"/>
        </c:manualLayout>
      </c:layout>
      <c:doughnutChart>
        <c:varyColors val="1"/>
        <c:ser>
          <c:idx val="0"/>
          <c:order val="0"/>
          <c:tx>
            <c:strRef>
              <c:f>Foglio1!$K$7</c:f>
              <c:strCache>
                <c:ptCount val="1"/>
                <c:pt idx="0">
                  <c:v>% sul totale</c:v>
                </c:pt>
              </c:strCache>
            </c:strRef>
          </c:tx>
          <c:dPt>
            <c:idx val="0"/>
            <c:bubble3D val="0"/>
            <c:spPr>
              <a:solidFill>
                <a:schemeClr val="accent1">
                  <a:shade val="44000"/>
                </a:schemeClr>
              </a:solidFill>
              <a:ln w="19050">
                <a:solidFill>
                  <a:schemeClr val="lt1"/>
                </a:solidFill>
              </a:ln>
              <a:effectLst/>
            </c:spPr>
            <c:extLst>
              <c:ext xmlns:c16="http://schemas.microsoft.com/office/drawing/2014/chart" uri="{C3380CC4-5D6E-409C-BE32-E72D297353CC}">
                <c16:uniqueId val="{00000001-A1F2-4FB4-9F7B-9D971FC77642}"/>
              </c:ext>
            </c:extLst>
          </c:dPt>
          <c:dPt>
            <c:idx val="1"/>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3-A1F2-4FB4-9F7B-9D971FC77642}"/>
              </c:ext>
            </c:extLst>
          </c:dPt>
          <c:dPt>
            <c:idx val="2"/>
            <c:bubble3D val="0"/>
            <c:spPr>
              <a:solidFill>
                <a:schemeClr val="accent1">
                  <a:shade val="72000"/>
                </a:schemeClr>
              </a:solidFill>
              <a:ln w="19050">
                <a:solidFill>
                  <a:schemeClr val="lt1"/>
                </a:solidFill>
              </a:ln>
              <a:effectLst/>
            </c:spPr>
            <c:extLst>
              <c:ext xmlns:c16="http://schemas.microsoft.com/office/drawing/2014/chart" uri="{C3380CC4-5D6E-409C-BE32-E72D297353CC}">
                <c16:uniqueId val="{00000005-A1F2-4FB4-9F7B-9D971FC77642}"/>
              </c:ext>
            </c:extLst>
          </c:dPt>
          <c:dPt>
            <c:idx val="3"/>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7-A1F2-4FB4-9F7B-9D971FC77642}"/>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A1F2-4FB4-9F7B-9D971FC77642}"/>
              </c:ext>
            </c:extLst>
          </c:dPt>
          <c:dPt>
            <c:idx val="5"/>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B-A1F2-4FB4-9F7B-9D971FC77642}"/>
              </c:ext>
            </c:extLst>
          </c:dPt>
          <c:dPt>
            <c:idx val="6"/>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D-A1F2-4FB4-9F7B-9D971FC77642}"/>
              </c:ext>
            </c:extLst>
          </c:dPt>
          <c:dPt>
            <c:idx val="7"/>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F-A1F2-4FB4-9F7B-9D971FC77642}"/>
              </c:ext>
            </c:extLst>
          </c:dPt>
          <c:dPt>
            <c:idx val="8"/>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11-A1F2-4FB4-9F7B-9D971FC77642}"/>
              </c:ext>
            </c:extLst>
          </c:dPt>
          <c:dLbls>
            <c:dLbl>
              <c:idx val="0"/>
              <c:layout>
                <c:manualLayout>
                  <c:x val="8.9416882031962755E-2"/>
                  <c:y val="-9.246830723340790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1F2-4FB4-9F7B-9D971FC77642}"/>
                </c:ext>
              </c:extLst>
            </c:dLbl>
            <c:dLbl>
              <c:idx val="1"/>
              <c:layout>
                <c:manualLayout>
                  <c:x val="0.1574944071588367"/>
                  <c:y val="-1.0936985263265498E-1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1F2-4FB4-9F7B-9D971FC77642}"/>
                </c:ext>
              </c:extLst>
            </c:dLbl>
            <c:dLbl>
              <c:idx val="2"/>
              <c:layout>
                <c:manualLayout>
                  <c:x val="0.16623705804701128"/>
                  <c:y val="7.755406413124522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1F2-4FB4-9F7B-9D971FC77642}"/>
                </c:ext>
              </c:extLst>
            </c:dLbl>
            <c:dLbl>
              <c:idx val="3"/>
              <c:layout>
                <c:manualLayout>
                  <c:x val="-8.549430582919218E-2"/>
                  <c:y val="7.158836689038020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1F2-4FB4-9F7B-9D971FC77642}"/>
                </c:ext>
              </c:extLst>
            </c:dLbl>
            <c:dLbl>
              <c:idx val="4"/>
              <c:layout>
                <c:manualLayout>
                  <c:x val="-8.549430582919218E-2"/>
                  <c:y val="5.667412378821774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1F2-4FB4-9F7B-9D971FC77642}"/>
                </c:ext>
              </c:extLst>
            </c:dLbl>
            <c:dLbl>
              <c:idx val="5"/>
              <c:layout>
                <c:manualLayout>
                  <c:x val="-0.10177893551094309"/>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A1F2-4FB4-9F7B-9D971FC77642}"/>
                </c:ext>
              </c:extLst>
            </c:dLbl>
            <c:dLbl>
              <c:idx val="6"/>
              <c:layout>
                <c:manualLayout>
                  <c:x val="-0.10068677540610596"/>
                  <c:y val="-6.263982102908280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A1F2-4FB4-9F7B-9D971FC77642}"/>
                </c:ext>
              </c:extLst>
            </c:dLbl>
            <c:dLbl>
              <c:idx val="7"/>
              <c:layout>
                <c:manualLayout>
                  <c:x val="-7.8541281856806811E-2"/>
                  <c:y val="-9.545115585384041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A1F2-4FB4-9F7B-9D971FC77642}"/>
                </c:ext>
              </c:extLst>
            </c:dLbl>
            <c:dLbl>
              <c:idx val="8"/>
              <c:layout>
                <c:manualLayout>
                  <c:x val="1.635323028710315E-2"/>
                  <c:y val="-0.1043997017151379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A1F2-4FB4-9F7B-9D971FC77642}"/>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1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Foglio1!$I$8:$I$16</c:f>
              <c:strCache>
                <c:ptCount val="9"/>
                <c:pt idx="0">
                  <c:v>dirigenti</c:v>
                </c:pt>
                <c:pt idx="1">
                  <c:v>funzionari e dipendenti</c:v>
                </c:pt>
                <c:pt idx="2">
                  <c:v>commissari di gara</c:v>
                </c:pt>
                <c:pt idx="3">
                  <c:v>rup</c:v>
                </c:pt>
                <c:pt idx="4">
                  <c:v>altro </c:v>
                </c:pt>
                <c:pt idx="5">
                  <c:v>sindaci</c:v>
                </c:pt>
                <c:pt idx="6">
                  <c:v>assessori</c:v>
                </c:pt>
                <c:pt idx="7">
                  <c:v>consiglierI</c:v>
                </c:pt>
                <c:pt idx="8">
                  <c:v>vice sindaci</c:v>
                </c:pt>
              </c:strCache>
            </c:strRef>
          </c:cat>
          <c:val>
            <c:numRef>
              <c:f>Foglio1!$K$8:$K$16</c:f>
              <c:numCache>
                <c:formatCode>0%</c:formatCode>
                <c:ptCount val="9"/>
                <c:pt idx="0">
                  <c:v>0.22115384615384615</c:v>
                </c:pt>
                <c:pt idx="1">
                  <c:v>0.22115384615384615</c:v>
                </c:pt>
                <c:pt idx="2">
                  <c:v>6.7307692307692304E-2</c:v>
                </c:pt>
                <c:pt idx="3">
                  <c:v>5.2884615384615384E-2</c:v>
                </c:pt>
                <c:pt idx="4">
                  <c:v>0.20673076923076922</c:v>
                </c:pt>
                <c:pt idx="5">
                  <c:v>9.6153846153846159E-2</c:v>
                </c:pt>
                <c:pt idx="6">
                  <c:v>6.7307692307692304E-2</c:v>
                </c:pt>
                <c:pt idx="7">
                  <c:v>3.3653846153846152E-2</c:v>
                </c:pt>
                <c:pt idx="8">
                  <c:v>3.3653846153846152E-2</c:v>
                </c:pt>
              </c:numCache>
            </c:numRef>
          </c:val>
          <c:extLst>
            <c:ext xmlns:c16="http://schemas.microsoft.com/office/drawing/2014/chart" uri="{C3380CC4-5D6E-409C-BE32-E72D297353CC}">
              <c16:uniqueId val="{00000012-A1F2-4FB4-9F7B-9D971FC77642}"/>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The Italian</a:t>
            </a:r>
            <a:r>
              <a:rPr lang="en-US" baseline="0"/>
              <a:t> Wave of Transparency (2009-2019)</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Sheet1!$F$6</c:f>
              <c:strCache>
                <c:ptCount val="1"/>
                <c:pt idx="0">
                  <c:v>Law</c:v>
                </c:pt>
              </c:strCache>
            </c:strRef>
          </c:tx>
          <c:spPr>
            <a:ln w="28575" cap="rnd">
              <a:solidFill>
                <a:srgbClr val="002060"/>
              </a:solidFill>
              <a:round/>
            </a:ln>
            <a:effectLst/>
          </c:spPr>
          <c:marker>
            <c:symbol val="circle"/>
            <c:size val="5"/>
            <c:spPr>
              <a:solidFill>
                <a:srgbClr val="002060"/>
              </a:solidFill>
              <a:ln w="9525">
                <a:solidFill>
                  <a:srgbClr val="002060"/>
                </a:solidFill>
              </a:ln>
              <a:effectLst/>
            </c:spPr>
          </c:marker>
          <c:dLbls>
            <c:dLbl>
              <c:idx val="0"/>
              <c:tx>
                <c:rich>
                  <a:bodyPr/>
                  <a:lstStyle/>
                  <a:p>
                    <a:fld id="{0975D2CD-5C24-4AD7-A139-525882C4509E}"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9192-4BB4-8D14-318C3D7DDB0F}"/>
                </c:ext>
              </c:extLst>
            </c:dLbl>
            <c:dLbl>
              <c:idx val="1"/>
              <c:tx>
                <c:rich>
                  <a:bodyPr/>
                  <a:lstStyle/>
                  <a:p>
                    <a:fld id="{1685CB8E-7183-4533-A9C5-A1B0D661126F}"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9192-4BB4-8D14-318C3D7DDB0F}"/>
                </c:ext>
              </c:extLst>
            </c:dLbl>
            <c:dLbl>
              <c:idx val="2"/>
              <c:tx>
                <c:rich>
                  <a:bodyPr/>
                  <a:lstStyle/>
                  <a:p>
                    <a:fld id="{ACE4D887-FD50-4D92-8C2A-7EBC5F440B40}"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9192-4BB4-8D14-318C3D7DDB0F}"/>
                </c:ext>
              </c:extLst>
            </c:dLbl>
            <c:dLbl>
              <c:idx val="3"/>
              <c:tx>
                <c:rich>
                  <a:bodyPr/>
                  <a:lstStyle/>
                  <a:p>
                    <a:fld id="{37CD6BB5-2684-43CF-8D12-D9ABAA409A9E}"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9192-4BB4-8D14-318C3D7DDB0F}"/>
                </c:ext>
              </c:extLst>
            </c:dLbl>
            <c:dLbl>
              <c:idx val="4"/>
              <c:tx>
                <c:rich>
                  <a:bodyPr rot="0" spcFirstLastPara="1" vertOverflow="clip" horzOverflow="clip" vert="horz" wrap="square" lIns="38100" tIns="19050" rIns="38100" bIns="19050" anchor="ctr" anchorCtr="1">
                    <a:spAutoFit/>
                  </a:bodyPr>
                  <a:lstStyle/>
                  <a:p>
                    <a:pPr>
                      <a:defRPr sz="8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fld id="{95207ED4-2918-4544-BA43-779DBE9B19DE}" type="CELLRANGE">
                      <a:rPr lang="en-GB"/>
                      <a:pPr>
                        <a:defRPr sz="800"/>
                      </a:pPr>
                      <a:t>[CELLRANGE]</a:t>
                    </a:fld>
                    <a:endParaRPr lang="en-GB"/>
                  </a:p>
                </c:rich>
              </c:tx>
              <c:spPr>
                <a:solidFill>
                  <a:sysClr val="window" lastClr="FFFFFF">
                    <a:alpha val="87000"/>
                  </a:sysClr>
                </a:solidFill>
                <a:ln>
                  <a:solidFill>
                    <a:srgbClr val="002060"/>
                  </a:solidFill>
                </a:ln>
                <a:effectLst/>
              </c:spPr>
              <c:txPr>
                <a:bodyPr rot="0" spcFirstLastPara="1" vertOverflow="clip" horzOverflow="clip" vert="horz" wrap="square" lIns="38100" tIns="19050" rIns="38100" bIns="19050" anchor="ctr" anchorCtr="1">
                  <a:spAutoFit/>
                </a:bodyPr>
                <a:lstStyle/>
                <a:p>
                  <a:pPr>
                    <a:defRPr sz="8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15:dlblFieldTable/>
                  <c15:xForSave val="1"/>
                  <c15:showDataLabelsRange val="1"/>
                </c:ext>
                <c:ext xmlns:c16="http://schemas.microsoft.com/office/drawing/2014/chart" uri="{C3380CC4-5D6E-409C-BE32-E72D297353CC}">
                  <c16:uniqueId val="{00000004-9192-4BB4-8D14-318C3D7DDB0F}"/>
                </c:ext>
              </c:extLst>
            </c:dLbl>
            <c:spPr>
              <a:solidFill>
                <a:sysClr val="window" lastClr="FFFFFF">
                  <a:alpha val="58000"/>
                </a:sysClr>
              </a:solidFill>
              <a:ln>
                <a:solidFill>
                  <a:srgbClr val="002060"/>
                </a:solidFill>
              </a:ln>
              <a:effectLst/>
            </c:spPr>
            <c:txPr>
              <a:bodyPr rot="0" spcFirstLastPara="1" vertOverflow="clip" horzOverflow="clip" vert="horz" wrap="square" lIns="38100" tIns="19050" rIns="38100" bIns="19050" anchor="ctr" anchorCtr="1">
                <a:spAutoFit/>
              </a:bodyPr>
              <a:lstStyle/>
              <a:p>
                <a:pPr>
                  <a:defRPr sz="8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15:showDataLabelsRange val="1"/>
                <c15:showLeaderLines val="0"/>
              </c:ext>
            </c:extLst>
          </c:dLbls>
          <c:cat>
            <c:numRef>
              <c:f>Sheet1!$D$7:$D$11</c:f>
              <c:numCache>
                <c:formatCode>General</c:formatCode>
                <c:ptCount val="5"/>
                <c:pt idx="0">
                  <c:v>2009</c:v>
                </c:pt>
                <c:pt idx="1">
                  <c:v>2012</c:v>
                </c:pt>
                <c:pt idx="2">
                  <c:v>2013</c:v>
                </c:pt>
                <c:pt idx="3">
                  <c:v>2016</c:v>
                </c:pt>
                <c:pt idx="4">
                  <c:v>2019</c:v>
                </c:pt>
              </c:numCache>
            </c:numRef>
          </c:cat>
          <c:val>
            <c:numRef>
              <c:f>Sheet1!$C$7:$C$11</c:f>
              <c:numCache>
                <c:formatCode>General</c:formatCode>
                <c:ptCount val="5"/>
                <c:pt idx="0">
                  <c:v>1</c:v>
                </c:pt>
                <c:pt idx="1">
                  <c:v>2</c:v>
                </c:pt>
                <c:pt idx="2">
                  <c:v>3</c:v>
                </c:pt>
                <c:pt idx="3">
                  <c:v>5</c:v>
                </c:pt>
                <c:pt idx="4">
                  <c:v>7</c:v>
                </c:pt>
              </c:numCache>
            </c:numRef>
          </c:val>
          <c:smooth val="0"/>
          <c:extLst>
            <c:ext xmlns:c15="http://schemas.microsoft.com/office/drawing/2012/chart" uri="{02D57815-91ED-43cb-92C2-25804820EDAC}">
              <c15:datalabelsRange>
                <c15:f>Sheet1!$F$7:$F$11</c15:f>
                <c15:dlblRangeCache>
                  <c:ptCount val="5"/>
                  <c:pt idx="0">
                    <c:v> Legislative Decree no. 150/2009 containing “Provision on optimization of the productivity of public employees and efficiency and transparency of public administrations.”;</c:v>
                  </c:pt>
                  <c:pt idx="1">
                    <c:v>Law no. 190/2012 containing “Provisions for the prevention and repression of corruption and illegality in public administration.”</c:v>
                  </c:pt>
                  <c:pt idx="2">
                    <c:v>Legislative decree no. 33/2013 containing “Rules about publicity, transparency and information provision of public administrations.”</c:v>
                  </c:pt>
                  <c:pt idx="3">
                    <c:v> Legislative decree no. 97/2016, containing “revision and simplification of rules on the prevention of corruption, publicity and transparency,”</c:v>
                  </c:pt>
                  <c:pt idx="4">
                    <c:v>Law no. 9/2019, containg "Measures for the contrast of crimes against the public administration, as well as in the matter of prescription of the crime and in the matter of transparency of political parties and movements</c:v>
                  </c:pt>
                </c15:dlblRangeCache>
              </c15:datalabelsRange>
            </c:ext>
            <c:ext xmlns:c16="http://schemas.microsoft.com/office/drawing/2014/chart" uri="{C3380CC4-5D6E-409C-BE32-E72D297353CC}">
              <c16:uniqueId val="{00000005-9192-4BB4-8D14-318C3D7DDB0F}"/>
            </c:ext>
          </c:extLst>
        </c:ser>
        <c:dLbls>
          <c:showLegendKey val="0"/>
          <c:showVal val="0"/>
          <c:showCatName val="0"/>
          <c:showSerName val="0"/>
          <c:showPercent val="0"/>
          <c:showBubbleSize val="0"/>
        </c:dLbls>
        <c:marker val="1"/>
        <c:smooth val="0"/>
        <c:axId val="471778944"/>
        <c:axId val="471779272"/>
      </c:lineChart>
      <c:catAx>
        <c:axId val="47177894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71779272"/>
        <c:crosses val="autoZero"/>
        <c:auto val="1"/>
        <c:lblAlgn val="ctr"/>
        <c:lblOffset val="100"/>
        <c:noMultiLvlLbl val="0"/>
      </c:catAx>
      <c:valAx>
        <c:axId val="471779272"/>
        <c:scaling>
          <c:orientation val="minMax"/>
        </c:scaling>
        <c:delete val="1"/>
        <c:axPos val="l"/>
        <c:numFmt formatCode="General" sourceLinked="1"/>
        <c:majorTickMark val="none"/>
        <c:minorTickMark val="none"/>
        <c:tickLblPos val="nextTo"/>
        <c:crossAx val="4717789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Foglio1!$G$13</c:f>
              <c:strCache>
                <c:ptCount val="1"/>
                <c:pt idx="0">
                  <c:v>Probabilità di votare un partito di sinistra (su 100 persone)</c:v>
                </c:pt>
              </c:strCache>
            </c:strRef>
          </c:tx>
          <c:spPr>
            <a:solidFill>
              <a:schemeClr val="accent1"/>
            </a:solidFill>
            <a:ln>
              <a:noFill/>
            </a:ln>
            <a:effectLst/>
          </c:spPr>
          <c:invertIfNegative val="0"/>
          <c:dPt>
            <c:idx val="1"/>
            <c:invertIfNegative val="0"/>
            <c:bubble3D val="0"/>
            <c:spPr>
              <a:solidFill>
                <a:schemeClr val="bg2">
                  <a:lumMod val="50000"/>
                </a:schemeClr>
              </a:solidFill>
              <a:ln>
                <a:noFill/>
              </a:ln>
              <a:effectLst/>
            </c:spPr>
            <c:extLst>
              <c:ext xmlns:c16="http://schemas.microsoft.com/office/drawing/2014/chart" uri="{C3380CC4-5D6E-409C-BE32-E72D297353CC}">
                <c16:uniqueId val="{00000002-DDED-4A56-8397-830036B865FB}"/>
              </c:ext>
            </c:extLst>
          </c:dPt>
          <c:cat>
            <c:strRef>
              <c:f>Foglio1!$F$14:$F$15</c:f>
              <c:strCache>
                <c:ptCount val="2"/>
                <c:pt idx="0">
                  <c:v>Legge i giornali tutti i giorni</c:v>
                </c:pt>
                <c:pt idx="1">
                  <c:v>Legge meno di 2 volte al mese</c:v>
                </c:pt>
              </c:strCache>
            </c:strRef>
          </c:cat>
          <c:val>
            <c:numRef>
              <c:f>Foglio1!$G$14:$G$15</c:f>
              <c:numCache>
                <c:formatCode>General</c:formatCode>
                <c:ptCount val="2"/>
                <c:pt idx="0">
                  <c:v>80</c:v>
                </c:pt>
                <c:pt idx="1">
                  <c:v>20</c:v>
                </c:pt>
              </c:numCache>
            </c:numRef>
          </c:val>
          <c:extLst>
            <c:ext xmlns:c16="http://schemas.microsoft.com/office/drawing/2014/chart" uri="{C3380CC4-5D6E-409C-BE32-E72D297353CC}">
              <c16:uniqueId val="{00000000-DDED-4A56-8397-830036B865FB}"/>
            </c:ext>
          </c:extLst>
        </c:ser>
        <c:dLbls>
          <c:showLegendKey val="0"/>
          <c:showVal val="0"/>
          <c:showCatName val="0"/>
          <c:showSerName val="0"/>
          <c:showPercent val="0"/>
          <c:showBubbleSize val="0"/>
        </c:dLbls>
        <c:gapWidth val="219"/>
        <c:overlap val="-27"/>
        <c:axId val="2102371360"/>
        <c:axId val="2102371776"/>
      </c:barChart>
      <c:catAx>
        <c:axId val="2102371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02371776"/>
        <c:crosses val="autoZero"/>
        <c:auto val="1"/>
        <c:lblAlgn val="ctr"/>
        <c:lblOffset val="100"/>
        <c:noMultiLvlLbl val="0"/>
      </c:catAx>
      <c:valAx>
        <c:axId val="2102371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2371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Foglio1!$G$7</c:f>
              <c:strCache>
                <c:ptCount val="1"/>
                <c:pt idx="0">
                  <c:v>Probabilità di finire in carcere (su 1000 persone)</c:v>
                </c:pt>
              </c:strCache>
            </c:strRef>
          </c:tx>
          <c:spPr>
            <a:solidFill>
              <a:schemeClr val="accent1"/>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9131-4815-B48B-BA6E2ADCF212}"/>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3-9131-4815-B48B-BA6E2ADCF212}"/>
              </c:ext>
            </c:extLst>
          </c:dPt>
          <c:cat>
            <c:strRef>
              <c:f>Foglio1!$F$8:$F$9</c:f>
              <c:strCache>
                <c:ptCount val="2"/>
                <c:pt idx="0">
                  <c:v>cittadinanza straniera</c:v>
                </c:pt>
                <c:pt idx="1">
                  <c:v>cittadinanza italiana</c:v>
                </c:pt>
              </c:strCache>
            </c:strRef>
          </c:cat>
          <c:val>
            <c:numRef>
              <c:f>Foglio1!$G$8:$G$9</c:f>
              <c:numCache>
                <c:formatCode>General</c:formatCode>
                <c:ptCount val="2"/>
                <c:pt idx="0">
                  <c:v>3.7</c:v>
                </c:pt>
                <c:pt idx="1">
                  <c:v>0.7</c:v>
                </c:pt>
              </c:numCache>
            </c:numRef>
          </c:val>
          <c:extLst>
            <c:ext xmlns:c16="http://schemas.microsoft.com/office/drawing/2014/chart" uri="{C3380CC4-5D6E-409C-BE32-E72D297353CC}">
              <c16:uniqueId val="{00000004-9131-4815-B48B-BA6E2ADCF212}"/>
            </c:ext>
          </c:extLst>
        </c:ser>
        <c:dLbls>
          <c:showLegendKey val="0"/>
          <c:showVal val="0"/>
          <c:showCatName val="0"/>
          <c:showSerName val="0"/>
          <c:showPercent val="0"/>
          <c:showBubbleSize val="0"/>
        </c:dLbls>
        <c:gapWidth val="219"/>
        <c:overlap val="-27"/>
        <c:axId val="2029134688"/>
        <c:axId val="2029128032"/>
      </c:barChart>
      <c:catAx>
        <c:axId val="2029134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9128032"/>
        <c:crosses val="autoZero"/>
        <c:auto val="1"/>
        <c:lblAlgn val="ctr"/>
        <c:lblOffset val="100"/>
        <c:noMultiLvlLbl val="0"/>
      </c:catAx>
      <c:valAx>
        <c:axId val="2029128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9134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28F06C-5CFB-465C-9581-C16FC29078FD}"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61B89D56-20B2-4FB9-819B-50DEA4E68113}">
      <dgm:prSet/>
      <dgm:spPr/>
      <dgm:t>
        <a:bodyPr/>
        <a:lstStyle/>
        <a:p>
          <a:r>
            <a:rPr lang="it-IT" dirty="0"/>
            <a:t>Cosa è la trasparenza politica (e come si differenzia dagli altri tipi di trasparenza)</a:t>
          </a:r>
          <a:endParaRPr lang="en-US" dirty="0"/>
        </a:p>
      </dgm:t>
    </dgm:pt>
    <dgm:pt modelId="{1E183961-558F-41AB-B5FD-B6211B48C167}" type="parTrans" cxnId="{BC1987D8-BFF8-47A8-952B-B25A4B922C0F}">
      <dgm:prSet/>
      <dgm:spPr/>
      <dgm:t>
        <a:bodyPr/>
        <a:lstStyle/>
        <a:p>
          <a:endParaRPr lang="en-US"/>
        </a:p>
      </dgm:t>
    </dgm:pt>
    <dgm:pt modelId="{73AB815F-49D9-4F31-8F27-ACFC5D326D41}" type="sibTrans" cxnId="{BC1987D8-BFF8-47A8-952B-B25A4B922C0F}">
      <dgm:prSet/>
      <dgm:spPr/>
      <dgm:t>
        <a:bodyPr/>
        <a:lstStyle/>
        <a:p>
          <a:endParaRPr lang="en-US"/>
        </a:p>
      </dgm:t>
    </dgm:pt>
    <dgm:pt modelId="{8838B735-18B3-4DA0-AEF3-204347AD186A}">
      <dgm:prSet/>
      <dgm:spPr/>
      <dgm:t>
        <a:bodyPr/>
        <a:lstStyle/>
        <a:p>
          <a:r>
            <a:rPr lang="it-IT" dirty="0"/>
            <a:t>A cosa serve la trasparenza politica ?</a:t>
          </a:r>
          <a:endParaRPr lang="en-US" dirty="0"/>
        </a:p>
      </dgm:t>
    </dgm:pt>
    <dgm:pt modelId="{AE4016D5-D0DE-4E06-88F8-688F1B5784E2}" type="parTrans" cxnId="{6BC9354D-B359-42AE-9B25-29E33197C87F}">
      <dgm:prSet/>
      <dgm:spPr/>
      <dgm:t>
        <a:bodyPr/>
        <a:lstStyle/>
        <a:p>
          <a:endParaRPr lang="en-US"/>
        </a:p>
      </dgm:t>
    </dgm:pt>
    <dgm:pt modelId="{76BD4C62-4ABB-4D3B-8B60-6DB7B00AFB48}" type="sibTrans" cxnId="{6BC9354D-B359-42AE-9B25-29E33197C87F}">
      <dgm:prSet/>
      <dgm:spPr/>
      <dgm:t>
        <a:bodyPr/>
        <a:lstStyle/>
        <a:p>
          <a:endParaRPr lang="en-US"/>
        </a:p>
      </dgm:t>
    </dgm:pt>
    <dgm:pt modelId="{01BF8803-BC19-4251-8796-8441952155A0}">
      <dgm:prSet/>
      <dgm:spPr/>
      <dgm:t>
        <a:bodyPr/>
        <a:lstStyle/>
        <a:p>
          <a:r>
            <a:rPr lang="it-IT" dirty="0"/>
            <a:t>Come si valutano e quali sono gli effetti della trasparenza </a:t>
          </a:r>
          <a:r>
            <a:rPr lang="it-IT"/>
            <a:t>politica? Alcuni esperimenti dal mondo</a:t>
          </a:r>
          <a:endParaRPr lang="en-US" dirty="0"/>
        </a:p>
      </dgm:t>
    </dgm:pt>
    <dgm:pt modelId="{B7AF85E6-0334-47CE-8CA1-5192C00369B3}" type="parTrans" cxnId="{69772112-2BB8-489A-BC08-9B5CE383519E}">
      <dgm:prSet/>
      <dgm:spPr/>
      <dgm:t>
        <a:bodyPr/>
        <a:lstStyle/>
        <a:p>
          <a:endParaRPr lang="en-US"/>
        </a:p>
      </dgm:t>
    </dgm:pt>
    <dgm:pt modelId="{866C6A39-3040-4DAA-9C21-628801F5493E}" type="sibTrans" cxnId="{69772112-2BB8-489A-BC08-9B5CE383519E}">
      <dgm:prSet/>
      <dgm:spPr/>
      <dgm:t>
        <a:bodyPr/>
        <a:lstStyle/>
        <a:p>
          <a:endParaRPr lang="en-US"/>
        </a:p>
      </dgm:t>
    </dgm:pt>
    <dgm:pt modelId="{73BA8C60-67C6-4DBC-86DE-96C137FFE7BA}">
      <dgm:prSet/>
      <dgm:spPr/>
      <dgm:t>
        <a:bodyPr/>
        <a:lstStyle/>
        <a:p>
          <a:r>
            <a:rPr lang="it-IT"/>
            <a:t>Un caso studio per le elezioni comunali di Roma</a:t>
          </a:r>
          <a:endParaRPr lang="en-US"/>
        </a:p>
      </dgm:t>
    </dgm:pt>
    <dgm:pt modelId="{BCED71F3-12D3-4287-BF6C-0098C40175F0}" type="parTrans" cxnId="{4666B9DC-5E42-44AB-BEED-C87A43F1496D}">
      <dgm:prSet/>
      <dgm:spPr/>
      <dgm:t>
        <a:bodyPr/>
        <a:lstStyle/>
        <a:p>
          <a:endParaRPr lang="en-US"/>
        </a:p>
      </dgm:t>
    </dgm:pt>
    <dgm:pt modelId="{C4A9A990-32D8-41CE-8FB1-EC30D676F32C}" type="sibTrans" cxnId="{4666B9DC-5E42-44AB-BEED-C87A43F1496D}">
      <dgm:prSet/>
      <dgm:spPr/>
      <dgm:t>
        <a:bodyPr/>
        <a:lstStyle/>
        <a:p>
          <a:endParaRPr lang="en-US"/>
        </a:p>
      </dgm:t>
    </dgm:pt>
    <dgm:pt modelId="{6BFD1EC9-6D5B-4519-8F83-00B942CB290F}" type="pres">
      <dgm:prSet presAssocID="{6828F06C-5CFB-465C-9581-C16FC29078FD}" presName="outerComposite" presStyleCnt="0">
        <dgm:presLayoutVars>
          <dgm:chMax val="5"/>
          <dgm:dir/>
          <dgm:resizeHandles val="exact"/>
        </dgm:presLayoutVars>
      </dgm:prSet>
      <dgm:spPr/>
    </dgm:pt>
    <dgm:pt modelId="{1961D541-AD84-4DB4-BF42-60478337C9CC}" type="pres">
      <dgm:prSet presAssocID="{6828F06C-5CFB-465C-9581-C16FC29078FD}" presName="dummyMaxCanvas" presStyleCnt="0">
        <dgm:presLayoutVars/>
      </dgm:prSet>
      <dgm:spPr/>
    </dgm:pt>
    <dgm:pt modelId="{806900BB-C2DA-44FB-A1FB-1D722EC7348F}" type="pres">
      <dgm:prSet presAssocID="{6828F06C-5CFB-465C-9581-C16FC29078FD}" presName="FourNodes_1" presStyleLbl="node1" presStyleIdx="0" presStyleCnt="4">
        <dgm:presLayoutVars>
          <dgm:bulletEnabled val="1"/>
        </dgm:presLayoutVars>
      </dgm:prSet>
      <dgm:spPr/>
    </dgm:pt>
    <dgm:pt modelId="{853B393A-7333-4E1E-AA80-5C09002BF117}" type="pres">
      <dgm:prSet presAssocID="{6828F06C-5CFB-465C-9581-C16FC29078FD}" presName="FourNodes_2" presStyleLbl="node1" presStyleIdx="1" presStyleCnt="4">
        <dgm:presLayoutVars>
          <dgm:bulletEnabled val="1"/>
        </dgm:presLayoutVars>
      </dgm:prSet>
      <dgm:spPr/>
    </dgm:pt>
    <dgm:pt modelId="{AFA6E6C6-076E-4A92-8F23-5D2D6647C55D}" type="pres">
      <dgm:prSet presAssocID="{6828F06C-5CFB-465C-9581-C16FC29078FD}" presName="FourNodes_3" presStyleLbl="node1" presStyleIdx="2" presStyleCnt="4">
        <dgm:presLayoutVars>
          <dgm:bulletEnabled val="1"/>
        </dgm:presLayoutVars>
      </dgm:prSet>
      <dgm:spPr/>
    </dgm:pt>
    <dgm:pt modelId="{0FBA51EA-789F-4AC2-AF18-DBAC7C55CA0F}" type="pres">
      <dgm:prSet presAssocID="{6828F06C-5CFB-465C-9581-C16FC29078FD}" presName="FourNodes_4" presStyleLbl="node1" presStyleIdx="3" presStyleCnt="4">
        <dgm:presLayoutVars>
          <dgm:bulletEnabled val="1"/>
        </dgm:presLayoutVars>
      </dgm:prSet>
      <dgm:spPr/>
    </dgm:pt>
    <dgm:pt modelId="{1B54B43D-9B07-4BDF-A7FC-0417A0DF3D2E}" type="pres">
      <dgm:prSet presAssocID="{6828F06C-5CFB-465C-9581-C16FC29078FD}" presName="FourConn_1-2" presStyleLbl="fgAccFollowNode1" presStyleIdx="0" presStyleCnt="3">
        <dgm:presLayoutVars>
          <dgm:bulletEnabled val="1"/>
        </dgm:presLayoutVars>
      </dgm:prSet>
      <dgm:spPr/>
    </dgm:pt>
    <dgm:pt modelId="{840C76A8-4FC4-4BA0-8348-3B7D908E1513}" type="pres">
      <dgm:prSet presAssocID="{6828F06C-5CFB-465C-9581-C16FC29078FD}" presName="FourConn_2-3" presStyleLbl="fgAccFollowNode1" presStyleIdx="1" presStyleCnt="3">
        <dgm:presLayoutVars>
          <dgm:bulletEnabled val="1"/>
        </dgm:presLayoutVars>
      </dgm:prSet>
      <dgm:spPr/>
    </dgm:pt>
    <dgm:pt modelId="{5A5C265A-5E5E-4BA0-8E67-F3E4E93D0704}" type="pres">
      <dgm:prSet presAssocID="{6828F06C-5CFB-465C-9581-C16FC29078FD}" presName="FourConn_3-4" presStyleLbl="fgAccFollowNode1" presStyleIdx="2" presStyleCnt="3">
        <dgm:presLayoutVars>
          <dgm:bulletEnabled val="1"/>
        </dgm:presLayoutVars>
      </dgm:prSet>
      <dgm:spPr/>
    </dgm:pt>
    <dgm:pt modelId="{8D4280DE-C579-497D-A0ED-DFC744923898}" type="pres">
      <dgm:prSet presAssocID="{6828F06C-5CFB-465C-9581-C16FC29078FD}" presName="FourNodes_1_text" presStyleLbl="node1" presStyleIdx="3" presStyleCnt="4">
        <dgm:presLayoutVars>
          <dgm:bulletEnabled val="1"/>
        </dgm:presLayoutVars>
      </dgm:prSet>
      <dgm:spPr/>
    </dgm:pt>
    <dgm:pt modelId="{DB9C7773-462C-4EF6-8F8F-537AC57B9CD4}" type="pres">
      <dgm:prSet presAssocID="{6828F06C-5CFB-465C-9581-C16FC29078FD}" presName="FourNodes_2_text" presStyleLbl="node1" presStyleIdx="3" presStyleCnt="4">
        <dgm:presLayoutVars>
          <dgm:bulletEnabled val="1"/>
        </dgm:presLayoutVars>
      </dgm:prSet>
      <dgm:spPr/>
    </dgm:pt>
    <dgm:pt modelId="{E658B1D8-A901-4DB7-B1D5-CBAB2320B123}" type="pres">
      <dgm:prSet presAssocID="{6828F06C-5CFB-465C-9581-C16FC29078FD}" presName="FourNodes_3_text" presStyleLbl="node1" presStyleIdx="3" presStyleCnt="4">
        <dgm:presLayoutVars>
          <dgm:bulletEnabled val="1"/>
        </dgm:presLayoutVars>
      </dgm:prSet>
      <dgm:spPr/>
    </dgm:pt>
    <dgm:pt modelId="{74738259-7A57-404D-BCA1-023CD398BA3B}" type="pres">
      <dgm:prSet presAssocID="{6828F06C-5CFB-465C-9581-C16FC29078FD}" presName="FourNodes_4_text" presStyleLbl="node1" presStyleIdx="3" presStyleCnt="4">
        <dgm:presLayoutVars>
          <dgm:bulletEnabled val="1"/>
        </dgm:presLayoutVars>
      </dgm:prSet>
      <dgm:spPr/>
    </dgm:pt>
  </dgm:ptLst>
  <dgm:cxnLst>
    <dgm:cxn modelId="{69772112-2BB8-489A-BC08-9B5CE383519E}" srcId="{6828F06C-5CFB-465C-9581-C16FC29078FD}" destId="{01BF8803-BC19-4251-8796-8441952155A0}" srcOrd="2" destOrd="0" parTransId="{B7AF85E6-0334-47CE-8CA1-5192C00369B3}" sibTransId="{866C6A39-3040-4DAA-9C21-628801F5493E}"/>
    <dgm:cxn modelId="{18ECE336-E8B2-4DF9-9CFF-1FDC037A9E4A}" type="presOf" srcId="{73BA8C60-67C6-4DBC-86DE-96C137FFE7BA}" destId="{0FBA51EA-789F-4AC2-AF18-DBAC7C55CA0F}" srcOrd="0" destOrd="0" presId="urn:microsoft.com/office/officeart/2005/8/layout/vProcess5"/>
    <dgm:cxn modelId="{618B703C-187A-4715-AB90-6FFE398B9C34}" type="presOf" srcId="{76BD4C62-4ABB-4D3B-8B60-6DB7B00AFB48}" destId="{840C76A8-4FC4-4BA0-8348-3B7D908E1513}" srcOrd="0" destOrd="0" presId="urn:microsoft.com/office/officeart/2005/8/layout/vProcess5"/>
    <dgm:cxn modelId="{2E089C63-DFB4-48DD-A982-87F0A8A0DD45}" type="presOf" srcId="{01BF8803-BC19-4251-8796-8441952155A0}" destId="{AFA6E6C6-076E-4A92-8F23-5D2D6647C55D}" srcOrd="0" destOrd="0" presId="urn:microsoft.com/office/officeart/2005/8/layout/vProcess5"/>
    <dgm:cxn modelId="{E897A14B-CD34-4BFF-93CD-3AB0B9DF4173}" type="presOf" srcId="{6828F06C-5CFB-465C-9581-C16FC29078FD}" destId="{6BFD1EC9-6D5B-4519-8F83-00B942CB290F}" srcOrd="0" destOrd="0" presId="urn:microsoft.com/office/officeart/2005/8/layout/vProcess5"/>
    <dgm:cxn modelId="{6BC9354D-B359-42AE-9B25-29E33197C87F}" srcId="{6828F06C-5CFB-465C-9581-C16FC29078FD}" destId="{8838B735-18B3-4DA0-AEF3-204347AD186A}" srcOrd="1" destOrd="0" parTransId="{AE4016D5-D0DE-4E06-88F8-688F1B5784E2}" sibTransId="{76BD4C62-4ABB-4D3B-8B60-6DB7B00AFB48}"/>
    <dgm:cxn modelId="{4B9D7374-5908-4354-93C1-F2A55FE2048F}" type="presOf" srcId="{01BF8803-BC19-4251-8796-8441952155A0}" destId="{E658B1D8-A901-4DB7-B1D5-CBAB2320B123}" srcOrd="1" destOrd="0" presId="urn:microsoft.com/office/officeart/2005/8/layout/vProcess5"/>
    <dgm:cxn modelId="{8EC5527F-E068-49AC-A0EC-8ABACC4EB3D6}" type="presOf" srcId="{73BA8C60-67C6-4DBC-86DE-96C137FFE7BA}" destId="{74738259-7A57-404D-BCA1-023CD398BA3B}" srcOrd="1" destOrd="0" presId="urn:microsoft.com/office/officeart/2005/8/layout/vProcess5"/>
    <dgm:cxn modelId="{2338DB81-DA06-4960-B823-50B47A290252}" type="presOf" srcId="{866C6A39-3040-4DAA-9C21-628801F5493E}" destId="{5A5C265A-5E5E-4BA0-8E67-F3E4E93D0704}" srcOrd="0" destOrd="0" presId="urn:microsoft.com/office/officeart/2005/8/layout/vProcess5"/>
    <dgm:cxn modelId="{7A541091-AB1F-45F8-AACA-9BDA1A395225}" type="presOf" srcId="{61B89D56-20B2-4FB9-819B-50DEA4E68113}" destId="{806900BB-C2DA-44FB-A1FB-1D722EC7348F}" srcOrd="0" destOrd="0" presId="urn:microsoft.com/office/officeart/2005/8/layout/vProcess5"/>
    <dgm:cxn modelId="{9C816FAC-C6E9-4472-B804-603B816A772D}" type="presOf" srcId="{8838B735-18B3-4DA0-AEF3-204347AD186A}" destId="{853B393A-7333-4E1E-AA80-5C09002BF117}" srcOrd="0" destOrd="0" presId="urn:microsoft.com/office/officeart/2005/8/layout/vProcess5"/>
    <dgm:cxn modelId="{8F24F9AE-8CD9-4DBD-894A-EC2BC47ACDC3}" type="presOf" srcId="{61B89D56-20B2-4FB9-819B-50DEA4E68113}" destId="{8D4280DE-C579-497D-A0ED-DFC744923898}" srcOrd="1" destOrd="0" presId="urn:microsoft.com/office/officeart/2005/8/layout/vProcess5"/>
    <dgm:cxn modelId="{A32850B6-FB2A-4193-9AAE-4F57BA3056F7}" type="presOf" srcId="{73AB815F-49D9-4F31-8F27-ACFC5D326D41}" destId="{1B54B43D-9B07-4BDF-A7FC-0417A0DF3D2E}" srcOrd="0" destOrd="0" presId="urn:microsoft.com/office/officeart/2005/8/layout/vProcess5"/>
    <dgm:cxn modelId="{BC1987D8-BFF8-47A8-952B-B25A4B922C0F}" srcId="{6828F06C-5CFB-465C-9581-C16FC29078FD}" destId="{61B89D56-20B2-4FB9-819B-50DEA4E68113}" srcOrd="0" destOrd="0" parTransId="{1E183961-558F-41AB-B5FD-B6211B48C167}" sibTransId="{73AB815F-49D9-4F31-8F27-ACFC5D326D41}"/>
    <dgm:cxn modelId="{153815DA-6118-40A9-B6EC-74D59E30FCDB}" type="presOf" srcId="{8838B735-18B3-4DA0-AEF3-204347AD186A}" destId="{DB9C7773-462C-4EF6-8F8F-537AC57B9CD4}" srcOrd="1" destOrd="0" presId="urn:microsoft.com/office/officeart/2005/8/layout/vProcess5"/>
    <dgm:cxn modelId="{4666B9DC-5E42-44AB-BEED-C87A43F1496D}" srcId="{6828F06C-5CFB-465C-9581-C16FC29078FD}" destId="{73BA8C60-67C6-4DBC-86DE-96C137FFE7BA}" srcOrd="3" destOrd="0" parTransId="{BCED71F3-12D3-4287-BF6C-0098C40175F0}" sibTransId="{C4A9A990-32D8-41CE-8FB1-EC30D676F32C}"/>
    <dgm:cxn modelId="{2CBEE8D4-1606-46FB-868E-FB941FC2B6B7}" type="presParOf" srcId="{6BFD1EC9-6D5B-4519-8F83-00B942CB290F}" destId="{1961D541-AD84-4DB4-BF42-60478337C9CC}" srcOrd="0" destOrd="0" presId="urn:microsoft.com/office/officeart/2005/8/layout/vProcess5"/>
    <dgm:cxn modelId="{6B4F0B1D-B999-46FC-9D29-51B855AA68D1}" type="presParOf" srcId="{6BFD1EC9-6D5B-4519-8F83-00B942CB290F}" destId="{806900BB-C2DA-44FB-A1FB-1D722EC7348F}" srcOrd="1" destOrd="0" presId="urn:microsoft.com/office/officeart/2005/8/layout/vProcess5"/>
    <dgm:cxn modelId="{FE89C75B-E3CC-4300-9A0B-4C6F8C2D661B}" type="presParOf" srcId="{6BFD1EC9-6D5B-4519-8F83-00B942CB290F}" destId="{853B393A-7333-4E1E-AA80-5C09002BF117}" srcOrd="2" destOrd="0" presId="urn:microsoft.com/office/officeart/2005/8/layout/vProcess5"/>
    <dgm:cxn modelId="{58B6198C-5992-4B21-BF92-15F187B80DA6}" type="presParOf" srcId="{6BFD1EC9-6D5B-4519-8F83-00B942CB290F}" destId="{AFA6E6C6-076E-4A92-8F23-5D2D6647C55D}" srcOrd="3" destOrd="0" presId="urn:microsoft.com/office/officeart/2005/8/layout/vProcess5"/>
    <dgm:cxn modelId="{294DFF80-6A54-471E-ACEE-BBC01A3A575D}" type="presParOf" srcId="{6BFD1EC9-6D5B-4519-8F83-00B942CB290F}" destId="{0FBA51EA-789F-4AC2-AF18-DBAC7C55CA0F}" srcOrd="4" destOrd="0" presId="urn:microsoft.com/office/officeart/2005/8/layout/vProcess5"/>
    <dgm:cxn modelId="{78B5BF0C-746F-418A-9DA0-5D095EB23055}" type="presParOf" srcId="{6BFD1EC9-6D5B-4519-8F83-00B942CB290F}" destId="{1B54B43D-9B07-4BDF-A7FC-0417A0DF3D2E}" srcOrd="5" destOrd="0" presId="urn:microsoft.com/office/officeart/2005/8/layout/vProcess5"/>
    <dgm:cxn modelId="{854B094D-3C61-4B8F-86B2-715A51F6EE2A}" type="presParOf" srcId="{6BFD1EC9-6D5B-4519-8F83-00B942CB290F}" destId="{840C76A8-4FC4-4BA0-8348-3B7D908E1513}" srcOrd="6" destOrd="0" presId="urn:microsoft.com/office/officeart/2005/8/layout/vProcess5"/>
    <dgm:cxn modelId="{EEC7BFDC-3615-484F-B25F-5DC06DBBFAA2}" type="presParOf" srcId="{6BFD1EC9-6D5B-4519-8F83-00B942CB290F}" destId="{5A5C265A-5E5E-4BA0-8E67-F3E4E93D0704}" srcOrd="7" destOrd="0" presId="urn:microsoft.com/office/officeart/2005/8/layout/vProcess5"/>
    <dgm:cxn modelId="{D95E3436-4EE5-4893-BEE9-83A0BCD419BC}" type="presParOf" srcId="{6BFD1EC9-6D5B-4519-8F83-00B942CB290F}" destId="{8D4280DE-C579-497D-A0ED-DFC744923898}" srcOrd="8" destOrd="0" presId="urn:microsoft.com/office/officeart/2005/8/layout/vProcess5"/>
    <dgm:cxn modelId="{A20A2CC1-F02F-456E-8E72-79FCCF859355}" type="presParOf" srcId="{6BFD1EC9-6D5B-4519-8F83-00B942CB290F}" destId="{DB9C7773-462C-4EF6-8F8F-537AC57B9CD4}" srcOrd="9" destOrd="0" presId="urn:microsoft.com/office/officeart/2005/8/layout/vProcess5"/>
    <dgm:cxn modelId="{579D2047-F8E5-4370-8E80-61569B55029D}" type="presParOf" srcId="{6BFD1EC9-6D5B-4519-8F83-00B942CB290F}" destId="{E658B1D8-A901-4DB7-B1D5-CBAB2320B123}" srcOrd="10" destOrd="0" presId="urn:microsoft.com/office/officeart/2005/8/layout/vProcess5"/>
    <dgm:cxn modelId="{67EC02A3-C712-41A4-BDDD-141385D9072A}" type="presParOf" srcId="{6BFD1EC9-6D5B-4519-8F83-00B942CB290F}" destId="{74738259-7A57-404D-BCA1-023CD398BA3B}"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0692E8-21C0-4C57-98D9-32AA434F7F04}" type="doc">
      <dgm:prSet loTypeId="urn:microsoft.com/office/officeart/2005/8/layout/chevron1" loCatId="process" qsTypeId="urn:microsoft.com/office/officeart/2005/8/quickstyle/simple1" qsCatId="simple" csTypeId="urn:microsoft.com/office/officeart/2005/8/colors/colorful1" csCatId="colorful" phldr="1"/>
      <dgm:spPr/>
    </dgm:pt>
    <dgm:pt modelId="{46B7674E-CE91-453A-A7D8-643339F59C8C}">
      <dgm:prSet phldrT="[Text]"/>
      <dgm:spPr/>
      <dgm:t>
        <a:bodyPr/>
        <a:lstStyle/>
        <a:p>
          <a:r>
            <a:rPr lang="en-GB" dirty="0" err="1"/>
            <a:t>Trasparenza</a:t>
          </a:r>
          <a:endParaRPr lang="en-GB" dirty="0"/>
        </a:p>
      </dgm:t>
    </dgm:pt>
    <dgm:pt modelId="{5AD984F1-3510-4AF7-BCFE-A0330FF051D0}" type="parTrans" cxnId="{1C6EEEC9-024E-4684-9CA0-5D5E68980467}">
      <dgm:prSet/>
      <dgm:spPr/>
      <dgm:t>
        <a:bodyPr/>
        <a:lstStyle/>
        <a:p>
          <a:endParaRPr lang="en-GB"/>
        </a:p>
      </dgm:t>
    </dgm:pt>
    <dgm:pt modelId="{031F601B-5EBF-43F5-8F83-6B6B688A8C46}" type="sibTrans" cxnId="{1C6EEEC9-024E-4684-9CA0-5D5E68980467}">
      <dgm:prSet/>
      <dgm:spPr/>
      <dgm:t>
        <a:bodyPr/>
        <a:lstStyle/>
        <a:p>
          <a:endParaRPr lang="en-GB"/>
        </a:p>
      </dgm:t>
    </dgm:pt>
    <dgm:pt modelId="{F599B266-0F37-47C2-845D-B764A5989C7A}">
      <dgm:prSet phldrT="[Text]"/>
      <dgm:spPr/>
      <dgm:t>
        <a:bodyPr/>
        <a:lstStyle/>
        <a:p>
          <a:r>
            <a:rPr lang="en-GB" dirty="0" err="1"/>
            <a:t>Selezione</a:t>
          </a:r>
          <a:r>
            <a:rPr lang="en-GB" dirty="0"/>
            <a:t> </a:t>
          </a:r>
          <a:r>
            <a:rPr lang="en-GB" dirty="0" err="1"/>
            <a:t>dei</a:t>
          </a:r>
          <a:r>
            <a:rPr lang="en-GB" dirty="0"/>
            <a:t> </a:t>
          </a:r>
          <a:r>
            <a:rPr lang="en-GB" dirty="0" err="1"/>
            <a:t>politici</a:t>
          </a:r>
          <a:endParaRPr lang="en-GB" dirty="0"/>
        </a:p>
      </dgm:t>
    </dgm:pt>
    <dgm:pt modelId="{D3C195F9-EC0C-4BAE-B134-C7970FCB2FB6}" type="parTrans" cxnId="{27DAD60D-E7FA-49C0-ACED-6E590C921F24}">
      <dgm:prSet/>
      <dgm:spPr/>
      <dgm:t>
        <a:bodyPr/>
        <a:lstStyle/>
        <a:p>
          <a:endParaRPr lang="en-GB"/>
        </a:p>
      </dgm:t>
    </dgm:pt>
    <dgm:pt modelId="{0D08D1CF-5BBC-4C5D-BD60-5DDA00C53BDF}" type="sibTrans" cxnId="{27DAD60D-E7FA-49C0-ACED-6E590C921F24}">
      <dgm:prSet/>
      <dgm:spPr/>
      <dgm:t>
        <a:bodyPr/>
        <a:lstStyle/>
        <a:p>
          <a:endParaRPr lang="en-GB"/>
        </a:p>
      </dgm:t>
    </dgm:pt>
    <dgm:pt modelId="{3D0AC249-D261-46D5-AB2C-C940F02C16CC}">
      <dgm:prSet phldrT="[Text]"/>
      <dgm:spPr/>
      <dgm:t>
        <a:bodyPr/>
        <a:lstStyle/>
        <a:p>
          <a:r>
            <a:rPr lang="en-GB" dirty="0" err="1"/>
            <a:t>Qualità</a:t>
          </a:r>
          <a:r>
            <a:rPr lang="en-GB" dirty="0"/>
            <a:t> </a:t>
          </a:r>
          <a:r>
            <a:rPr lang="en-GB" dirty="0" err="1"/>
            <a:t>della</a:t>
          </a:r>
          <a:r>
            <a:rPr lang="en-GB" dirty="0"/>
            <a:t> </a:t>
          </a:r>
          <a:r>
            <a:rPr lang="en-GB" dirty="0" err="1"/>
            <a:t>classe</a:t>
          </a:r>
          <a:r>
            <a:rPr lang="en-GB" dirty="0"/>
            <a:t> </a:t>
          </a:r>
          <a:r>
            <a:rPr lang="en-GB" dirty="0" err="1"/>
            <a:t>politica</a:t>
          </a:r>
          <a:endParaRPr lang="en-GB" dirty="0"/>
        </a:p>
      </dgm:t>
    </dgm:pt>
    <dgm:pt modelId="{7C323D04-B3B2-4253-93D4-6FF54F986F42}" type="parTrans" cxnId="{1B21C58D-D66B-40F9-BD7C-10D76ADE3093}">
      <dgm:prSet/>
      <dgm:spPr/>
      <dgm:t>
        <a:bodyPr/>
        <a:lstStyle/>
        <a:p>
          <a:endParaRPr lang="en-GB"/>
        </a:p>
      </dgm:t>
    </dgm:pt>
    <dgm:pt modelId="{67550C8E-393D-4A3C-A28F-186F8F24BCB2}" type="sibTrans" cxnId="{1B21C58D-D66B-40F9-BD7C-10D76ADE3093}">
      <dgm:prSet/>
      <dgm:spPr/>
      <dgm:t>
        <a:bodyPr/>
        <a:lstStyle/>
        <a:p>
          <a:endParaRPr lang="en-GB"/>
        </a:p>
      </dgm:t>
    </dgm:pt>
    <dgm:pt modelId="{8176A9D8-49CB-4CFB-90AB-A91A7761318B}">
      <dgm:prSet phldrT="[Text]"/>
      <dgm:spPr/>
      <dgm:t>
        <a:bodyPr/>
        <a:lstStyle/>
        <a:p>
          <a:r>
            <a:rPr lang="en-GB" dirty="0"/>
            <a:t>Minor </a:t>
          </a:r>
          <a:r>
            <a:rPr lang="en-GB" dirty="0" err="1"/>
            <a:t>corruzione</a:t>
          </a:r>
          <a:endParaRPr lang="en-GB" dirty="0"/>
        </a:p>
      </dgm:t>
    </dgm:pt>
    <dgm:pt modelId="{21735D5E-3533-4829-9BF3-A1C774CB9C39}" type="parTrans" cxnId="{2868A3CA-2A8D-4961-8825-CEC8318B64CB}">
      <dgm:prSet/>
      <dgm:spPr/>
      <dgm:t>
        <a:bodyPr/>
        <a:lstStyle/>
        <a:p>
          <a:endParaRPr lang="en-GB"/>
        </a:p>
      </dgm:t>
    </dgm:pt>
    <dgm:pt modelId="{A9BF9142-1E30-43CF-8156-0B52129EB042}" type="sibTrans" cxnId="{2868A3CA-2A8D-4961-8825-CEC8318B64CB}">
      <dgm:prSet/>
      <dgm:spPr/>
      <dgm:t>
        <a:bodyPr/>
        <a:lstStyle/>
        <a:p>
          <a:endParaRPr lang="en-GB"/>
        </a:p>
      </dgm:t>
    </dgm:pt>
    <dgm:pt modelId="{46ACD528-F7B8-4B5C-965D-CFC00594F450}" type="pres">
      <dgm:prSet presAssocID="{2F0692E8-21C0-4C57-98D9-32AA434F7F04}" presName="Name0" presStyleCnt="0">
        <dgm:presLayoutVars>
          <dgm:dir/>
          <dgm:animLvl val="lvl"/>
          <dgm:resizeHandles val="exact"/>
        </dgm:presLayoutVars>
      </dgm:prSet>
      <dgm:spPr/>
    </dgm:pt>
    <dgm:pt modelId="{A07A59F4-5E97-4031-9045-F7513C9E5131}" type="pres">
      <dgm:prSet presAssocID="{46B7674E-CE91-453A-A7D8-643339F59C8C}" presName="parTxOnly" presStyleLbl="node1" presStyleIdx="0" presStyleCnt="4">
        <dgm:presLayoutVars>
          <dgm:chMax val="0"/>
          <dgm:chPref val="0"/>
          <dgm:bulletEnabled val="1"/>
        </dgm:presLayoutVars>
      </dgm:prSet>
      <dgm:spPr/>
    </dgm:pt>
    <dgm:pt modelId="{7C104A59-2A58-4D45-9301-4EE7A5599608}" type="pres">
      <dgm:prSet presAssocID="{031F601B-5EBF-43F5-8F83-6B6B688A8C46}" presName="parTxOnlySpace" presStyleCnt="0"/>
      <dgm:spPr/>
    </dgm:pt>
    <dgm:pt modelId="{23DF6EB4-7D2F-489D-93C7-3A868C39884F}" type="pres">
      <dgm:prSet presAssocID="{F599B266-0F37-47C2-845D-B764A5989C7A}" presName="parTxOnly" presStyleLbl="node1" presStyleIdx="1" presStyleCnt="4">
        <dgm:presLayoutVars>
          <dgm:chMax val="0"/>
          <dgm:chPref val="0"/>
          <dgm:bulletEnabled val="1"/>
        </dgm:presLayoutVars>
      </dgm:prSet>
      <dgm:spPr/>
    </dgm:pt>
    <dgm:pt modelId="{C7887D6B-EED2-4466-9FF0-3659FB5DB01B}" type="pres">
      <dgm:prSet presAssocID="{0D08D1CF-5BBC-4C5D-BD60-5DDA00C53BDF}" presName="parTxOnlySpace" presStyleCnt="0"/>
      <dgm:spPr/>
    </dgm:pt>
    <dgm:pt modelId="{D9C0EC35-A314-4B00-B409-48DEF83504A6}" type="pres">
      <dgm:prSet presAssocID="{3D0AC249-D261-46D5-AB2C-C940F02C16CC}" presName="parTxOnly" presStyleLbl="node1" presStyleIdx="2" presStyleCnt="4">
        <dgm:presLayoutVars>
          <dgm:chMax val="0"/>
          <dgm:chPref val="0"/>
          <dgm:bulletEnabled val="1"/>
        </dgm:presLayoutVars>
      </dgm:prSet>
      <dgm:spPr/>
    </dgm:pt>
    <dgm:pt modelId="{C4FCC869-9893-42CE-9C48-DEDAA4C2989A}" type="pres">
      <dgm:prSet presAssocID="{67550C8E-393D-4A3C-A28F-186F8F24BCB2}" presName="parTxOnlySpace" presStyleCnt="0"/>
      <dgm:spPr/>
    </dgm:pt>
    <dgm:pt modelId="{8BF9C920-280E-420A-AD03-E0F2A9186262}" type="pres">
      <dgm:prSet presAssocID="{8176A9D8-49CB-4CFB-90AB-A91A7761318B}" presName="parTxOnly" presStyleLbl="node1" presStyleIdx="3" presStyleCnt="4">
        <dgm:presLayoutVars>
          <dgm:chMax val="0"/>
          <dgm:chPref val="0"/>
          <dgm:bulletEnabled val="1"/>
        </dgm:presLayoutVars>
      </dgm:prSet>
      <dgm:spPr/>
    </dgm:pt>
  </dgm:ptLst>
  <dgm:cxnLst>
    <dgm:cxn modelId="{27DAD60D-E7FA-49C0-ACED-6E590C921F24}" srcId="{2F0692E8-21C0-4C57-98D9-32AA434F7F04}" destId="{F599B266-0F37-47C2-845D-B764A5989C7A}" srcOrd="1" destOrd="0" parTransId="{D3C195F9-EC0C-4BAE-B134-C7970FCB2FB6}" sibTransId="{0D08D1CF-5BBC-4C5D-BD60-5DDA00C53BDF}"/>
    <dgm:cxn modelId="{E6B05F1D-E402-4E43-858F-8D66861DDA77}" type="presOf" srcId="{8176A9D8-49CB-4CFB-90AB-A91A7761318B}" destId="{8BF9C920-280E-420A-AD03-E0F2A9186262}" srcOrd="0" destOrd="0" presId="urn:microsoft.com/office/officeart/2005/8/layout/chevron1"/>
    <dgm:cxn modelId="{F448C447-308C-45DD-A224-35B75C36C273}" type="presOf" srcId="{F599B266-0F37-47C2-845D-B764A5989C7A}" destId="{23DF6EB4-7D2F-489D-93C7-3A868C39884F}" srcOrd="0" destOrd="0" presId="urn:microsoft.com/office/officeart/2005/8/layout/chevron1"/>
    <dgm:cxn modelId="{63942555-C566-4CFC-BA0C-AC756B8E883F}" type="presOf" srcId="{46B7674E-CE91-453A-A7D8-643339F59C8C}" destId="{A07A59F4-5E97-4031-9045-F7513C9E5131}" srcOrd="0" destOrd="0" presId="urn:microsoft.com/office/officeart/2005/8/layout/chevron1"/>
    <dgm:cxn modelId="{4489B479-156B-49F7-917C-108378B06FCF}" type="presOf" srcId="{3D0AC249-D261-46D5-AB2C-C940F02C16CC}" destId="{D9C0EC35-A314-4B00-B409-48DEF83504A6}" srcOrd="0" destOrd="0" presId="urn:microsoft.com/office/officeart/2005/8/layout/chevron1"/>
    <dgm:cxn modelId="{1B21C58D-D66B-40F9-BD7C-10D76ADE3093}" srcId="{2F0692E8-21C0-4C57-98D9-32AA434F7F04}" destId="{3D0AC249-D261-46D5-AB2C-C940F02C16CC}" srcOrd="2" destOrd="0" parTransId="{7C323D04-B3B2-4253-93D4-6FF54F986F42}" sibTransId="{67550C8E-393D-4A3C-A28F-186F8F24BCB2}"/>
    <dgm:cxn modelId="{1C6EEEC9-024E-4684-9CA0-5D5E68980467}" srcId="{2F0692E8-21C0-4C57-98D9-32AA434F7F04}" destId="{46B7674E-CE91-453A-A7D8-643339F59C8C}" srcOrd="0" destOrd="0" parTransId="{5AD984F1-3510-4AF7-BCFE-A0330FF051D0}" sibTransId="{031F601B-5EBF-43F5-8F83-6B6B688A8C46}"/>
    <dgm:cxn modelId="{2868A3CA-2A8D-4961-8825-CEC8318B64CB}" srcId="{2F0692E8-21C0-4C57-98D9-32AA434F7F04}" destId="{8176A9D8-49CB-4CFB-90AB-A91A7761318B}" srcOrd="3" destOrd="0" parTransId="{21735D5E-3533-4829-9BF3-A1C774CB9C39}" sibTransId="{A9BF9142-1E30-43CF-8156-0B52129EB042}"/>
    <dgm:cxn modelId="{FB6E49E1-D192-45BC-B519-11AD680FCA9C}" type="presOf" srcId="{2F0692E8-21C0-4C57-98D9-32AA434F7F04}" destId="{46ACD528-F7B8-4B5C-965D-CFC00594F450}" srcOrd="0" destOrd="0" presId="urn:microsoft.com/office/officeart/2005/8/layout/chevron1"/>
    <dgm:cxn modelId="{1DAACF4B-5932-48D5-9894-7AE8CC78884B}" type="presParOf" srcId="{46ACD528-F7B8-4B5C-965D-CFC00594F450}" destId="{A07A59F4-5E97-4031-9045-F7513C9E5131}" srcOrd="0" destOrd="0" presId="urn:microsoft.com/office/officeart/2005/8/layout/chevron1"/>
    <dgm:cxn modelId="{6830F1C2-B8AF-4486-A270-3D256AF8F2A6}" type="presParOf" srcId="{46ACD528-F7B8-4B5C-965D-CFC00594F450}" destId="{7C104A59-2A58-4D45-9301-4EE7A5599608}" srcOrd="1" destOrd="0" presId="urn:microsoft.com/office/officeart/2005/8/layout/chevron1"/>
    <dgm:cxn modelId="{9EA7515B-E268-4C3B-A198-14758F92AC76}" type="presParOf" srcId="{46ACD528-F7B8-4B5C-965D-CFC00594F450}" destId="{23DF6EB4-7D2F-489D-93C7-3A868C39884F}" srcOrd="2" destOrd="0" presId="urn:microsoft.com/office/officeart/2005/8/layout/chevron1"/>
    <dgm:cxn modelId="{83BEEF93-3A97-417B-80B7-F279FBA92035}" type="presParOf" srcId="{46ACD528-F7B8-4B5C-965D-CFC00594F450}" destId="{C7887D6B-EED2-4466-9FF0-3659FB5DB01B}" srcOrd="3" destOrd="0" presId="urn:microsoft.com/office/officeart/2005/8/layout/chevron1"/>
    <dgm:cxn modelId="{8EEAC1B6-1704-4E93-ACD9-CBD4D2FFD48A}" type="presParOf" srcId="{46ACD528-F7B8-4B5C-965D-CFC00594F450}" destId="{D9C0EC35-A314-4B00-B409-48DEF83504A6}" srcOrd="4" destOrd="0" presId="urn:microsoft.com/office/officeart/2005/8/layout/chevron1"/>
    <dgm:cxn modelId="{70202412-219D-4608-AF38-0ED4B1B065D2}" type="presParOf" srcId="{46ACD528-F7B8-4B5C-965D-CFC00594F450}" destId="{C4FCC869-9893-42CE-9C48-DEDAA4C2989A}" srcOrd="5" destOrd="0" presId="urn:microsoft.com/office/officeart/2005/8/layout/chevron1"/>
    <dgm:cxn modelId="{966F519B-DE34-4783-A5CA-97C57B2E280F}" type="presParOf" srcId="{46ACD528-F7B8-4B5C-965D-CFC00594F450}" destId="{8BF9C920-280E-420A-AD03-E0F2A9186262}"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1B8EE2-D6DD-4E49-A2EA-5C8D0AAD2B5D}" type="doc">
      <dgm:prSet loTypeId="urn:microsoft.com/office/officeart/2005/8/layout/arrow2" loCatId="process" qsTypeId="urn:microsoft.com/office/officeart/2005/8/quickstyle/simple1" qsCatId="simple" csTypeId="urn:microsoft.com/office/officeart/2005/8/colors/accent1_2" csCatId="accent1" phldr="1"/>
      <dgm:spPr/>
    </dgm:pt>
    <dgm:pt modelId="{4C72CC07-4A0C-4F83-A30E-DC6CF5018D13}">
      <dgm:prSet phldrT="[Text]"/>
      <dgm:spPr/>
      <dgm:t>
        <a:bodyPr/>
        <a:lstStyle/>
        <a:p>
          <a:r>
            <a:rPr lang="en-GB" dirty="0" err="1"/>
            <a:t>Più</a:t>
          </a:r>
          <a:r>
            <a:rPr lang="en-GB" dirty="0"/>
            <a:t> </a:t>
          </a:r>
          <a:r>
            <a:rPr lang="en-GB" dirty="0" err="1"/>
            <a:t>trasparenza</a:t>
          </a:r>
          <a:endParaRPr lang="en-GB" dirty="0"/>
        </a:p>
      </dgm:t>
    </dgm:pt>
    <dgm:pt modelId="{EDD816BF-EC96-4B8E-917F-62AFFA309B11}" type="parTrans" cxnId="{371E3368-51BC-442F-983E-80D809A9E467}">
      <dgm:prSet/>
      <dgm:spPr/>
      <dgm:t>
        <a:bodyPr/>
        <a:lstStyle/>
        <a:p>
          <a:endParaRPr lang="en-GB"/>
        </a:p>
      </dgm:t>
    </dgm:pt>
    <dgm:pt modelId="{9B3278DA-9A99-42EE-916B-0F9EBF3B5B5F}" type="sibTrans" cxnId="{371E3368-51BC-442F-983E-80D809A9E467}">
      <dgm:prSet/>
      <dgm:spPr/>
      <dgm:t>
        <a:bodyPr/>
        <a:lstStyle/>
        <a:p>
          <a:endParaRPr lang="en-GB"/>
        </a:p>
      </dgm:t>
    </dgm:pt>
    <dgm:pt modelId="{878D06CA-96B7-479E-9E73-C569E6E2D1AF}">
      <dgm:prSet phldrT="[Text]"/>
      <dgm:spPr/>
      <dgm:t>
        <a:bodyPr/>
        <a:lstStyle/>
        <a:p>
          <a:r>
            <a:rPr lang="en-GB" dirty="0" err="1"/>
            <a:t>Voto</a:t>
          </a:r>
          <a:r>
            <a:rPr lang="en-GB" dirty="0"/>
            <a:t> </a:t>
          </a:r>
          <a:r>
            <a:rPr lang="en-GB" dirty="0" err="1"/>
            <a:t>differente</a:t>
          </a:r>
          <a:endParaRPr lang="en-GB" dirty="0"/>
        </a:p>
      </dgm:t>
    </dgm:pt>
    <dgm:pt modelId="{819A4066-6073-43BE-AB9E-1279B25296C8}" type="parTrans" cxnId="{07AA2269-BB96-4203-9753-4BB2D40F05BC}">
      <dgm:prSet/>
      <dgm:spPr/>
      <dgm:t>
        <a:bodyPr/>
        <a:lstStyle/>
        <a:p>
          <a:endParaRPr lang="en-GB"/>
        </a:p>
      </dgm:t>
    </dgm:pt>
    <dgm:pt modelId="{31D30663-5378-463A-9C76-13094263A11D}" type="sibTrans" cxnId="{07AA2269-BB96-4203-9753-4BB2D40F05BC}">
      <dgm:prSet/>
      <dgm:spPr/>
      <dgm:t>
        <a:bodyPr/>
        <a:lstStyle/>
        <a:p>
          <a:endParaRPr lang="en-GB"/>
        </a:p>
      </dgm:t>
    </dgm:pt>
    <dgm:pt modelId="{B8247F0B-9821-4110-8E72-6CEEE5F35D0A}">
      <dgm:prSet phldrT="[Text]"/>
      <dgm:spPr/>
      <dgm:t>
        <a:bodyPr/>
        <a:lstStyle/>
        <a:p>
          <a:r>
            <a:rPr lang="en-GB" dirty="0" err="1"/>
            <a:t>Migliore</a:t>
          </a:r>
          <a:r>
            <a:rPr lang="en-GB" dirty="0"/>
            <a:t> </a:t>
          </a:r>
          <a:r>
            <a:rPr lang="en-GB" dirty="0" err="1"/>
            <a:t>qualità</a:t>
          </a:r>
          <a:r>
            <a:rPr lang="en-GB" dirty="0"/>
            <a:t> </a:t>
          </a:r>
          <a:r>
            <a:rPr lang="en-GB" dirty="0" err="1"/>
            <a:t>dei</a:t>
          </a:r>
          <a:r>
            <a:rPr lang="en-GB" dirty="0"/>
            <a:t> </a:t>
          </a:r>
          <a:r>
            <a:rPr lang="en-GB" dirty="0" err="1"/>
            <a:t>politici</a:t>
          </a:r>
          <a:endParaRPr lang="en-GB" dirty="0"/>
        </a:p>
      </dgm:t>
    </dgm:pt>
    <dgm:pt modelId="{36B159CA-E4D3-4B38-8BE7-A6ABAB286982}" type="parTrans" cxnId="{911FD41D-9AAE-4215-AF7C-99F33C631B64}">
      <dgm:prSet/>
      <dgm:spPr/>
      <dgm:t>
        <a:bodyPr/>
        <a:lstStyle/>
        <a:p>
          <a:endParaRPr lang="en-GB"/>
        </a:p>
      </dgm:t>
    </dgm:pt>
    <dgm:pt modelId="{3904F8E1-F554-44D8-82B2-AC0EC22CB474}" type="sibTrans" cxnId="{911FD41D-9AAE-4215-AF7C-99F33C631B64}">
      <dgm:prSet/>
      <dgm:spPr/>
      <dgm:t>
        <a:bodyPr/>
        <a:lstStyle/>
        <a:p>
          <a:endParaRPr lang="en-GB"/>
        </a:p>
      </dgm:t>
    </dgm:pt>
    <dgm:pt modelId="{6CF7ECD1-1E18-40E9-ACCF-E7751310C80E}">
      <dgm:prSet phldrT="[Text]"/>
      <dgm:spPr/>
      <dgm:t>
        <a:bodyPr/>
        <a:lstStyle/>
        <a:p>
          <a:r>
            <a:rPr lang="en-GB" dirty="0"/>
            <a:t>Meno </a:t>
          </a:r>
          <a:r>
            <a:rPr lang="en-GB" dirty="0" err="1"/>
            <a:t>corruzione</a:t>
          </a:r>
          <a:endParaRPr lang="en-GB" dirty="0"/>
        </a:p>
      </dgm:t>
    </dgm:pt>
    <dgm:pt modelId="{C59ED44F-9FFC-4499-BB9D-9408D475677A}" type="parTrans" cxnId="{CB3FE5A7-042A-4C3A-A741-F6DAA0271FBB}">
      <dgm:prSet/>
      <dgm:spPr/>
      <dgm:t>
        <a:bodyPr/>
        <a:lstStyle/>
        <a:p>
          <a:endParaRPr lang="en-GB"/>
        </a:p>
      </dgm:t>
    </dgm:pt>
    <dgm:pt modelId="{69580073-5C1B-4DF8-BC83-2928BF17E088}" type="sibTrans" cxnId="{CB3FE5A7-042A-4C3A-A741-F6DAA0271FBB}">
      <dgm:prSet/>
      <dgm:spPr/>
      <dgm:t>
        <a:bodyPr/>
        <a:lstStyle/>
        <a:p>
          <a:endParaRPr lang="en-GB"/>
        </a:p>
      </dgm:t>
    </dgm:pt>
    <dgm:pt modelId="{F4656336-430D-4853-869D-2847971C9A6A}" type="pres">
      <dgm:prSet presAssocID="{C21B8EE2-D6DD-4E49-A2EA-5C8D0AAD2B5D}" presName="arrowDiagram" presStyleCnt="0">
        <dgm:presLayoutVars>
          <dgm:chMax val="5"/>
          <dgm:dir/>
          <dgm:resizeHandles val="exact"/>
        </dgm:presLayoutVars>
      </dgm:prSet>
      <dgm:spPr/>
    </dgm:pt>
    <dgm:pt modelId="{11C45990-AFDC-4FDE-86D5-28A7988BAF21}" type="pres">
      <dgm:prSet presAssocID="{C21B8EE2-D6DD-4E49-A2EA-5C8D0AAD2B5D}" presName="arrow" presStyleLbl="bgShp" presStyleIdx="0" presStyleCnt="1"/>
      <dgm:spPr/>
    </dgm:pt>
    <dgm:pt modelId="{F1E84B0F-A1F1-4247-9F8A-9CAC6F3ED988}" type="pres">
      <dgm:prSet presAssocID="{C21B8EE2-D6DD-4E49-A2EA-5C8D0AAD2B5D}" presName="arrowDiagram4" presStyleCnt="0"/>
      <dgm:spPr/>
    </dgm:pt>
    <dgm:pt modelId="{1D4F72A7-9ECA-4630-9907-82C149503ECA}" type="pres">
      <dgm:prSet presAssocID="{4C72CC07-4A0C-4F83-A30E-DC6CF5018D13}" presName="bullet4a" presStyleLbl="node1" presStyleIdx="0" presStyleCnt="4"/>
      <dgm:spPr/>
    </dgm:pt>
    <dgm:pt modelId="{4A7E1ECF-900E-4BA1-AC66-42B80F607D31}" type="pres">
      <dgm:prSet presAssocID="{4C72CC07-4A0C-4F83-A30E-DC6CF5018D13}" presName="textBox4a" presStyleLbl="revTx" presStyleIdx="0" presStyleCnt="4">
        <dgm:presLayoutVars>
          <dgm:bulletEnabled val="1"/>
        </dgm:presLayoutVars>
      </dgm:prSet>
      <dgm:spPr/>
    </dgm:pt>
    <dgm:pt modelId="{93B003F8-0347-4F26-B3C4-6161E40700C0}" type="pres">
      <dgm:prSet presAssocID="{878D06CA-96B7-479E-9E73-C569E6E2D1AF}" presName="bullet4b" presStyleLbl="node1" presStyleIdx="1" presStyleCnt="4"/>
      <dgm:spPr/>
    </dgm:pt>
    <dgm:pt modelId="{54AD5785-6FFE-4C28-9E19-D7839D1A849B}" type="pres">
      <dgm:prSet presAssocID="{878D06CA-96B7-479E-9E73-C569E6E2D1AF}" presName="textBox4b" presStyleLbl="revTx" presStyleIdx="1" presStyleCnt="4">
        <dgm:presLayoutVars>
          <dgm:bulletEnabled val="1"/>
        </dgm:presLayoutVars>
      </dgm:prSet>
      <dgm:spPr/>
    </dgm:pt>
    <dgm:pt modelId="{0F8D1A66-A181-4D61-B0AC-0940C5F90FF3}" type="pres">
      <dgm:prSet presAssocID="{B8247F0B-9821-4110-8E72-6CEEE5F35D0A}" presName="bullet4c" presStyleLbl="node1" presStyleIdx="2" presStyleCnt="4"/>
      <dgm:spPr/>
    </dgm:pt>
    <dgm:pt modelId="{F175DD46-782A-4F16-9EEC-D0A3DAB9FBDF}" type="pres">
      <dgm:prSet presAssocID="{B8247F0B-9821-4110-8E72-6CEEE5F35D0A}" presName="textBox4c" presStyleLbl="revTx" presStyleIdx="2" presStyleCnt="4">
        <dgm:presLayoutVars>
          <dgm:bulletEnabled val="1"/>
        </dgm:presLayoutVars>
      </dgm:prSet>
      <dgm:spPr/>
    </dgm:pt>
    <dgm:pt modelId="{5E1E403E-50E4-4208-A1E7-2C6778716ECB}" type="pres">
      <dgm:prSet presAssocID="{6CF7ECD1-1E18-40E9-ACCF-E7751310C80E}" presName="bullet4d" presStyleLbl="node1" presStyleIdx="3" presStyleCnt="4"/>
      <dgm:spPr/>
    </dgm:pt>
    <dgm:pt modelId="{D856D6E3-BEF1-4F3D-8CEF-E75780F46645}" type="pres">
      <dgm:prSet presAssocID="{6CF7ECD1-1E18-40E9-ACCF-E7751310C80E}" presName="textBox4d" presStyleLbl="revTx" presStyleIdx="3" presStyleCnt="4">
        <dgm:presLayoutVars>
          <dgm:bulletEnabled val="1"/>
        </dgm:presLayoutVars>
      </dgm:prSet>
      <dgm:spPr/>
    </dgm:pt>
  </dgm:ptLst>
  <dgm:cxnLst>
    <dgm:cxn modelId="{D2B0D503-D538-4CD4-ACCA-B51FE9C5BF72}" type="presOf" srcId="{878D06CA-96B7-479E-9E73-C569E6E2D1AF}" destId="{54AD5785-6FFE-4C28-9E19-D7839D1A849B}" srcOrd="0" destOrd="0" presId="urn:microsoft.com/office/officeart/2005/8/layout/arrow2"/>
    <dgm:cxn modelId="{F33AC517-FDD8-415D-9DA9-BC8C3671E0A2}" type="presOf" srcId="{4C72CC07-4A0C-4F83-A30E-DC6CF5018D13}" destId="{4A7E1ECF-900E-4BA1-AC66-42B80F607D31}" srcOrd="0" destOrd="0" presId="urn:microsoft.com/office/officeart/2005/8/layout/arrow2"/>
    <dgm:cxn modelId="{911FD41D-9AAE-4215-AF7C-99F33C631B64}" srcId="{C21B8EE2-D6DD-4E49-A2EA-5C8D0AAD2B5D}" destId="{B8247F0B-9821-4110-8E72-6CEEE5F35D0A}" srcOrd="2" destOrd="0" parTransId="{36B159CA-E4D3-4B38-8BE7-A6ABAB286982}" sibTransId="{3904F8E1-F554-44D8-82B2-AC0EC22CB474}"/>
    <dgm:cxn modelId="{2D1F6265-4D23-4764-908C-D1DFE4A0EE99}" type="presOf" srcId="{B8247F0B-9821-4110-8E72-6CEEE5F35D0A}" destId="{F175DD46-782A-4F16-9EEC-D0A3DAB9FBDF}" srcOrd="0" destOrd="0" presId="urn:microsoft.com/office/officeart/2005/8/layout/arrow2"/>
    <dgm:cxn modelId="{371E3368-51BC-442F-983E-80D809A9E467}" srcId="{C21B8EE2-D6DD-4E49-A2EA-5C8D0AAD2B5D}" destId="{4C72CC07-4A0C-4F83-A30E-DC6CF5018D13}" srcOrd="0" destOrd="0" parTransId="{EDD816BF-EC96-4B8E-917F-62AFFA309B11}" sibTransId="{9B3278DA-9A99-42EE-916B-0F9EBF3B5B5F}"/>
    <dgm:cxn modelId="{07AA2269-BB96-4203-9753-4BB2D40F05BC}" srcId="{C21B8EE2-D6DD-4E49-A2EA-5C8D0AAD2B5D}" destId="{878D06CA-96B7-479E-9E73-C569E6E2D1AF}" srcOrd="1" destOrd="0" parTransId="{819A4066-6073-43BE-AB9E-1279B25296C8}" sibTransId="{31D30663-5378-463A-9C76-13094263A11D}"/>
    <dgm:cxn modelId="{42020D9C-A537-4CF5-AAD3-25FAAC2D0D81}" type="presOf" srcId="{6CF7ECD1-1E18-40E9-ACCF-E7751310C80E}" destId="{D856D6E3-BEF1-4F3D-8CEF-E75780F46645}" srcOrd="0" destOrd="0" presId="urn:microsoft.com/office/officeart/2005/8/layout/arrow2"/>
    <dgm:cxn modelId="{CB3FE5A7-042A-4C3A-A741-F6DAA0271FBB}" srcId="{C21B8EE2-D6DD-4E49-A2EA-5C8D0AAD2B5D}" destId="{6CF7ECD1-1E18-40E9-ACCF-E7751310C80E}" srcOrd="3" destOrd="0" parTransId="{C59ED44F-9FFC-4499-BB9D-9408D475677A}" sibTransId="{69580073-5C1B-4DF8-BC83-2928BF17E088}"/>
    <dgm:cxn modelId="{F30FB1C0-828A-4DE4-9D6B-AD9EEDD641EB}" type="presOf" srcId="{C21B8EE2-D6DD-4E49-A2EA-5C8D0AAD2B5D}" destId="{F4656336-430D-4853-869D-2847971C9A6A}" srcOrd="0" destOrd="0" presId="urn:microsoft.com/office/officeart/2005/8/layout/arrow2"/>
    <dgm:cxn modelId="{2EAC6056-6CD7-4C7F-9107-46D78ECB2CBF}" type="presParOf" srcId="{F4656336-430D-4853-869D-2847971C9A6A}" destId="{11C45990-AFDC-4FDE-86D5-28A7988BAF21}" srcOrd="0" destOrd="0" presId="urn:microsoft.com/office/officeart/2005/8/layout/arrow2"/>
    <dgm:cxn modelId="{CBA5CA61-0053-4949-BE69-7A005A6E7716}" type="presParOf" srcId="{F4656336-430D-4853-869D-2847971C9A6A}" destId="{F1E84B0F-A1F1-4247-9F8A-9CAC6F3ED988}" srcOrd="1" destOrd="0" presId="urn:microsoft.com/office/officeart/2005/8/layout/arrow2"/>
    <dgm:cxn modelId="{AEB0CEA5-C5FB-4688-AFB4-849F0B5FBA9F}" type="presParOf" srcId="{F1E84B0F-A1F1-4247-9F8A-9CAC6F3ED988}" destId="{1D4F72A7-9ECA-4630-9907-82C149503ECA}" srcOrd="0" destOrd="0" presId="urn:microsoft.com/office/officeart/2005/8/layout/arrow2"/>
    <dgm:cxn modelId="{C731483D-5064-45A6-B6C0-750FA170541A}" type="presParOf" srcId="{F1E84B0F-A1F1-4247-9F8A-9CAC6F3ED988}" destId="{4A7E1ECF-900E-4BA1-AC66-42B80F607D31}" srcOrd="1" destOrd="0" presId="urn:microsoft.com/office/officeart/2005/8/layout/arrow2"/>
    <dgm:cxn modelId="{1501E1D0-1748-4FB9-9EFF-004B87D773DB}" type="presParOf" srcId="{F1E84B0F-A1F1-4247-9F8A-9CAC6F3ED988}" destId="{93B003F8-0347-4F26-B3C4-6161E40700C0}" srcOrd="2" destOrd="0" presId="urn:microsoft.com/office/officeart/2005/8/layout/arrow2"/>
    <dgm:cxn modelId="{ED7E89B7-E7A4-4281-8868-A599D16B7430}" type="presParOf" srcId="{F1E84B0F-A1F1-4247-9F8A-9CAC6F3ED988}" destId="{54AD5785-6FFE-4C28-9E19-D7839D1A849B}" srcOrd="3" destOrd="0" presId="urn:microsoft.com/office/officeart/2005/8/layout/arrow2"/>
    <dgm:cxn modelId="{3889CD1F-FE9D-4F01-BF1F-E27DF738B748}" type="presParOf" srcId="{F1E84B0F-A1F1-4247-9F8A-9CAC6F3ED988}" destId="{0F8D1A66-A181-4D61-B0AC-0940C5F90FF3}" srcOrd="4" destOrd="0" presId="urn:microsoft.com/office/officeart/2005/8/layout/arrow2"/>
    <dgm:cxn modelId="{CCA0CAA5-B661-4BF5-8B4A-2381FDAFCC36}" type="presParOf" srcId="{F1E84B0F-A1F1-4247-9F8A-9CAC6F3ED988}" destId="{F175DD46-782A-4F16-9EEC-D0A3DAB9FBDF}" srcOrd="5" destOrd="0" presId="urn:microsoft.com/office/officeart/2005/8/layout/arrow2"/>
    <dgm:cxn modelId="{58EAAC73-EBF6-4983-AD51-22C4C0E9050A}" type="presParOf" srcId="{F1E84B0F-A1F1-4247-9F8A-9CAC6F3ED988}" destId="{5E1E403E-50E4-4208-A1E7-2C6778716ECB}" srcOrd="6" destOrd="0" presId="urn:microsoft.com/office/officeart/2005/8/layout/arrow2"/>
    <dgm:cxn modelId="{66AEE29B-A4E9-4279-88F0-691814C12938}" type="presParOf" srcId="{F1E84B0F-A1F1-4247-9F8A-9CAC6F3ED988}" destId="{D856D6E3-BEF1-4F3D-8CEF-E75780F46645}"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0692E8-21C0-4C57-98D9-32AA434F7F04}" type="doc">
      <dgm:prSet loTypeId="urn:microsoft.com/office/officeart/2005/8/layout/chevron1" loCatId="process" qsTypeId="urn:microsoft.com/office/officeart/2005/8/quickstyle/simple1" qsCatId="simple" csTypeId="urn:microsoft.com/office/officeart/2005/8/colors/colorful1" csCatId="colorful" phldr="1"/>
      <dgm:spPr/>
    </dgm:pt>
    <dgm:pt modelId="{46B7674E-CE91-453A-A7D8-643339F59C8C}">
      <dgm:prSet phldrT="[Text]"/>
      <dgm:spPr/>
      <dgm:t>
        <a:bodyPr/>
        <a:lstStyle/>
        <a:p>
          <a:r>
            <a:rPr lang="en-GB" dirty="0" err="1"/>
            <a:t>Trasparenza</a:t>
          </a:r>
          <a:endParaRPr lang="en-GB" dirty="0"/>
        </a:p>
      </dgm:t>
    </dgm:pt>
    <dgm:pt modelId="{5AD984F1-3510-4AF7-BCFE-A0330FF051D0}" type="parTrans" cxnId="{1C6EEEC9-024E-4684-9CA0-5D5E68980467}">
      <dgm:prSet/>
      <dgm:spPr/>
      <dgm:t>
        <a:bodyPr/>
        <a:lstStyle/>
        <a:p>
          <a:endParaRPr lang="en-GB"/>
        </a:p>
      </dgm:t>
    </dgm:pt>
    <dgm:pt modelId="{031F601B-5EBF-43F5-8F83-6B6B688A8C46}" type="sibTrans" cxnId="{1C6EEEC9-024E-4684-9CA0-5D5E68980467}">
      <dgm:prSet/>
      <dgm:spPr/>
      <dgm:t>
        <a:bodyPr/>
        <a:lstStyle/>
        <a:p>
          <a:endParaRPr lang="en-GB"/>
        </a:p>
      </dgm:t>
    </dgm:pt>
    <dgm:pt modelId="{F599B266-0F37-47C2-845D-B764A5989C7A}">
      <dgm:prSet phldrT="[Text]"/>
      <dgm:spPr/>
      <dgm:t>
        <a:bodyPr/>
        <a:lstStyle/>
        <a:p>
          <a:r>
            <a:rPr lang="en-GB" dirty="0" err="1"/>
            <a:t>Selezione</a:t>
          </a:r>
          <a:r>
            <a:rPr lang="en-GB" dirty="0"/>
            <a:t> </a:t>
          </a:r>
          <a:r>
            <a:rPr lang="en-GB" dirty="0" err="1"/>
            <a:t>dei</a:t>
          </a:r>
          <a:r>
            <a:rPr lang="en-GB" dirty="0"/>
            <a:t> </a:t>
          </a:r>
          <a:r>
            <a:rPr lang="en-GB" dirty="0" err="1"/>
            <a:t>politici</a:t>
          </a:r>
          <a:endParaRPr lang="en-GB" dirty="0"/>
        </a:p>
      </dgm:t>
    </dgm:pt>
    <dgm:pt modelId="{D3C195F9-EC0C-4BAE-B134-C7970FCB2FB6}" type="parTrans" cxnId="{27DAD60D-E7FA-49C0-ACED-6E590C921F24}">
      <dgm:prSet/>
      <dgm:spPr/>
      <dgm:t>
        <a:bodyPr/>
        <a:lstStyle/>
        <a:p>
          <a:endParaRPr lang="en-GB"/>
        </a:p>
      </dgm:t>
    </dgm:pt>
    <dgm:pt modelId="{0D08D1CF-5BBC-4C5D-BD60-5DDA00C53BDF}" type="sibTrans" cxnId="{27DAD60D-E7FA-49C0-ACED-6E590C921F24}">
      <dgm:prSet/>
      <dgm:spPr/>
      <dgm:t>
        <a:bodyPr/>
        <a:lstStyle/>
        <a:p>
          <a:endParaRPr lang="en-GB"/>
        </a:p>
      </dgm:t>
    </dgm:pt>
    <dgm:pt modelId="{3D0AC249-D261-46D5-AB2C-C940F02C16CC}">
      <dgm:prSet phldrT="[Text]"/>
      <dgm:spPr/>
      <dgm:t>
        <a:bodyPr/>
        <a:lstStyle/>
        <a:p>
          <a:r>
            <a:rPr lang="en-GB" dirty="0" err="1"/>
            <a:t>Qualità</a:t>
          </a:r>
          <a:r>
            <a:rPr lang="en-GB" dirty="0"/>
            <a:t> </a:t>
          </a:r>
          <a:r>
            <a:rPr lang="en-GB" dirty="0" err="1"/>
            <a:t>della</a:t>
          </a:r>
          <a:r>
            <a:rPr lang="en-GB" dirty="0"/>
            <a:t> </a:t>
          </a:r>
          <a:r>
            <a:rPr lang="en-GB" dirty="0" err="1"/>
            <a:t>classe</a:t>
          </a:r>
          <a:r>
            <a:rPr lang="en-GB" dirty="0"/>
            <a:t> </a:t>
          </a:r>
          <a:r>
            <a:rPr lang="en-GB" dirty="0" err="1"/>
            <a:t>politica</a:t>
          </a:r>
          <a:endParaRPr lang="en-GB" dirty="0"/>
        </a:p>
      </dgm:t>
    </dgm:pt>
    <dgm:pt modelId="{7C323D04-B3B2-4253-93D4-6FF54F986F42}" type="parTrans" cxnId="{1B21C58D-D66B-40F9-BD7C-10D76ADE3093}">
      <dgm:prSet/>
      <dgm:spPr/>
      <dgm:t>
        <a:bodyPr/>
        <a:lstStyle/>
        <a:p>
          <a:endParaRPr lang="en-GB"/>
        </a:p>
      </dgm:t>
    </dgm:pt>
    <dgm:pt modelId="{67550C8E-393D-4A3C-A28F-186F8F24BCB2}" type="sibTrans" cxnId="{1B21C58D-D66B-40F9-BD7C-10D76ADE3093}">
      <dgm:prSet/>
      <dgm:spPr/>
      <dgm:t>
        <a:bodyPr/>
        <a:lstStyle/>
        <a:p>
          <a:endParaRPr lang="en-GB"/>
        </a:p>
      </dgm:t>
    </dgm:pt>
    <dgm:pt modelId="{8176A9D8-49CB-4CFB-90AB-A91A7761318B}">
      <dgm:prSet phldrT="[Text]"/>
      <dgm:spPr/>
      <dgm:t>
        <a:bodyPr/>
        <a:lstStyle/>
        <a:p>
          <a:r>
            <a:rPr lang="en-GB" dirty="0"/>
            <a:t>Minor </a:t>
          </a:r>
          <a:r>
            <a:rPr lang="en-GB" dirty="0" err="1"/>
            <a:t>corruzione</a:t>
          </a:r>
          <a:endParaRPr lang="en-GB" dirty="0"/>
        </a:p>
      </dgm:t>
    </dgm:pt>
    <dgm:pt modelId="{21735D5E-3533-4829-9BF3-A1C774CB9C39}" type="parTrans" cxnId="{2868A3CA-2A8D-4961-8825-CEC8318B64CB}">
      <dgm:prSet/>
      <dgm:spPr/>
      <dgm:t>
        <a:bodyPr/>
        <a:lstStyle/>
        <a:p>
          <a:endParaRPr lang="en-GB"/>
        </a:p>
      </dgm:t>
    </dgm:pt>
    <dgm:pt modelId="{A9BF9142-1E30-43CF-8156-0B52129EB042}" type="sibTrans" cxnId="{2868A3CA-2A8D-4961-8825-CEC8318B64CB}">
      <dgm:prSet/>
      <dgm:spPr/>
      <dgm:t>
        <a:bodyPr/>
        <a:lstStyle/>
        <a:p>
          <a:endParaRPr lang="en-GB"/>
        </a:p>
      </dgm:t>
    </dgm:pt>
    <dgm:pt modelId="{46ACD528-F7B8-4B5C-965D-CFC00594F450}" type="pres">
      <dgm:prSet presAssocID="{2F0692E8-21C0-4C57-98D9-32AA434F7F04}" presName="Name0" presStyleCnt="0">
        <dgm:presLayoutVars>
          <dgm:dir/>
          <dgm:animLvl val="lvl"/>
          <dgm:resizeHandles val="exact"/>
        </dgm:presLayoutVars>
      </dgm:prSet>
      <dgm:spPr/>
    </dgm:pt>
    <dgm:pt modelId="{A07A59F4-5E97-4031-9045-F7513C9E5131}" type="pres">
      <dgm:prSet presAssocID="{46B7674E-CE91-453A-A7D8-643339F59C8C}" presName="parTxOnly" presStyleLbl="node1" presStyleIdx="0" presStyleCnt="4">
        <dgm:presLayoutVars>
          <dgm:chMax val="0"/>
          <dgm:chPref val="0"/>
          <dgm:bulletEnabled val="1"/>
        </dgm:presLayoutVars>
      </dgm:prSet>
      <dgm:spPr/>
    </dgm:pt>
    <dgm:pt modelId="{7C104A59-2A58-4D45-9301-4EE7A5599608}" type="pres">
      <dgm:prSet presAssocID="{031F601B-5EBF-43F5-8F83-6B6B688A8C46}" presName="parTxOnlySpace" presStyleCnt="0"/>
      <dgm:spPr/>
    </dgm:pt>
    <dgm:pt modelId="{23DF6EB4-7D2F-489D-93C7-3A868C39884F}" type="pres">
      <dgm:prSet presAssocID="{F599B266-0F37-47C2-845D-B764A5989C7A}" presName="parTxOnly" presStyleLbl="node1" presStyleIdx="1" presStyleCnt="4">
        <dgm:presLayoutVars>
          <dgm:chMax val="0"/>
          <dgm:chPref val="0"/>
          <dgm:bulletEnabled val="1"/>
        </dgm:presLayoutVars>
      </dgm:prSet>
      <dgm:spPr/>
    </dgm:pt>
    <dgm:pt modelId="{C7887D6B-EED2-4466-9FF0-3659FB5DB01B}" type="pres">
      <dgm:prSet presAssocID="{0D08D1CF-5BBC-4C5D-BD60-5DDA00C53BDF}" presName="parTxOnlySpace" presStyleCnt="0"/>
      <dgm:spPr/>
    </dgm:pt>
    <dgm:pt modelId="{D9C0EC35-A314-4B00-B409-48DEF83504A6}" type="pres">
      <dgm:prSet presAssocID="{3D0AC249-D261-46D5-AB2C-C940F02C16CC}" presName="parTxOnly" presStyleLbl="node1" presStyleIdx="2" presStyleCnt="4">
        <dgm:presLayoutVars>
          <dgm:chMax val="0"/>
          <dgm:chPref val="0"/>
          <dgm:bulletEnabled val="1"/>
        </dgm:presLayoutVars>
      </dgm:prSet>
      <dgm:spPr/>
    </dgm:pt>
    <dgm:pt modelId="{C4FCC869-9893-42CE-9C48-DEDAA4C2989A}" type="pres">
      <dgm:prSet presAssocID="{67550C8E-393D-4A3C-A28F-186F8F24BCB2}" presName="parTxOnlySpace" presStyleCnt="0"/>
      <dgm:spPr/>
    </dgm:pt>
    <dgm:pt modelId="{8BF9C920-280E-420A-AD03-E0F2A9186262}" type="pres">
      <dgm:prSet presAssocID="{8176A9D8-49CB-4CFB-90AB-A91A7761318B}" presName="parTxOnly" presStyleLbl="node1" presStyleIdx="3" presStyleCnt="4">
        <dgm:presLayoutVars>
          <dgm:chMax val="0"/>
          <dgm:chPref val="0"/>
          <dgm:bulletEnabled val="1"/>
        </dgm:presLayoutVars>
      </dgm:prSet>
      <dgm:spPr/>
    </dgm:pt>
  </dgm:ptLst>
  <dgm:cxnLst>
    <dgm:cxn modelId="{27DAD60D-E7FA-49C0-ACED-6E590C921F24}" srcId="{2F0692E8-21C0-4C57-98D9-32AA434F7F04}" destId="{F599B266-0F37-47C2-845D-B764A5989C7A}" srcOrd="1" destOrd="0" parTransId="{D3C195F9-EC0C-4BAE-B134-C7970FCB2FB6}" sibTransId="{0D08D1CF-5BBC-4C5D-BD60-5DDA00C53BDF}"/>
    <dgm:cxn modelId="{E6B05F1D-E402-4E43-858F-8D66861DDA77}" type="presOf" srcId="{8176A9D8-49CB-4CFB-90AB-A91A7761318B}" destId="{8BF9C920-280E-420A-AD03-E0F2A9186262}" srcOrd="0" destOrd="0" presId="urn:microsoft.com/office/officeart/2005/8/layout/chevron1"/>
    <dgm:cxn modelId="{F448C447-308C-45DD-A224-35B75C36C273}" type="presOf" srcId="{F599B266-0F37-47C2-845D-B764A5989C7A}" destId="{23DF6EB4-7D2F-489D-93C7-3A868C39884F}" srcOrd="0" destOrd="0" presId="urn:microsoft.com/office/officeart/2005/8/layout/chevron1"/>
    <dgm:cxn modelId="{63942555-C566-4CFC-BA0C-AC756B8E883F}" type="presOf" srcId="{46B7674E-CE91-453A-A7D8-643339F59C8C}" destId="{A07A59F4-5E97-4031-9045-F7513C9E5131}" srcOrd="0" destOrd="0" presId="urn:microsoft.com/office/officeart/2005/8/layout/chevron1"/>
    <dgm:cxn modelId="{4489B479-156B-49F7-917C-108378B06FCF}" type="presOf" srcId="{3D0AC249-D261-46D5-AB2C-C940F02C16CC}" destId="{D9C0EC35-A314-4B00-B409-48DEF83504A6}" srcOrd="0" destOrd="0" presId="urn:microsoft.com/office/officeart/2005/8/layout/chevron1"/>
    <dgm:cxn modelId="{1B21C58D-D66B-40F9-BD7C-10D76ADE3093}" srcId="{2F0692E8-21C0-4C57-98D9-32AA434F7F04}" destId="{3D0AC249-D261-46D5-AB2C-C940F02C16CC}" srcOrd="2" destOrd="0" parTransId="{7C323D04-B3B2-4253-93D4-6FF54F986F42}" sibTransId="{67550C8E-393D-4A3C-A28F-186F8F24BCB2}"/>
    <dgm:cxn modelId="{1C6EEEC9-024E-4684-9CA0-5D5E68980467}" srcId="{2F0692E8-21C0-4C57-98D9-32AA434F7F04}" destId="{46B7674E-CE91-453A-A7D8-643339F59C8C}" srcOrd="0" destOrd="0" parTransId="{5AD984F1-3510-4AF7-BCFE-A0330FF051D0}" sibTransId="{031F601B-5EBF-43F5-8F83-6B6B688A8C46}"/>
    <dgm:cxn modelId="{2868A3CA-2A8D-4961-8825-CEC8318B64CB}" srcId="{2F0692E8-21C0-4C57-98D9-32AA434F7F04}" destId="{8176A9D8-49CB-4CFB-90AB-A91A7761318B}" srcOrd="3" destOrd="0" parTransId="{21735D5E-3533-4829-9BF3-A1C774CB9C39}" sibTransId="{A9BF9142-1E30-43CF-8156-0B52129EB042}"/>
    <dgm:cxn modelId="{FB6E49E1-D192-45BC-B519-11AD680FCA9C}" type="presOf" srcId="{2F0692E8-21C0-4C57-98D9-32AA434F7F04}" destId="{46ACD528-F7B8-4B5C-965D-CFC00594F450}" srcOrd="0" destOrd="0" presId="urn:microsoft.com/office/officeart/2005/8/layout/chevron1"/>
    <dgm:cxn modelId="{1DAACF4B-5932-48D5-9894-7AE8CC78884B}" type="presParOf" srcId="{46ACD528-F7B8-4B5C-965D-CFC00594F450}" destId="{A07A59F4-5E97-4031-9045-F7513C9E5131}" srcOrd="0" destOrd="0" presId="urn:microsoft.com/office/officeart/2005/8/layout/chevron1"/>
    <dgm:cxn modelId="{6830F1C2-B8AF-4486-A270-3D256AF8F2A6}" type="presParOf" srcId="{46ACD528-F7B8-4B5C-965D-CFC00594F450}" destId="{7C104A59-2A58-4D45-9301-4EE7A5599608}" srcOrd="1" destOrd="0" presId="urn:microsoft.com/office/officeart/2005/8/layout/chevron1"/>
    <dgm:cxn modelId="{9EA7515B-E268-4C3B-A198-14758F92AC76}" type="presParOf" srcId="{46ACD528-F7B8-4B5C-965D-CFC00594F450}" destId="{23DF6EB4-7D2F-489D-93C7-3A868C39884F}" srcOrd="2" destOrd="0" presId="urn:microsoft.com/office/officeart/2005/8/layout/chevron1"/>
    <dgm:cxn modelId="{83BEEF93-3A97-417B-80B7-F279FBA92035}" type="presParOf" srcId="{46ACD528-F7B8-4B5C-965D-CFC00594F450}" destId="{C7887D6B-EED2-4466-9FF0-3659FB5DB01B}" srcOrd="3" destOrd="0" presId="urn:microsoft.com/office/officeart/2005/8/layout/chevron1"/>
    <dgm:cxn modelId="{8EEAC1B6-1704-4E93-ACD9-CBD4D2FFD48A}" type="presParOf" srcId="{46ACD528-F7B8-4B5C-965D-CFC00594F450}" destId="{D9C0EC35-A314-4B00-B409-48DEF83504A6}" srcOrd="4" destOrd="0" presId="urn:microsoft.com/office/officeart/2005/8/layout/chevron1"/>
    <dgm:cxn modelId="{70202412-219D-4608-AF38-0ED4B1B065D2}" type="presParOf" srcId="{46ACD528-F7B8-4B5C-965D-CFC00594F450}" destId="{C4FCC869-9893-42CE-9C48-DEDAA4C2989A}" srcOrd="5" destOrd="0" presId="urn:microsoft.com/office/officeart/2005/8/layout/chevron1"/>
    <dgm:cxn modelId="{966F519B-DE34-4783-A5CA-97C57B2E280F}" type="presParOf" srcId="{46ACD528-F7B8-4B5C-965D-CFC00594F450}" destId="{8BF9C920-280E-420A-AD03-E0F2A9186262}"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900BB-C2DA-44FB-A1FB-1D722EC7348F}">
      <dsp:nvSpPr>
        <dsp:cNvPr id="0" name=""/>
        <dsp:cNvSpPr/>
      </dsp:nvSpPr>
      <dsp:spPr>
        <a:xfrm>
          <a:off x="0" y="0"/>
          <a:ext cx="4513580" cy="1082675"/>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kern="1200" dirty="0"/>
            <a:t>Cosa è la trasparenza politica (e come si differenzia dagli altri tipi di trasparenza)</a:t>
          </a:r>
          <a:endParaRPr lang="en-US" sz="1800" kern="1200" dirty="0"/>
        </a:p>
      </dsp:txBody>
      <dsp:txXfrm>
        <a:off x="31710" y="31710"/>
        <a:ext cx="3253804" cy="1019255"/>
      </dsp:txXfrm>
    </dsp:sp>
    <dsp:sp modelId="{853B393A-7333-4E1E-AA80-5C09002BF117}">
      <dsp:nvSpPr>
        <dsp:cNvPr id="0" name=""/>
        <dsp:cNvSpPr/>
      </dsp:nvSpPr>
      <dsp:spPr>
        <a:xfrm>
          <a:off x="378012" y="1279525"/>
          <a:ext cx="4513580" cy="1082675"/>
        </a:xfrm>
        <a:prstGeom prst="roundRect">
          <a:avLst>
            <a:gd name="adj" fmla="val 10000"/>
          </a:avLst>
        </a:prstGeom>
        <a:solidFill>
          <a:schemeClr val="accent2">
            <a:hueOff val="-441124"/>
            <a:satOff val="497"/>
            <a:lumOff val="1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kern="1200" dirty="0"/>
            <a:t>A cosa serve la trasparenza politica ?</a:t>
          </a:r>
          <a:endParaRPr lang="en-US" sz="1800" kern="1200" dirty="0"/>
        </a:p>
      </dsp:txBody>
      <dsp:txXfrm>
        <a:off x="409722" y="1311235"/>
        <a:ext cx="3368408" cy="1019255"/>
      </dsp:txXfrm>
    </dsp:sp>
    <dsp:sp modelId="{AFA6E6C6-076E-4A92-8F23-5D2D6647C55D}">
      <dsp:nvSpPr>
        <dsp:cNvPr id="0" name=""/>
        <dsp:cNvSpPr/>
      </dsp:nvSpPr>
      <dsp:spPr>
        <a:xfrm>
          <a:off x="750382" y="2559050"/>
          <a:ext cx="4513580" cy="1082675"/>
        </a:xfrm>
        <a:prstGeom prst="roundRect">
          <a:avLst>
            <a:gd name="adj" fmla="val 10000"/>
          </a:avLst>
        </a:prstGeom>
        <a:solidFill>
          <a:schemeClr val="accent2">
            <a:hueOff val="-882249"/>
            <a:satOff val="995"/>
            <a:lumOff val="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kern="1200" dirty="0"/>
            <a:t>Come si valutano e quali sono gli effetti della trasparenza </a:t>
          </a:r>
          <a:r>
            <a:rPr lang="it-IT" sz="1800" kern="1200"/>
            <a:t>politica? Alcuni esperimenti dal mondo</a:t>
          </a:r>
          <a:endParaRPr lang="en-US" sz="1800" kern="1200" dirty="0"/>
        </a:p>
      </dsp:txBody>
      <dsp:txXfrm>
        <a:off x="782092" y="2590760"/>
        <a:ext cx="3374050" cy="1019255"/>
      </dsp:txXfrm>
    </dsp:sp>
    <dsp:sp modelId="{0FBA51EA-789F-4AC2-AF18-DBAC7C55CA0F}">
      <dsp:nvSpPr>
        <dsp:cNvPr id="0" name=""/>
        <dsp:cNvSpPr/>
      </dsp:nvSpPr>
      <dsp:spPr>
        <a:xfrm>
          <a:off x="1128394" y="3838575"/>
          <a:ext cx="4513580" cy="1082675"/>
        </a:xfrm>
        <a:prstGeom prst="roundRect">
          <a:avLst>
            <a:gd name="adj" fmla="val 10000"/>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kern="1200"/>
            <a:t>Un caso studio per le elezioni comunali di Roma</a:t>
          </a:r>
          <a:endParaRPr lang="en-US" sz="1800" kern="1200"/>
        </a:p>
      </dsp:txBody>
      <dsp:txXfrm>
        <a:off x="1160104" y="3870285"/>
        <a:ext cx="3368408" cy="1019255"/>
      </dsp:txXfrm>
    </dsp:sp>
    <dsp:sp modelId="{1B54B43D-9B07-4BDF-A7FC-0417A0DF3D2E}">
      <dsp:nvSpPr>
        <dsp:cNvPr id="0" name=""/>
        <dsp:cNvSpPr/>
      </dsp:nvSpPr>
      <dsp:spPr>
        <a:xfrm>
          <a:off x="3809841" y="829230"/>
          <a:ext cx="703738" cy="703738"/>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3968182" y="829230"/>
        <a:ext cx="387056" cy="529563"/>
      </dsp:txXfrm>
    </dsp:sp>
    <dsp:sp modelId="{840C76A8-4FC4-4BA0-8348-3B7D908E1513}">
      <dsp:nvSpPr>
        <dsp:cNvPr id="0" name=""/>
        <dsp:cNvSpPr/>
      </dsp:nvSpPr>
      <dsp:spPr>
        <a:xfrm>
          <a:off x="4187853" y="2108755"/>
          <a:ext cx="703738" cy="703738"/>
        </a:xfrm>
        <a:prstGeom prst="downArrow">
          <a:avLst>
            <a:gd name="adj1" fmla="val 55000"/>
            <a:gd name="adj2" fmla="val 45000"/>
          </a:avLst>
        </a:prstGeom>
        <a:solidFill>
          <a:schemeClr val="accent2">
            <a:tint val="40000"/>
            <a:alpha val="90000"/>
            <a:hueOff val="-920933"/>
            <a:satOff val="6135"/>
            <a:lumOff val="561"/>
            <a:alphaOff val="0"/>
          </a:schemeClr>
        </a:solidFill>
        <a:ln w="15875" cap="flat" cmpd="sng" algn="ctr">
          <a:solidFill>
            <a:schemeClr val="accent2">
              <a:tint val="40000"/>
              <a:alpha val="90000"/>
              <a:hueOff val="-920933"/>
              <a:satOff val="6135"/>
              <a:lumOff val="5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4346194" y="2108755"/>
        <a:ext cx="387056" cy="529563"/>
      </dsp:txXfrm>
    </dsp:sp>
    <dsp:sp modelId="{5A5C265A-5E5E-4BA0-8E67-F3E4E93D0704}">
      <dsp:nvSpPr>
        <dsp:cNvPr id="0" name=""/>
        <dsp:cNvSpPr/>
      </dsp:nvSpPr>
      <dsp:spPr>
        <a:xfrm>
          <a:off x="4560223" y="3388280"/>
          <a:ext cx="703738" cy="703738"/>
        </a:xfrm>
        <a:prstGeom prst="downArrow">
          <a:avLst>
            <a:gd name="adj1" fmla="val 55000"/>
            <a:gd name="adj2" fmla="val 45000"/>
          </a:avLst>
        </a:prstGeom>
        <a:solidFill>
          <a:schemeClr val="accent2">
            <a:tint val="40000"/>
            <a:alpha val="90000"/>
            <a:hueOff val="-1841865"/>
            <a:satOff val="12270"/>
            <a:lumOff val="1122"/>
            <a:alphaOff val="0"/>
          </a:schemeClr>
        </a:solidFill>
        <a:ln w="15875" cap="flat" cmpd="sng" algn="ctr">
          <a:solidFill>
            <a:schemeClr val="accent2">
              <a:tint val="40000"/>
              <a:alpha val="90000"/>
              <a:hueOff val="-1841865"/>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4718564" y="3388280"/>
        <a:ext cx="387056" cy="5295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A59F4-5E97-4031-9045-F7513C9E5131}">
      <dsp:nvSpPr>
        <dsp:cNvPr id="0" name=""/>
        <dsp:cNvSpPr/>
      </dsp:nvSpPr>
      <dsp:spPr>
        <a:xfrm>
          <a:off x="3770" y="2270389"/>
          <a:ext cx="2194718" cy="877887"/>
        </a:xfrm>
        <a:prstGeom prst="chevron">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err="1"/>
            <a:t>Trasparenza</a:t>
          </a:r>
          <a:endParaRPr lang="en-GB" sz="1900" kern="1200" dirty="0"/>
        </a:p>
      </dsp:txBody>
      <dsp:txXfrm>
        <a:off x="442714" y="2270389"/>
        <a:ext cx="1316831" cy="877887"/>
      </dsp:txXfrm>
    </dsp:sp>
    <dsp:sp modelId="{23DF6EB4-7D2F-489D-93C7-3A868C39884F}">
      <dsp:nvSpPr>
        <dsp:cNvPr id="0" name=""/>
        <dsp:cNvSpPr/>
      </dsp:nvSpPr>
      <dsp:spPr>
        <a:xfrm>
          <a:off x="1979017" y="2270389"/>
          <a:ext cx="2194718" cy="877887"/>
        </a:xfrm>
        <a:prstGeom prst="chevron">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err="1"/>
            <a:t>Selezione</a:t>
          </a:r>
          <a:r>
            <a:rPr lang="en-GB" sz="1900" kern="1200" dirty="0"/>
            <a:t> </a:t>
          </a:r>
          <a:r>
            <a:rPr lang="en-GB" sz="1900" kern="1200" dirty="0" err="1"/>
            <a:t>dei</a:t>
          </a:r>
          <a:r>
            <a:rPr lang="en-GB" sz="1900" kern="1200" dirty="0"/>
            <a:t> </a:t>
          </a:r>
          <a:r>
            <a:rPr lang="en-GB" sz="1900" kern="1200" dirty="0" err="1"/>
            <a:t>politici</a:t>
          </a:r>
          <a:endParaRPr lang="en-GB" sz="1900" kern="1200" dirty="0"/>
        </a:p>
      </dsp:txBody>
      <dsp:txXfrm>
        <a:off x="2417961" y="2270389"/>
        <a:ext cx="1316831" cy="877887"/>
      </dsp:txXfrm>
    </dsp:sp>
    <dsp:sp modelId="{D9C0EC35-A314-4B00-B409-48DEF83504A6}">
      <dsp:nvSpPr>
        <dsp:cNvPr id="0" name=""/>
        <dsp:cNvSpPr/>
      </dsp:nvSpPr>
      <dsp:spPr>
        <a:xfrm>
          <a:off x="3954264" y="2270389"/>
          <a:ext cx="2194718" cy="877887"/>
        </a:xfrm>
        <a:prstGeom prst="chevron">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err="1"/>
            <a:t>Qualità</a:t>
          </a:r>
          <a:r>
            <a:rPr lang="en-GB" sz="1900" kern="1200" dirty="0"/>
            <a:t> </a:t>
          </a:r>
          <a:r>
            <a:rPr lang="en-GB" sz="1900" kern="1200" dirty="0" err="1"/>
            <a:t>della</a:t>
          </a:r>
          <a:r>
            <a:rPr lang="en-GB" sz="1900" kern="1200" dirty="0"/>
            <a:t> </a:t>
          </a:r>
          <a:r>
            <a:rPr lang="en-GB" sz="1900" kern="1200" dirty="0" err="1"/>
            <a:t>classe</a:t>
          </a:r>
          <a:r>
            <a:rPr lang="en-GB" sz="1900" kern="1200" dirty="0"/>
            <a:t> </a:t>
          </a:r>
          <a:r>
            <a:rPr lang="en-GB" sz="1900" kern="1200" dirty="0" err="1"/>
            <a:t>politica</a:t>
          </a:r>
          <a:endParaRPr lang="en-GB" sz="1900" kern="1200" dirty="0"/>
        </a:p>
      </dsp:txBody>
      <dsp:txXfrm>
        <a:off x="4393208" y="2270389"/>
        <a:ext cx="1316831" cy="877887"/>
      </dsp:txXfrm>
    </dsp:sp>
    <dsp:sp modelId="{8BF9C920-280E-420A-AD03-E0F2A9186262}">
      <dsp:nvSpPr>
        <dsp:cNvPr id="0" name=""/>
        <dsp:cNvSpPr/>
      </dsp:nvSpPr>
      <dsp:spPr>
        <a:xfrm>
          <a:off x="5929510" y="2270389"/>
          <a:ext cx="2194718" cy="877887"/>
        </a:xfrm>
        <a:prstGeom prst="chevron">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Minor </a:t>
          </a:r>
          <a:r>
            <a:rPr lang="en-GB" sz="1900" kern="1200" dirty="0" err="1"/>
            <a:t>corruzione</a:t>
          </a:r>
          <a:endParaRPr lang="en-GB" sz="1900" kern="1200" dirty="0"/>
        </a:p>
      </dsp:txBody>
      <dsp:txXfrm>
        <a:off x="6368454" y="2270389"/>
        <a:ext cx="1316831" cy="8778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C45990-AFDC-4FDE-86D5-28A7988BAF21}">
      <dsp:nvSpPr>
        <dsp:cNvPr id="0" name=""/>
        <dsp:cNvSpPr/>
      </dsp:nvSpPr>
      <dsp:spPr>
        <a:xfrm>
          <a:off x="2116321" y="0"/>
          <a:ext cx="5118704" cy="319919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4F72A7-9ECA-4630-9907-82C149503ECA}">
      <dsp:nvSpPr>
        <dsp:cNvPr id="0" name=""/>
        <dsp:cNvSpPr/>
      </dsp:nvSpPr>
      <dsp:spPr>
        <a:xfrm>
          <a:off x="2620513" y="2378917"/>
          <a:ext cx="117730" cy="11773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7E1ECF-900E-4BA1-AC66-42B80F607D31}">
      <dsp:nvSpPr>
        <dsp:cNvPr id="0" name=""/>
        <dsp:cNvSpPr/>
      </dsp:nvSpPr>
      <dsp:spPr>
        <a:xfrm>
          <a:off x="2679378" y="2437782"/>
          <a:ext cx="875298" cy="761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383" tIns="0" rIns="0" bIns="0" numCol="1" spcCol="1270" anchor="t" anchorCtr="0">
          <a:noAutofit/>
        </a:bodyPr>
        <a:lstStyle/>
        <a:p>
          <a:pPr marL="0" lvl="0" indent="0" algn="l" defTabSz="577850">
            <a:lnSpc>
              <a:spcPct val="90000"/>
            </a:lnSpc>
            <a:spcBef>
              <a:spcPct val="0"/>
            </a:spcBef>
            <a:spcAft>
              <a:spcPct val="35000"/>
            </a:spcAft>
            <a:buNone/>
          </a:pPr>
          <a:r>
            <a:rPr lang="en-GB" sz="1300" kern="1200" dirty="0" err="1"/>
            <a:t>Più</a:t>
          </a:r>
          <a:r>
            <a:rPr lang="en-GB" sz="1300" kern="1200" dirty="0"/>
            <a:t> </a:t>
          </a:r>
          <a:r>
            <a:rPr lang="en-GB" sz="1300" kern="1200" dirty="0" err="1"/>
            <a:t>trasparenza</a:t>
          </a:r>
          <a:endParaRPr lang="en-GB" sz="1300" kern="1200" dirty="0"/>
        </a:p>
      </dsp:txBody>
      <dsp:txXfrm>
        <a:off x="2679378" y="2437782"/>
        <a:ext cx="875298" cy="761407"/>
      </dsp:txXfrm>
    </dsp:sp>
    <dsp:sp modelId="{93B003F8-0347-4F26-B3C4-6161E40700C0}">
      <dsp:nvSpPr>
        <dsp:cNvPr id="0" name=""/>
        <dsp:cNvSpPr/>
      </dsp:nvSpPr>
      <dsp:spPr>
        <a:xfrm>
          <a:off x="3452303" y="1634786"/>
          <a:ext cx="204748" cy="20474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AD5785-6FFE-4C28-9E19-D7839D1A849B}">
      <dsp:nvSpPr>
        <dsp:cNvPr id="0" name=""/>
        <dsp:cNvSpPr/>
      </dsp:nvSpPr>
      <dsp:spPr>
        <a:xfrm>
          <a:off x="3554677" y="1737160"/>
          <a:ext cx="1074927" cy="1462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92" tIns="0" rIns="0" bIns="0" numCol="1" spcCol="1270" anchor="t" anchorCtr="0">
          <a:noAutofit/>
        </a:bodyPr>
        <a:lstStyle/>
        <a:p>
          <a:pPr marL="0" lvl="0" indent="0" algn="l" defTabSz="577850">
            <a:lnSpc>
              <a:spcPct val="90000"/>
            </a:lnSpc>
            <a:spcBef>
              <a:spcPct val="0"/>
            </a:spcBef>
            <a:spcAft>
              <a:spcPct val="35000"/>
            </a:spcAft>
            <a:buNone/>
          </a:pPr>
          <a:r>
            <a:rPr lang="en-GB" sz="1300" kern="1200" dirty="0" err="1"/>
            <a:t>Voto</a:t>
          </a:r>
          <a:r>
            <a:rPr lang="en-GB" sz="1300" kern="1200" dirty="0"/>
            <a:t> </a:t>
          </a:r>
          <a:r>
            <a:rPr lang="en-GB" sz="1300" kern="1200" dirty="0" err="1"/>
            <a:t>differente</a:t>
          </a:r>
          <a:endParaRPr lang="en-GB" sz="1300" kern="1200" dirty="0"/>
        </a:p>
      </dsp:txBody>
      <dsp:txXfrm>
        <a:off x="3554677" y="1737160"/>
        <a:ext cx="1074927" cy="1462029"/>
      </dsp:txXfrm>
    </dsp:sp>
    <dsp:sp modelId="{0F8D1A66-A181-4D61-B0AC-0940C5F90FF3}">
      <dsp:nvSpPr>
        <dsp:cNvPr id="0" name=""/>
        <dsp:cNvSpPr/>
      </dsp:nvSpPr>
      <dsp:spPr>
        <a:xfrm>
          <a:off x="4514434" y="1086444"/>
          <a:ext cx="271291" cy="27129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75DD46-782A-4F16-9EEC-D0A3DAB9FBDF}">
      <dsp:nvSpPr>
        <dsp:cNvPr id="0" name=""/>
        <dsp:cNvSpPr/>
      </dsp:nvSpPr>
      <dsp:spPr>
        <a:xfrm>
          <a:off x="4650079" y="1222090"/>
          <a:ext cx="1074927" cy="1977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752" tIns="0" rIns="0" bIns="0" numCol="1" spcCol="1270" anchor="t" anchorCtr="0">
          <a:noAutofit/>
        </a:bodyPr>
        <a:lstStyle/>
        <a:p>
          <a:pPr marL="0" lvl="0" indent="0" algn="l" defTabSz="577850">
            <a:lnSpc>
              <a:spcPct val="90000"/>
            </a:lnSpc>
            <a:spcBef>
              <a:spcPct val="0"/>
            </a:spcBef>
            <a:spcAft>
              <a:spcPct val="35000"/>
            </a:spcAft>
            <a:buNone/>
          </a:pPr>
          <a:r>
            <a:rPr lang="en-GB" sz="1300" kern="1200" dirty="0" err="1"/>
            <a:t>Migliore</a:t>
          </a:r>
          <a:r>
            <a:rPr lang="en-GB" sz="1300" kern="1200" dirty="0"/>
            <a:t> </a:t>
          </a:r>
          <a:r>
            <a:rPr lang="en-GB" sz="1300" kern="1200" dirty="0" err="1"/>
            <a:t>qualità</a:t>
          </a:r>
          <a:r>
            <a:rPr lang="en-GB" sz="1300" kern="1200" dirty="0"/>
            <a:t> </a:t>
          </a:r>
          <a:r>
            <a:rPr lang="en-GB" sz="1300" kern="1200" dirty="0" err="1"/>
            <a:t>dei</a:t>
          </a:r>
          <a:r>
            <a:rPr lang="en-GB" sz="1300" kern="1200" dirty="0"/>
            <a:t> </a:t>
          </a:r>
          <a:r>
            <a:rPr lang="en-GB" sz="1300" kern="1200" dirty="0" err="1"/>
            <a:t>politici</a:t>
          </a:r>
          <a:endParaRPr lang="en-GB" sz="1300" kern="1200" dirty="0"/>
        </a:p>
      </dsp:txBody>
      <dsp:txXfrm>
        <a:off x="4650079" y="1222090"/>
        <a:ext cx="1074927" cy="1977099"/>
      </dsp:txXfrm>
    </dsp:sp>
    <dsp:sp modelId="{5E1E403E-50E4-4208-A1E7-2C6778716ECB}">
      <dsp:nvSpPr>
        <dsp:cNvPr id="0" name=""/>
        <dsp:cNvSpPr/>
      </dsp:nvSpPr>
      <dsp:spPr>
        <a:xfrm>
          <a:off x="5671261" y="723656"/>
          <a:ext cx="363427" cy="36342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56D6E3-BEF1-4F3D-8CEF-E75780F46645}">
      <dsp:nvSpPr>
        <dsp:cNvPr id="0" name=""/>
        <dsp:cNvSpPr/>
      </dsp:nvSpPr>
      <dsp:spPr>
        <a:xfrm>
          <a:off x="5852975" y="905370"/>
          <a:ext cx="1074927" cy="2293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573" tIns="0" rIns="0" bIns="0" numCol="1" spcCol="1270" anchor="t" anchorCtr="0">
          <a:noAutofit/>
        </a:bodyPr>
        <a:lstStyle/>
        <a:p>
          <a:pPr marL="0" lvl="0" indent="0" algn="l" defTabSz="577850">
            <a:lnSpc>
              <a:spcPct val="90000"/>
            </a:lnSpc>
            <a:spcBef>
              <a:spcPct val="0"/>
            </a:spcBef>
            <a:spcAft>
              <a:spcPct val="35000"/>
            </a:spcAft>
            <a:buNone/>
          </a:pPr>
          <a:r>
            <a:rPr lang="en-GB" sz="1300" kern="1200" dirty="0"/>
            <a:t>Meno </a:t>
          </a:r>
          <a:r>
            <a:rPr lang="en-GB" sz="1300" kern="1200" dirty="0" err="1"/>
            <a:t>corruzione</a:t>
          </a:r>
          <a:endParaRPr lang="en-GB" sz="1300" kern="1200" dirty="0"/>
        </a:p>
      </dsp:txBody>
      <dsp:txXfrm>
        <a:off x="5852975" y="905370"/>
        <a:ext cx="1074927" cy="22938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A59F4-5E97-4031-9045-F7513C9E5131}">
      <dsp:nvSpPr>
        <dsp:cNvPr id="0" name=""/>
        <dsp:cNvSpPr/>
      </dsp:nvSpPr>
      <dsp:spPr>
        <a:xfrm>
          <a:off x="3770" y="2270389"/>
          <a:ext cx="2194718" cy="877887"/>
        </a:xfrm>
        <a:prstGeom prst="chevron">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err="1"/>
            <a:t>Trasparenza</a:t>
          </a:r>
          <a:endParaRPr lang="en-GB" sz="1900" kern="1200" dirty="0"/>
        </a:p>
      </dsp:txBody>
      <dsp:txXfrm>
        <a:off x="442714" y="2270389"/>
        <a:ext cx="1316831" cy="877887"/>
      </dsp:txXfrm>
    </dsp:sp>
    <dsp:sp modelId="{23DF6EB4-7D2F-489D-93C7-3A868C39884F}">
      <dsp:nvSpPr>
        <dsp:cNvPr id="0" name=""/>
        <dsp:cNvSpPr/>
      </dsp:nvSpPr>
      <dsp:spPr>
        <a:xfrm>
          <a:off x="1979017" y="2270389"/>
          <a:ext cx="2194718" cy="877887"/>
        </a:xfrm>
        <a:prstGeom prst="chevron">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err="1"/>
            <a:t>Selezione</a:t>
          </a:r>
          <a:r>
            <a:rPr lang="en-GB" sz="1900" kern="1200" dirty="0"/>
            <a:t> </a:t>
          </a:r>
          <a:r>
            <a:rPr lang="en-GB" sz="1900" kern="1200" dirty="0" err="1"/>
            <a:t>dei</a:t>
          </a:r>
          <a:r>
            <a:rPr lang="en-GB" sz="1900" kern="1200" dirty="0"/>
            <a:t> </a:t>
          </a:r>
          <a:r>
            <a:rPr lang="en-GB" sz="1900" kern="1200" dirty="0" err="1"/>
            <a:t>politici</a:t>
          </a:r>
          <a:endParaRPr lang="en-GB" sz="1900" kern="1200" dirty="0"/>
        </a:p>
      </dsp:txBody>
      <dsp:txXfrm>
        <a:off x="2417961" y="2270389"/>
        <a:ext cx="1316831" cy="877887"/>
      </dsp:txXfrm>
    </dsp:sp>
    <dsp:sp modelId="{D9C0EC35-A314-4B00-B409-48DEF83504A6}">
      <dsp:nvSpPr>
        <dsp:cNvPr id="0" name=""/>
        <dsp:cNvSpPr/>
      </dsp:nvSpPr>
      <dsp:spPr>
        <a:xfrm>
          <a:off x="3954264" y="2270389"/>
          <a:ext cx="2194718" cy="877887"/>
        </a:xfrm>
        <a:prstGeom prst="chevron">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err="1"/>
            <a:t>Qualità</a:t>
          </a:r>
          <a:r>
            <a:rPr lang="en-GB" sz="1900" kern="1200" dirty="0"/>
            <a:t> </a:t>
          </a:r>
          <a:r>
            <a:rPr lang="en-GB" sz="1900" kern="1200" dirty="0" err="1"/>
            <a:t>della</a:t>
          </a:r>
          <a:r>
            <a:rPr lang="en-GB" sz="1900" kern="1200" dirty="0"/>
            <a:t> </a:t>
          </a:r>
          <a:r>
            <a:rPr lang="en-GB" sz="1900" kern="1200" dirty="0" err="1"/>
            <a:t>classe</a:t>
          </a:r>
          <a:r>
            <a:rPr lang="en-GB" sz="1900" kern="1200" dirty="0"/>
            <a:t> </a:t>
          </a:r>
          <a:r>
            <a:rPr lang="en-GB" sz="1900" kern="1200" dirty="0" err="1"/>
            <a:t>politica</a:t>
          </a:r>
          <a:endParaRPr lang="en-GB" sz="1900" kern="1200" dirty="0"/>
        </a:p>
      </dsp:txBody>
      <dsp:txXfrm>
        <a:off x="4393208" y="2270389"/>
        <a:ext cx="1316831" cy="877887"/>
      </dsp:txXfrm>
    </dsp:sp>
    <dsp:sp modelId="{8BF9C920-280E-420A-AD03-E0F2A9186262}">
      <dsp:nvSpPr>
        <dsp:cNvPr id="0" name=""/>
        <dsp:cNvSpPr/>
      </dsp:nvSpPr>
      <dsp:spPr>
        <a:xfrm>
          <a:off x="5929510" y="2270389"/>
          <a:ext cx="2194718" cy="877887"/>
        </a:xfrm>
        <a:prstGeom prst="chevron">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Minor </a:t>
          </a:r>
          <a:r>
            <a:rPr lang="en-GB" sz="1900" kern="1200" dirty="0" err="1"/>
            <a:t>corruzione</a:t>
          </a:r>
          <a:endParaRPr lang="en-GB" sz="1900" kern="1200" dirty="0"/>
        </a:p>
      </dsp:txBody>
      <dsp:txXfrm>
        <a:off x="6368454" y="2270389"/>
        <a:ext cx="1316831" cy="87788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lvl1pPr algn="l">
              <a:defRPr/>
            </a:lvl1pPr>
          </a:lstStyle>
          <a:p>
            <a:fld id="{5980C083-E1F4-44AD-886A-86D7164742B8}" type="datetimeFigureOut">
              <a:rPr lang="it-IT" smtClean="0"/>
              <a:t>24/02/2023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9AC2402-0910-4619-A4AA-A2231B7207B0}" type="slidenum">
              <a:rPr lang="it-IT" smtClean="0"/>
              <a:t>‹#›</a:t>
            </a:fld>
            <a:endParaRPr lang="it-IT"/>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696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980C083-E1F4-44AD-886A-86D7164742B8}" type="datetimeFigureOut">
              <a:rPr lang="it-IT" smtClean="0"/>
              <a:t>24/02/2023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9AC2402-0910-4619-A4AA-A2231B7207B0}" type="slidenum">
              <a:rPr lang="it-IT" smtClean="0"/>
              <a:t>‹#›</a:t>
            </a:fld>
            <a:endParaRPr lang="it-IT"/>
          </a:p>
        </p:txBody>
      </p:sp>
    </p:spTree>
    <p:extLst>
      <p:ext uri="{BB962C8B-B14F-4D97-AF65-F5344CB8AC3E}">
        <p14:creationId xmlns:p14="http://schemas.microsoft.com/office/powerpoint/2010/main" val="2406910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980C083-E1F4-44AD-886A-86D7164742B8}" type="datetimeFigureOut">
              <a:rPr lang="it-IT" smtClean="0"/>
              <a:t>24/02/2023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9AC2402-0910-4619-A4AA-A2231B7207B0}" type="slidenum">
              <a:rPr lang="it-IT" smtClean="0"/>
              <a:t>‹#›</a:t>
            </a:fld>
            <a:endParaRPr lang="it-IT"/>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484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980C083-E1F4-44AD-886A-86D7164742B8}" type="datetimeFigureOut">
              <a:rPr lang="it-IT" smtClean="0"/>
              <a:t>24/02/2023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9AC2402-0910-4619-A4AA-A2231B7207B0}" type="slidenum">
              <a:rPr lang="it-IT" smtClean="0"/>
              <a:t>‹#›</a:t>
            </a:fld>
            <a:endParaRPr lang="it-IT"/>
          </a:p>
        </p:txBody>
      </p:sp>
    </p:spTree>
    <p:extLst>
      <p:ext uri="{BB962C8B-B14F-4D97-AF65-F5344CB8AC3E}">
        <p14:creationId xmlns:p14="http://schemas.microsoft.com/office/powerpoint/2010/main" val="198140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5980C083-E1F4-44AD-886A-86D7164742B8}" type="datetimeFigureOut">
              <a:rPr lang="it-IT" smtClean="0"/>
              <a:t>24/02/2023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9AC2402-0910-4619-A4AA-A2231B7207B0}" type="slidenum">
              <a:rPr lang="it-IT" smtClean="0"/>
              <a:t>‹#›</a:t>
            </a:fld>
            <a:endParaRPr lang="it-IT"/>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6133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5980C083-E1F4-44AD-886A-86D7164742B8}" type="datetimeFigureOut">
              <a:rPr lang="it-IT" smtClean="0"/>
              <a:t>24/02/2023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9AC2402-0910-4619-A4AA-A2231B7207B0}" type="slidenum">
              <a:rPr lang="it-IT" smtClean="0"/>
              <a:t>‹#›</a:t>
            </a:fld>
            <a:endParaRPr lang="it-IT"/>
          </a:p>
        </p:txBody>
      </p:sp>
    </p:spTree>
    <p:extLst>
      <p:ext uri="{BB962C8B-B14F-4D97-AF65-F5344CB8AC3E}">
        <p14:creationId xmlns:p14="http://schemas.microsoft.com/office/powerpoint/2010/main" val="3045456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024128" y="2967788"/>
            <a:ext cx="4754880" cy="334157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it-IT"/>
              <a:t>Fare clic per modificare gli stili del testo dello schema</a:t>
            </a:r>
          </a:p>
        </p:txBody>
      </p:sp>
      <p:sp>
        <p:nvSpPr>
          <p:cNvPr id="6" name="Content Placeholder 5"/>
          <p:cNvSpPr>
            <a:spLocks noGrp="1"/>
          </p:cNvSpPr>
          <p:nvPr>
            <p:ph sz="quarter" idx="4"/>
          </p:nvPr>
        </p:nvSpPr>
        <p:spPr>
          <a:xfrm>
            <a:off x="5990888" y="2967788"/>
            <a:ext cx="4754880" cy="334157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5980C083-E1F4-44AD-886A-86D7164742B8}" type="datetimeFigureOut">
              <a:rPr lang="it-IT" smtClean="0"/>
              <a:t>24/02/2023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89AC2402-0910-4619-A4AA-A2231B7207B0}" type="slidenum">
              <a:rPr lang="it-IT" smtClean="0"/>
              <a:t>‹#›</a:t>
            </a:fld>
            <a:endParaRPr lang="it-IT"/>
          </a:p>
        </p:txBody>
      </p:sp>
    </p:spTree>
    <p:extLst>
      <p:ext uri="{BB962C8B-B14F-4D97-AF65-F5344CB8AC3E}">
        <p14:creationId xmlns:p14="http://schemas.microsoft.com/office/powerpoint/2010/main" val="3093115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5980C083-E1F4-44AD-886A-86D7164742B8}" type="datetimeFigureOut">
              <a:rPr lang="it-IT" smtClean="0"/>
              <a:t>24/02/2023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89AC2402-0910-4619-A4AA-A2231B7207B0}" type="slidenum">
              <a:rPr lang="it-IT" smtClean="0"/>
              <a:t>‹#›</a:t>
            </a:fld>
            <a:endParaRPr lang="it-IT"/>
          </a:p>
        </p:txBody>
      </p:sp>
    </p:spTree>
    <p:extLst>
      <p:ext uri="{BB962C8B-B14F-4D97-AF65-F5344CB8AC3E}">
        <p14:creationId xmlns:p14="http://schemas.microsoft.com/office/powerpoint/2010/main" val="3404789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80C083-E1F4-44AD-886A-86D7164742B8}" type="datetimeFigureOut">
              <a:rPr lang="it-IT" smtClean="0"/>
              <a:t>24/02/2023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89AC2402-0910-4619-A4AA-A2231B7207B0}" type="slidenum">
              <a:rPr lang="it-IT" smtClean="0"/>
              <a:t>‹#›</a:t>
            </a:fld>
            <a:endParaRPr lang="it-IT"/>
          </a:p>
        </p:txBody>
      </p:sp>
    </p:spTree>
    <p:extLst>
      <p:ext uri="{BB962C8B-B14F-4D97-AF65-F5344CB8AC3E}">
        <p14:creationId xmlns:p14="http://schemas.microsoft.com/office/powerpoint/2010/main" val="2460673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5980C083-E1F4-44AD-886A-86D7164742B8}" type="datetimeFigureOut">
              <a:rPr lang="it-IT" smtClean="0"/>
              <a:t>24/02/2023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9AC2402-0910-4619-A4AA-A2231B7207B0}" type="slidenum">
              <a:rPr lang="it-IT" smtClean="0"/>
              <a:t>‹#›</a:t>
            </a:fld>
            <a:endParaRPr lang="it-IT"/>
          </a:p>
        </p:txBody>
      </p:sp>
    </p:spTree>
    <p:extLst>
      <p:ext uri="{BB962C8B-B14F-4D97-AF65-F5344CB8AC3E}">
        <p14:creationId xmlns:p14="http://schemas.microsoft.com/office/powerpoint/2010/main" val="1586838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5980C083-E1F4-44AD-886A-86D7164742B8}" type="datetimeFigureOut">
              <a:rPr lang="it-IT" smtClean="0"/>
              <a:t>24/02/2023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9AC2402-0910-4619-A4AA-A2231B7207B0}" type="slidenum">
              <a:rPr lang="it-IT" smtClean="0"/>
              <a:t>‹#›</a:t>
            </a:fld>
            <a:endParaRPr lang="it-IT"/>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815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980C083-E1F4-44AD-886A-86D7164742B8}" type="datetimeFigureOut">
              <a:rPr lang="it-IT" smtClean="0"/>
              <a:t>24/02/2023</a:t>
            </a:fld>
            <a:endParaRPr lang="it-IT"/>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it-IT"/>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9AC2402-0910-4619-A4AA-A2231B7207B0}" type="slidenum">
              <a:rPr lang="it-IT" smtClean="0"/>
              <a:t>‹#›</a:t>
            </a:fld>
            <a:endParaRPr lang="it-IT"/>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17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crdownload"/><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crdownload"/><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25.svg"/><Relationship Id="rId2" Type="http://schemas.openxmlformats.org/officeDocument/2006/relationships/image" Target="../media/image18.crdownload"/><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crdownload"/><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25.svg"/><Relationship Id="rId2" Type="http://schemas.openxmlformats.org/officeDocument/2006/relationships/image" Target="../media/image18.crdownload"/><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25.svg"/><Relationship Id="rId2" Type="http://schemas.openxmlformats.org/officeDocument/2006/relationships/image" Target="../media/image18.crdownload"/><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Layout" Target="../diagrams/layout2.xml"/><Relationship Id="rId7" Type="http://schemas.openxmlformats.org/officeDocument/2006/relationships/image" Target="../media/image1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28.svg"/><Relationship Id="rId5" Type="http://schemas.openxmlformats.org/officeDocument/2006/relationships/diagramColors" Target="../diagrams/colors2.xml"/><Relationship Id="rId10" Type="http://schemas.openxmlformats.org/officeDocument/2006/relationships/image" Target="../media/image27.png"/><Relationship Id="rId4" Type="http://schemas.openxmlformats.org/officeDocument/2006/relationships/diagramQuickStyle" Target="../diagrams/quickStyle2.xml"/><Relationship Id="rId9" Type="http://schemas.openxmlformats.org/officeDocument/2006/relationships/image" Target="../media/image18.crdownload"/></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crdownload"/><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crdownload"/><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40.jp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crdownload"/><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crdownload"/><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crdownload"/><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Layout" Target="../diagrams/layout4.xml"/><Relationship Id="rId7" Type="http://schemas.openxmlformats.org/officeDocument/2006/relationships/image" Target="../media/image19.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28.svg"/><Relationship Id="rId5" Type="http://schemas.openxmlformats.org/officeDocument/2006/relationships/diagramColors" Target="../diagrams/colors4.xml"/><Relationship Id="rId10" Type="http://schemas.openxmlformats.org/officeDocument/2006/relationships/image" Target="../media/image27.png"/><Relationship Id="rId4" Type="http://schemas.openxmlformats.org/officeDocument/2006/relationships/diagramQuickStyle" Target="../diagrams/quickStyle4.xml"/><Relationship Id="rId9" Type="http://schemas.openxmlformats.org/officeDocument/2006/relationships/image" Target="../media/image18.crdownload"/></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crdownload"/><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crdownload"/><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1.png"/></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jpg"/><Relationship Id="rId2" Type="http://schemas.openxmlformats.org/officeDocument/2006/relationships/image" Target="../media/image18.crdownload"/><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svg"/><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88.png"/><Relationship Id="rId4" Type="http://schemas.openxmlformats.org/officeDocument/2006/relationships/image" Target="../media/image87.png"/></Relationships>
</file>

<file path=ppt/slides/_rels/slide7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emf"/></Relationships>
</file>

<file path=ppt/slides/_rels/slide79.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8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mailto:gabriele.pinto@uniroma1.it" TargetMode="External"/><Relationship Id="rId2" Type="http://schemas.openxmlformats.org/officeDocument/2006/relationships/hyperlink" Target="http://www.gabrielepinto.it/" TargetMode="Externa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56E7627-9054-4C34-A9FF-A07F952840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71FCC83-7546-ED15-757D-3E9D828ED5FB}"/>
              </a:ext>
            </a:extLst>
          </p:cNvPr>
          <p:cNvSpPr>
            <a:spLocks noGrp="1"/>
          </p:cNvSpPr>
          <p:nvPr>
            <p:ph type="title"/>
          </p:nvPr>
        </p:nvSpPr>
        <p:spPr>
          <a:xfrm>
            <a:off x="5951728" y="585216"/>
            <a:ext cx="5740739" cy="1499616"/>
          </a:xfrm>
        </p:spPr>
        <p:txBody>
          <a:bodyPr>
            <a:normAutofit/>
          </a:bodyPr>
          <a:lstStyle/>
          <a:p>
            <a:r>
              <a:rPr lang="it-IT" dirty="0"/>
              <a:t>La TRASPARENZA POLITICA</a:t>
            </a:r>
          </a:p>
        </p:txBody>
      </p:sp>
      <p:pic>
        <p:nvPicPr>
          <p:cNvPr id="8" name="Picture 2" descr="Government transparency leads to real quality news">
            <a:extLst>
              <a:ext uri="{FF2B5EF4-FFF2-40B4-BE49-F238E27FC236}">
                <a16:creationId xmlns:a16="http://schemas.microsoft.com/office/drawing/2014/main" id="{A4E9762B-BA1A-C162-7B4A-DDA60FB5BB1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907" y="625729"/>
            <a:ext cx="4119859" cy="297659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BAFFBAEC-4B09-4263-AA73-ECE450FC7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5766" y="484632"/>
            <a:ext cx="804672" cy="35119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C570AA90-7628-435C-9F08-19F2E026DC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896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045B6E3-569F-487B-8966-D3A87C7B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7150" y="4150596"/>
            <a:ext cx="477182" cy="223180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magine 8">
            <a:extLst>
              <a:ext uri="{FF2B5EF4-FFF2-40B4-BE49-F238E27FC236}">
                <a16:creationId xmlns:a16="http://schemas.microsoft.com/office/drawing/2014/main" id="{E1C90701-DCB8-785C-97FF-8F5F64E92354}"/>
              </a:ext>
            </a:extLst>
          </p:cNvPr>
          <p:cNvPicPr>
            <a:picLocks noChangeAspect="1"/>
          </p:cNvPicPr>
          <p:nvPr/>
        </p:nvPicPr>
        <p:blipFill>
          <a:blip r:embed="rId3"/>
          <a:stretch>
            <a:fillRect/>
          </a:stretch>
        </p:blipFill>
        <p:spPr>
          <a:xfrm>
            <a:off x="1688924" y="4743972"/>
            <a:ext cx="3291514" cy="1045055"/>
          </a:xfrm>
          <a:prstGeom prst="rect">
            <a:avLst/>
          </a:prstGeom>
        </p:spPr>
      </p:pic>
      <p:sp>
        <p:nvSpPr>
          <p:cNvPr id="3" name="Segnaposto contenuto 2">
            <a:extLst>
              <a:ext uri="{FF2B5EF4-FFF2-40B4-BE49-F238E27FC236}">
                <a16:creationId xmlns:a16="http://schemas.microsoft.com/office/drawing/2014/main" id="{C4BE439A-C163-5626-0762-A762BA7BC7FB}"/>
              </a:ext>
            </a:extLst>
          </p:cNvPr>
          <p:cNvSpPr>
            <a:spLocks noGrp="1"/>
          </p:cNvSpPr>
          <p:nvPr>
            <p:ph idx="1"/>
          </p:nvPr>
        </p:nvSpPr>
        <p:spPr>
          <a:xfrm>
            <a:off x="5951728" y="2286000"/>
            <a:ext cx="5740739" cy="4023360"/>
          </a:xfrm>
        </p:spPr>
        <p:txBody>
          <a:bodyPr>
            <a:normAutofit/>
          </a:bodyPr>
          <a:lstStyle/>
          <a:p>
            <a:r>
              <a:rPr lang="it-IT" sz="2800" b="1" dirty="0"/>
              <a:t>Master II livello in corruzione e sistema istituzionale</a:t>
            </a:r>
          </a:p>
          <a:p>
            <a:endParaRPr lang="it-IT" dirty="0"/>
          </a:p>
          <a:p>
            <a:r>
              <a:rPr lang="it-IT" b="1" dirty="0"/>
              <a:t>Gabriele Pinto</a:t>
            </a:r>
          </a:p>
          <a:p>
            <a:r>
              <a:rPr lang="it-IT" dirty="0"/>
              <a:t>Dipartimento di Scienze Sociali ed Economiche</a:t>
            </a:r>
          </a:p>
          <a:p>
            <a:r>
              <a:rPr lang="it-IT" dirty="0"/>
              <a:t>24-02-2023</a:t>
            </a:r>
          </a:p>
          <a:p>
            <a:endParaRPr lang="it-IT" dirty="0"/>
          </a:p>
        </p:txBody>
      </p:sp>
    </p:spTree>
    <p:extLst>
      <p:ext uri="{BB962C8B-B14F-4D97-AF65-F5344CB8AC3E}">
        <p14:creationId xmlns:p14="http://schemas.microsoft.com/office/powerpoint/2010/main" val="2889608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E923CB-9C93-6668-DC5F-D1E22DF993DA}"/>
              </a:ext>
            </a:extLst>
          </p:cNvPr>
          <p:cNvSpPr>
            <a:spLocks noGrp="1"/>
          </p:cNvSpPr>
          <p:nvPr>
            <p:ph type="title"/>
          </p:nvPr>
        </p:nvSpPr>
        <p:spPr/>
        <p:txBody>
          <a:bodyPr/>
          <a:lstStyle/>
          <a:p>
            <a:r>
              <a:rPr lang="it-IT" dirty="0"/>
              <a:t>ALTRI ESEMPI, non ancora utilizzati in </a:t>
            </a:r>
            <a:r>
              <a:rPr lang="it-IT" dirty="0" err="1"/>
              <a:t>italia</a:t>
            </a:r>
            <a:endParaRPr lang="it-IT" dirty="0"/>
          </a:p>
        </p:txBody>
      </p:sp>
      <p:sp>
        <p:nvSpPr>
          <p:cNvPr id="3" name="Segnaposto contenuto 2">
            <a:extLst>
              <a:ext uri="{FF2B5EF4-FFF2-40B4-BE49-F238E27FC236}">
                <a16:creationId xmlns:a16="http://schemas.microsoft.com/office/drawing/2014/main" id="{279665BF-300D-67A2-DC74-E20E4F97F1C1}"/>
              </a:ext>
            </a:extLst>
          </p:cNvPr>
          <p:cNvSpPr>
            <a:spLocks noGrp="1"/>
          </p:cNvSpPr>
          <p:nvPr>
            <p:ph idx="1"/>
          </p:nvPr>
        </p:nvSpPr>
        <p:spPr/>
        <p:txBody>
          <a:bodyPr/>
          <a:lstStyle/>
          <a:p>
            <a:r>
              <a:rPr lang="it-IT" dirty="0"/>
              <a:t>- Registro delle lobby, Agende degli incontri con i lobbisti…</a:t>
            </a:r>
            <a:r>
              <a:rPr lang="it-IT" dirty="0" err="1"/>
              <a:t>etc</a:t>
            </a:r>
            <a:endParaRPr lang="it-IT" dirty="0"/>
          </a:p>
        </p:txBody>
      </p:sp>
      <p:pic>
        <p:nvPicPr>
          <p:cNvPr id="5" name="Immagine 4">
            <a:extLst>
              <a:ext uri="{FF2B5EF4-FFF2-40B4-BE49-F238E27FC236}">
                <a16:creationId xmlns:a16="http://schemas.microsoft.com/office/drawing/2014/main" id="{6ED787AF-0FA4-66F1-9674-324B28386B78}"/>
              </a:ext>
            </a:extLst>
          </p:cNvPr>
          <p:cNvPicPr>
            <a:picLocks noChangeAspect="1"/>
          </p:cNvPicPr>
          <p:nvPr/>
        </p:nvPicPr>
        <p:blipFill>
          <a:blip r:embed="rId2"/>
          <a:stretch>
            <a:fillRect/>
          </a:stretch>
        </p:blipFill>
        <p:spPr>
          <a:xfrm>
            <a:off x="1740797" y="3135295"/>
            <a:ext cx="3284049" cy="3522407"/>
          </a:xfrm>
          <a:prstGeom prst="rect">
            <a:avLst/>
          </a:prstGeom>
        </p:spPr>
      </p:pic>
      <p:pic>
        <p:nvPicPr>
          <p:cNvPr id="7" name="Immagine 6">
            <a:extLst>
              <a:ext uri="{FF2B5EF4-FFF2-40B4-BE49-F238E27FC236}">
                <a16:creationId xmlns:a16="http://schemas.microsoft.com/office/drawing/2014/main" id="{57F33539-4935-CD8C-E46A-A2671B74C8E4}"/>
              </a:ext>
            </a:extLst>
          </p:cNvPr>
          <p:cNvPicPr>
            <a:picLocks noChangeAspect="1"/>
          </p:cNvPicPr>
          <p:nvPr/>
        </p:nvPicPr>
        <p:blipFill>
          <a:blip r:embed="rId3"/>
          <a:stretch>
            <a:fillRect/>
          </a:stretch>
        </p:blipFill>
        <p:spPr>
          <a:xfrm>
            <a:off x="6847503" y="3205844"/>
            <a:ext cx="4321972" cy="3381307"/>
          </a:xfrm>
          <a:prstGeom prst="rect">
            <a:avLst/>
          </a:prstGeom>
        </p:spPr>
      </p:pic>
    </p:spTree>
    <p:extLst>
      <p:ext uri="{BB962C8B-B14F-4D97-AF65-F5344CB8AC3E}">
        <p14:creationId xmlns:p14="http://schemas.microsoft.com/office/powerpoint/2010/main" val="1836946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B283E1-7506-1E3B-E2AE-63AB72DA1E38}"/>
              </a:ext>
            </a:extLst>
          </p:cNvPr>
          <p:cNvSpPr>
            <a:spLocks noGrp="1"/>
          </p:cNvSpPr>
          <p:nvPr>
            <p:ph type="title"/>
          </p:nvPr>
        </p:nvSpPr>
        <p:spPr/>
        <p:txBody>
          <a:bodyPr/>
          <a:lstStyle/>
          <a:p>
            <a:r>
              <a:rPr lang="it-IT" dirty="0"/>
              <a:t>FINANZIAMENTO DEI Programmi dei partiti politici</a:t>
            </a:r>
          </a:p>
        </p:txBody>
      </p:sp>
      <p:pic>
        <p:nvPicPr>
          <p:cNvPr id="5" name="Immagine 4">
            <a:extLst>
              <a:ext uri="{FF2B5EF4-FFF2-40B4-BE49-F238E27FC236}">
                <a16:creationId xmlns:a16="http://schemas.microsoft.com/office/drawing/2014/main" id="{761ADFEF-5C1E-E04C-EB39-F62712FA4B82}"/>
              </a:ext>
            </a:extLst>
          </p:cNvPr>
          <p:cNvPicPr>
            <a:picLocks noChangeAspect="1"/>
          </p:cNvPicPr>
          <p:nvPr/>
        </p:nvPicPr>
        <p:blipFill>
          <a:blip r:embed="rId2"/>
          <a:stretch>
            <a:fillRect/>
          </a:stretch>
        </p:blipFill>
        <p:spPr>
          <a:xfrm>
            <a:off x="6008915" y="2351314"/>
            <a:ext cx="5672549" cy="3618411"/>
          </a:xfrm>
          <a:prstGeom prst="rect">
            <a:avLst/>
          </a:prstGeom>
        </p:spPr>
      </p:pic>
      <p:pic>
        <p:nvPicPr>
          <p:cNvPr id="7" name="Immagine 6">
            <a:extLst>
              <a:ext uri="{FF2B5EF4-FFF2-40B4-BE49-F238E27FC236}">
                <a16:creationId xmlns:a16="http://schemas.microsoft.com/office/drawing/2014/main" id="{6FEA38BB-2F69-B61F-FB6B-BD8ECEB5D336}"/>
              </a:ext>
            </a:extLst>
          </p:cNvPr>
          <p:cNvPicPr>
            <a:picLocks noChangeAspect="1"/>
          </p:cNvPicPr>
          <p:nvPr/>
        </p:nvPicPr>
        <p:blipFill>
          <a:blip r:embed="rId3"/>
          <a:stretch>
            <a:fillRect/>
          </a:stretch>
        </p:blipFill>
        <p:spPr>
          <a:xfrm>
            <a:off x="312039" y="2505075"/>
            <a:ext cx="5572125" cy="3067050"/>
          </a:xfrm>
          <a:prstGeom prst="rect">
            <a:avLst/>
          </a:prstGeom>
        </p:spPr>
      </p:pic>
    </p:spTree>
    <p:extLst>
      <p:ext uri="{BB962C8B-B14F-4D97-AF65-F5344CB8AC3E}">
        <p14:creationId xmlns:p14="http://schemas.microsoft.com/office/powerpoint/2010/main" val="1575416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8DEF3B-B570-86A5-5DB2-E5AB73780341}"/>
              </a:ext>
            </a:extLst>
          </p:cNvPr>
          <p:cNvSpPr>
            <a:spLocks noGrp="1"/>
          </p:cNvSpPr>
          <p:nvPr>
            <p:ph type="title"/>
          </p:nvPr>
        </p:nvSpPr>
        <p:spPr>
          <a:xfrm>
            <a:off x="1133185" y="2028122"/>
            <a:ext cx="9720072" cy="1499616"/>
          </a:xfrm>
        </p:spPr>
        <p:txBody>
          <a:bodyPr>
            <a:noAutofit/>
          </a:bodyPr>
          <a:lstStyle/>
          <a:p>
            <a:pPr algn="ctr"/>
            <a:r>
              <a:rPr lang="it-IT" sz="7200" dirty="0"/>
              <a:t>A cosa Serve la Trasparenza Politica?</a:t>
            </a:r>
          </a:p>
        </p:txBody>
      </p:sp>
      <p:sp>
        <p:nvSpPr>
          <p:cNvPr id="3" name="Segnaposto contenuto 2">
            <a:extLst>
              <a:ext uri="{FF2B5EF4-FFF2-40B4-BE49-F238E27FC236}">
                <a16:creationId xmlns:a16="http://schemas.microsoft.com/office/drawing/2014/main" id="{5E6A48B9-8780-FB83-CC50-B6A74E240804}"/>
              </a:ext>
            </a:extLst>
          </p:cNvPr>
          <p:cNvSpPr>
            <a:spLocks noGrp="1"/>
          </p:cNvSpPr>
          <p:nvPr>
            <p:ph idx="1"/>
          </p:nvPr>
        </p:nvSpPr>
        <p:spPr>
          <a:xfrm>
            <a:off x="1024128" y="4563610"/>
            <a:ext cx="9720073" cy="1745749"/>
          </a:xfrm>
        </p:spPr>
        <p:txBody>
          <a:bodyPr>
            <a:normAutofit/>
          </a:bodyPr>
          <a:lstStyle/>
          <a:p>
            <a:pPr algn="ctr"/>
            <a:r>
              <a:rPr lang="it-IT" sz="4000" dirty="0"/>
              <a:t>Aumentare «</a:t>
            </a:r>
            <a:r>
              <a:rPr lang="it-IT" sz="4000" dirty="0" err="1"/>
              <a:t>political</a:t>
            </a:r>
            <a:r>
              <a:rPr lang="it-IT" sz="4000" dirty="0"/>
              <a:t> accountability»</a:t>
            </a:r>
          </a:p>
        </p:txBody>
      </p:sp>
    </p:spTree>
    <p:extLst>
      <p:ext uri="{BB962C8B-B14F-4D97-AF65-F5344CB8AC3E}">
        <p14:creationId xmlns:p14="http://schemas.microsoft.com/office/powerpoint/2010/main" val="22537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99D67B-8FF9-43A3-85C2-A5D33A54DEA0}"/>
              </a:ext>
            </a:extLst>
          </p:cNvPr>
          <p:cNvSpPr>
            <a:spLocks noGrp="1"/>
          </p:cNvSpPr>
          <p:nvPr>
            <p:ph type="title"/>
          </p:nvPr>
        </p:nvSpPr>
        <p:spPr>
          <a:xfrm>
            <a:off x="1024128" y="585216"/>
            <a:ext cx="6066818" cy="1499616"/>
          </a:xfrm>
        </p:spPr>
        <p:txBody>
          <a:bodyPr>
            <a:normAutofit/>
          </a:bodyPr>
          <a:lstStyle/>
          <a:p>
            <a:r>
              <a:rPr lang="it-IT" dirty="0"/>
              <a:t>Che cosa è la </a:t>
            </a:r>
            <a:r>
              <a:rPr lang="it-IT" dirty="0" err="1"/>
              <a:t>political</a:t>
            </a:r>
            <a:r>
              <a:rPr lang="it-IT" dirty="0"/>
              <a:t> accountability ?</a:t>
            </a:r>
          </a:p>
        </p:txBody>
      </p:sp>
      <p:sp>
        <p:nvSpPr>
          <p:cNvPr id="3" name="Segnaposto contenuto 2">
            <a:extLst>
              <a:ext uri="{FF2B5EF4-FFF2-40B4-BE49-F238E27FC236}">
                <a16:creationId xmlns:a16="http://schemas.microsoft.com/office/drawing/2014/main" id="{C669B078-E835-4B7D-94CA-3FD736C56F0C}"/>
              </a:ext>
            </a:extLst>
          </p:cNvPr>
          <p:cNvSpPr>
            <a:spLocks noGrp="1"/>
          </p:cNvSpPr>
          <p:nvPr>
            <p:ph idx="1"/>
          </p:nvPr>
        </p:nvSpPr>
        <p:spPr>
          <a:xfrm>
            <a:off x="1024128" y="2286000"/>
            <a:ext cx="6066818" cy="4023360"/>
          </a:xfrm>
        </p:spPr>
        <p:txBody>
          <a:bodyPr>
            <a:normAutofit/>
          </a:bodyPr>
          <a:lstStyle/>
          <a:p>
            <a:r>
              <a:rPr lang="it-IT" sz="1900" dirty="0" err="1"/>
              <a:t>Political</a:t>
            </a:r>
            <a:r>
              <a:rPr lang="it-IT" sz="1900" dirty="0"/>
              <a:t> accountability = </a:t>
            </a:r>
            <a:r>
              <a:rPr lang="it-IT" sz="1900" dirty="0" err="1"/>
              <a:t>Buzzword</a:t>
            </a:r>
            <a:r>
              <a:rPr lang="it-IT" sz="1900" dirty="0"/>
              <a:t>….  «controllo politico», «responsabilità politica»…etc..</a:t>
            </a:r>
          </a:p>
          <a:p>
            <a:endParaRPr lang="it-IT" sz="1900" dirty="0"/>
          </a:p>
          <a:p>
            <a:r>
              <a:rPr lang="it-IT" sz="1900" b="1" dirty="0"/>
              <a:t>Quando c’è </a:t>
            </a:r>
            <a:r>
              <a:rPr lang="it-IT" sz="1900" b="1" i="1" dirty="0" err="1"/>
              <a:t>political</a:t>
            </a:r>
            <a:r>
              <a:rPr lang="it-IT" sz="1900" b="1" i="1" dirty="0"/>
              <a:t> accountability….</a:t>
            </a:r>
            <a:r>
              <a:rPr lang="it-IT" sz="1900" b="1" dirty="0"/>
              <a:t> i cittadini dovrebbero essere in grado di:</a:t>
            </a:r>
          </a:p>
          <a:p>
            <a:pPr>
              <a:buFont typeface="Wingdings" panose="05000000000000000000" pitchFamily="2" charset="2"/>
              <a:buChar char="ü"/>
            </a:pPr>
            <a:r>
              <a:rPr lang="it-IT" sz="1900" dirty="0"/>
              <a:t> influenzare</a:t>
            </a:r>
          </a:p>
          <a:p>
            <a:pPr>
              <a:buFont typeface="Wingdings" panose="05000000000000000000" pitchFamily="2" charset="2"/>
              <a:buChar char="ü"/>
            </a:pPr>
            <a:r>
              <a:rPr lang="it-IT" sz="1900" dirty="0"/>
              <a:t>monitorare</a:t>
            </a:r>
          </a:p>
          <a:p>
            <a:pPr>
              <a:buFont typeface="Wingdings" panose="05000000000000000000" pitchFamily="2" charset="2"/>
              <a:buChar char="ü"/>
            </a:pPr>
            <a:r>
              <a:rPr lang="it-IT" sz="1900" dirty="0"/>
              <a:t>valutare </a:t>
            </a:r>
          </a:p>
          <a:p>
            <a:pPr marL="0" indent="0">
              <a:buNone/>
            </a:pPr>
            <a:r>
              <a:rPr lang="it-IT" sz="1900" dirty="0"/>
              <a:t>Chi </a:t>
            </a:r>
            <a:r>
              <a:rPr lang="it-IT" sz="1900" dirty="0">
                <a:latin typeface="Times New Roman" panose="02020603050405020304" pitchFamily="18" charset="0"/>
                <a:cs typeface="Times New Roman" panose="02020603050405020304" pitchFamily="18" charset="0"/>
              </a:rPr>
              <a:t>? </a:t>
            </a:r>
            <a:r>
              <a:rPr lang="it-IT" sz="3600" dirty="0"/>
              <a:t>I POLITICI</a:t>
            </a:r>
          </a:p>
        </p:txBody>
      </p:sp>
      <p:pic>
        <p:nvPicPr>
          <p:cNvPr id="7" name="Immagine 6">
            <a:extLst>
              <a:ext uri="{FF2B5EF4-FFF2-40B4-BE49-F238E27FC236}">
                <a16:creationId xmlns:a16="http://schemas.microsoft.com/office/drawing/2014/main" id="{DA8498F0-3AD3-46B8-BE65-6E71AA974A48}"/>
              </a:ext>
            </a:extLst>
          </p:cNvPr>
          <p:cNvPicPr>
            <a:picLocks noChangeAspect="1"/>
          </p:cNvPicPr>
          <p:nvPr/>
        </p:nvPicPr>
        <p:blipFill>
          <a:blip r:embed="rId2"/>
          <a:stretch>
            <a:fillRect/>
          </a:stretch>
        </p:blipFill>
        <p:spPr>
          <a:xfrm>
            <a:off x="8303769" y="640080"/>
            <a:ext cx="2496650" cy="2628053"/>
          </a:xfrm>
          <a:prstGeom prst="rect">
            <a:avLst/>
          </a:prstGeom>
        </p:spPr>
      </p:pic>
      <p:pic>
        <p:nvPicPr>
          <p:cNvPr id="5" name="Immagine 4" descr="Immagine che contiene testo&#10;&#10;Descrizione generata automaticamente">
            <a:extLst>
              <a:ext uri="{FF2B5EF4-FFF2-40B4-BE49-F238E27FC236}">
                <a16:creationId xmlns:a16="http://schemas.microsoft.com/office/drawing/2014/main" id="{2BE2D60C-908F-4244-8E0E-7720692856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7801" y="3589867"/>
            <a:ext cx="3508586" cy="2628053"/>
          </a:xfrm>
          <a:prstGeom prst="rect">
            <a:avLst/>
          </a:prstGeom>
        </p:spPr>
      </p:pic>
    </p:spTree>
    <p:extLst>
      <p:ext uri="{BB962C8B-B14F-4D97-AF65-F5344CB8AC3E}">
        <p14:creationId xmlns:p14="http://schemas.microsoft.com/office/powerpoint/2010/main" val="87099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6D751-39BA-4D83-8DA3-5A114A5B451E}"/>
              </a:ext>
            </a:extLst>
          </p:cNvPr>
          <p:cNvSpPr>
            <a:spLocks noGrp="1"/>
          </p:cNvSpPr>
          <p:nvPr>
            <p:ph type="title"/>
          </p:nvPr>
        </p:nvSpPr>
        <p:spPr>
          <a:xfrm>
            <a:off x="912161" y="1042416"/>
            <a:ext cx="9720072" cy="1499616"/>
          </a:xfrm>
        </p:spPr>
        <p:txBody>
          <a:bodyPr/>
          <a:lstStyle/>
          <a:p>
            <a:pPr algn="ctr"/>
            <a:r>
              <a:rPr lang="en-GB" dirty="0"/>
              <a:t>Un MODELLO </a:t>
            </a:r>
            <a:r>
              <a:rPr lang="en-GB" i="1" dirty="0"/>
              <a:t>BANALE</a:t>
            </a:r>
            <a:r>
              <a:rPr lang="en-GB" dirty="0"/>
              <a:t>  </a:t>
            </a:r>
            <a:br>
              <a:rPr lang="en-GB" dirty="0"/>
            </a:br>
            <a:r>
              <a:rPr lang="en-GB" dirty="0"/>
              <a:t>DI POLITICAL ACCOUNTABILITY</a:t>
            </a:r>
          </a:p>
        </p:txBody>
      </p:sp>
      <p:pic>
        <p:nvPicPr>
          <p:cNvPr id="4" name="Immagine 3">
            <a:extLst>
              <a:ext uri="{FF2B5EF4-FFF2-40B4-BE49-F238E27FC236}">
                <a16:creationId xmlns:a16="http://schemas.microsoft.com/office/drawing/2014/main" id="{EFAA07F0-8BF9-4A2C-9AEF-9214DDB801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16225" y="3007337"/>
            <a:ext cx="5823485" cy="1765832"/>
          </a:xfrm>
          <a:prstGeom prst="rect">
            <a:avLst/>
          </a:prstGeom>
        </p:spPr>
      </p:pic>
      <p:pic>
        <p:nvPicPr>
          <p:cNvPr id="5" name="Segnaposto contenuto 10">
            <a:extLst>
              <a:ext uri="{FF2B5EF4-FFF2-40B4-BE49-F238E27FC236}">
                <a16:creationId xmlns:a16="http://schemas.microsoft.com/office/drawing/2014/main" id="{2A680AF9-9A33-4EE0-AC09-5CC0F10B8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3630" y="2870035"/>
            <a:ext cx="2058867" cy="2058867"/>
          </a:xfrm>
          <a:prstGeom prst="rect">
            <a:avLst/>
          </a:prstGeom>
        </p:spPr>
      </p:pic>
      <p:sp>
        <p:nvSpPr>
          <p:cNvPr id="6" name="CasellaDiTesto 15">
            <a:extLst>
              <a:ext uri="{FF2B5EF4-FFF2-40B4-BE49-F238E27FC236}">
                <a16:creationId xmlns:a16="http://schemas.microsoft.com/office/drawing/2014/main" id="{123CF472-1C76-49AA-95EA-64381828FF38}"/>
              </a:ext>
            </a:extLst>
          </p:cNvPr>
          <p:cNvSpPr txBox="1"/>
          <p:nvPr/>
        </p:nvSpPr>
        <p:spPr>
          <a:xfrm>
            <a:off x="2845442" y="5053808"/>
            <a:ext cx="1084382" cy="369332"/>
          </a:xfrm>
          <a:prstGeom prst="rect">
            <a:avLst/>
          </a:prstGeom>
          <a:noFill/>
        </p:spPr>
        <p:txBody>
          <a:bodyPr wrap="square" rtlCol="0">
            <a:spAutoFit/>
          </a:bodyPr>
          <a:lstStyle/>
          <a:p>
            <a:r>
              <a:rPr lang="it-IT" b="1" dirty="0"/>
              <a:t>ELETTORI</a:t>
            </a:r>
          </a:p>
        </p:txBody>
      </p:sp>
      <p:sp>
        <p:nvSpPr>
          <p:cNvPr id="7" name="CasellaDiTesto 15">
            <a:extLst>
              <a:ext uri="{FF2B5EF4-FFF2-40B4-BE49-F238E27FC236}">
                <a16:creationId xmlns:a16="http://schemas.microsoft.com/office/drawing/2014/main" id="{7E00FE46-1BFF-4704-822F-C2710AC9493A}"/>
              </a:ext>
            </a:extLst>
          </p:cNvPr>
          <p:cNvSpPr txBox="1"/>
          <p:nvPr/>
        </p:nvSpPr>
        <p:spPr>
          <a:xfrm>
            <a:off x="7608681" y="5053808"/>
            <a:ext cx="1084382" cy="646331"/>
          </a:xfrm>
          <a:prstGeom prst="rect">
            <a:avLst/>
          </a:prstGeom>
          <a:noFill/>
        </p:spPr>
        <p:txBody>
          <a:bodyPr wrap="square" rtlCol="0">
            <a:spAutoFit/>
          </a:bodyPr>
          <a:lstStyle/>
          <a:p>
            <a:pPr algn="ctr"/>
            <a:r>
              <a:rPr lang="it-IT" b="1" dirty="0"/>
              <a:t>Politici «buoni»</a:t>
            </a:r>
          </a:p>
        </p:txBody>
      </p:sp>
      <p:sp>
        <p:nvSpPr>
          <p:cNvPr id="8" name="CasellaDiTesto 15">
            <a:extLst>
              <a:ext uri="{FF2B5EF4-FFF2-40B4-BE49-F238E27FC236}">
                <a16:creationId xmlns:a16="http://schemas.microsoft.com/office/drawing/2014/main" id="{22E55CF6-F5D9-4936-8AED-69C5DFB8E3A3}"/>
              </a:ext>
            </a:extLst>
          </p:cNvPr>
          <p:cNvSpPr txBox="1"/>
          <p:nvPr/>
        </p:nvSpPr>
        <p:spPr>
          <a:xfrm>
            <a:off x="8750126" y="5053807"/>
            <a:ext cx="1084382" cy="646331"/>
          </a:xfrm>
          <a:prstGeom prst="rect">
            <a:avLst/>
          </a:prstGeom>
          <a:noFill/>
        </p:spPr>
        <p:txBody>
          <a:bodyPr wrap="square" rtlCol="0">
            <a:spAutoFit/>
          </a:bodyPr>
          <a:lstStyle/>
          <a:p>
            <a:pPr algn="ctr"/>
            <a:r>
              <a:rPr lang="it-IT" b="1" dirty="0"/>
              <a:t>Politici «cattivi»</a:t>
            </a:r>
          </a:p>
        </p:txBody>
      </p:sp>
      <p:sp>
        <p:nvSpPr>
          <p:cNvPr id="3" name="TextBox 2">
            <a:extLst>
              <a:ext uri="{FF2B5EF4-FFF2-40B4-BE49-F238E27FC236}">
                <a16:creationId xmlns:a16="http://schemas.microsoft.com/office/drawing/2014/main" id="{E660E8C0-4690-44AD-B51B-B54D4E1A08EC}"/>
              </a:ext>
            </a:extLst>
          </p:cNvPr>
          <p:cNvSpPr txBox="1"/>
          <p:nvPr/>
        </p:nvSpPr>
        <p:spPr>
          <a:xfrm>
            <a:off x="8897908" y="5700138"/>
            <a:ext cx="2527474" cy="646331"/>
          </a:xfrm>
          <a:prstGeom prst="rect">
            <a:avLst/>
          </a:prstGeom>
          <a:noFill/>
        </p:spPr>
        <p:txBody>
          <a:bodyPr wrap="square" rtlCol="0">
            <a:spAutoFit/>
          </a:bodyPr>
          <a:lstStyle/>
          <a:p>
            <a:r>
              <a:rPr lang="en-GB" dirty="0"/>
              <a:t>Es: </a:t>
            </a:r>
            <a:r>
              <a:rPr lang="en-GB" dirty="0" err="1"/>
              <a:t>incompententi</a:t>
            </a:r>
            <a:r>
              <a:rPr lang="en-GB" dirty="0"/>
              <a:t>, </a:t>
            </a:r>
            <a:r>
              <a:rPr lang="en-GB" dirty="0" err="1"/>
              <a:t>corrotti</a:t>
            </a:r>
            <a:r>
              <a:rPr lang="en-GB" dirty="0"/>
              <a:t>, etc…</a:t>
            </a:r>
          </a:p>
        </p:txBody>
      </p:sp>
    </p:spTree>
    <p:extLst>
      <p:ext uri="{BB962C8B-B14F-4D97-AF65-F5344CB8AC3E}">
        <p14:creationId xmlns:p14="http://schemas.microsoft.com/office/powerpoint/2010/main" val="30386617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30DA7FAA-D934-4833-9DA6-D5F451BDB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39036" y="657921"/>
            <a:ext cx="4165599" cy="1263117"/>
          </a:xfrm>
          <a:prstGeom prst="rect">
            <a:avLst/>
          </a:prstGeom>
        </p:spPr>
      </p:pic>
      <p:pic>
        <p:nvPicPr>
          <p:cNvPr id="11" name="Segnaposto contenuto 10">
            <a:extLst>
              <a:ext uri="{FF2B5EF4-FFF2-40B4-BE49-F238E27FC236}">
                <a16:creationId xmlns:a16="http://schemas.microsoft.com/office/drawing/2014/main" id="{6754AA0F-B8CE-4C16-BE02-97E3FE6734E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35626" y="1125079"/>
            <a:ext cx="1499616" cy="1499616"/>
          </a:xfrm>
        </p:spPr>
      </p:pic>
      <p:cxnSp>
        <p:nvCxnSpPr>
          <p:cNvPr id="13" name="Connettore a gomito 12">
            <a:extLst>
              <a:ext uri="{FF2B5EF4-FFF2-40B4-BE49-F238E27FC236}">
                <a16:creationId xmlns:a16="http://schemas.microsoft.com/office/drawing/2014/main" id="{2DCA156E-1388-4412-946C-57C6A8C5FCC7}"/>
              </a:ext>
            </a:extLst>
          </p:cNvPr>
          <p:cNvCxnSpPr>
            <a:cxnSpLocks/>
            <a:stCxn id="7" idx="0"/>
            <a:endCxn id="11" idx="0"/>
          </p:cNvCxnSpPr>
          <p:nvPr/>
        </p:nvCxnSpPr>
        <p:spPr>
          <a:xfrm rot="16200000" flipH="1">
            <a:off x="6070055" y="-2690299"/>
            <a:ext cx="467158" cy="7163599"/>
          </a:xfrm>
          <a:prstGeom prst="bentConnector3">
            <a:avLst>
              <a:gd name="adj1" fmla="val -48934"/>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E291C091-F2F2-435C-A746-EFBD12D86FE6}"/>
              </a:ext>
            </a:extLst>
          </p:cNvPr>
          <p:cNvSpPr txBox="1"/>
          <p:nvPr/>
        </p:nvSpPr>
        <p:spPr>
          <a:xfrm>
            <a:off x="2721834" y="53875"/>
            <a:ext cx="2236245" cy="369332"/>
          </a:xfrm>
          <a:prstGeom prst="rect">
            <a:avLst/>
          </a:prstGeom>
          <a:noFill/>
        </p:spPr>
        <p:txBody>
          <a:bodyPr wrap="square" rtlCol="0">
            <a:spAutoFit/>
          </a:bodyPr>
          <a:lstStyle/>
          <a:p>
            <a:r>
              <a:rPr lang="it-IT" dirty="0"/>
              <a:t>Delegano i politici</a:t>
            </a:r>
          </a:p>
        </p:txBody>
      </p:sp>
      <p:sp>
        <p:nvSpPr>
          <p:cNvPr id="21" name="CasellaDiTesto 20">
            <a:extLst>
              <a:ext uri="{FF2B5EF4-FFF2-40B4-BE49-F238E27FC236}">
                <a16:creationId xmlns:a16="http://schemas.microsoft.com/office/drawing/2014/main" id="{D063294D-6ACB-4280-A35E-DCBB303A203E}"/>
              </a:ext>
            </a:extLst>
          </p:cNvPr>
          <p:cNvSpPr txBox="1"/>
          <p:nvPr/>
        </p:nvSpPr>
        <p:spPr>
          <a:xfrm>
            <a:off x="7323719" y="4502883"/>
            <a:ext cx="2874004" cy="369332"/>
          </a:xfrm>
          <a:prstGeom prst="rect">
            <a:avLst/>
          </a:prstGeom>
          <a:noFill/>
        </p:spPr>
        <p:txBody>
          <a:bodyPr wrap="square" rtlCol="0">
            <a:spAutoFit/>
          </a:bodyPr>
          <a:lstStyle/>
          <a:p>
            <a:r>
              <a:rPr lang="it-IT" dirty="0"/>
              <a:t>Producono il bene pubblico</a:t>
            </a:r>
          </a:p>
        </p:txBody>
      </p:sp>
      <p:pic>
        <p:nvPicPr>
          <p:cNvPr id="37" name="Immagine 36">
            <a:extLst>
              <a:ext uri="{FF2B5EF4-FFF2-40B4-BE49-F238E27FC236}">
                <a16:creationId xmlns:a16="http://schemas.microsoft.com/office/drawing/2014/main" id="{3B31DBCB-33B7-480E-BDDA-8F06AB7C81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5784" y="3493008"/>
            <a:ext cx="1009875" cy="1009875"/>
          </a:xfrm>
          <a:prstGeom prst="rect">
            <a:avLst/>
          </a:prstGeom>
        </p:spPr>
      </p:pic>
      <p:cxnSp>
        <p:nvCxnSpPr>
          <p:cNvPr id="47" name="Connettore a gomito 46">
            <a:extLst>
              <a:ext uri="{FF2B5EF4-FFF2-40B4-BE49-F238E27FC236}">
                <a16:creationId xmlns:a16="http://schemas.microsoft.com/office/drawing/2014/main" id="{A2FAC3A6-6AED-4E41-BD35-5A3B48C803F8}"/>
              </a:ext>
            </a:extLst>
          </p:cNvPr>
          <p:cNvCxnSpPr>
            <a:stCxn id="11" idx="2"/>
            <a:endCxn id="37" idx="0"/>
          </p:cNvCxnSpPr>
          <p:nvPr/>
        </p:nvCxnSpPr>
        <p:spPr>
          <a:xfrm rot="5400000">
            <a:off x="8888922" y="2496495"/>
            <a:ext cx="868313" cy="1124712"/>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8" name="Connettore a gomito 47">
            <a:extLst>
              <a:ext uri="{FF2B5EF4-FFF2-40B4-BE49-F238E27FC236}">
                <a16:creationId xmlns:a16="http://schemas.microsoft.com/office/drawing/2014/main" id="{E9BF872B-841A-4662-A7B6-DF877433C6AC}"/>
              </a:ext>
            </a:extLst>
          </p:cNvPr>
          <p:cNvCxnSpPr>
            <a:cxnSpLocks/>
            <a:stCxn id="7" idx="2"/>
          </p:cNvCxnSpPr>
          <p:nvPr/>
        </p:nvCxnSpPr>
        <p:spPr>
          <a:xfrm rot="16200000" flipH="1">
            <a:off x="4253524" y="389349"/>
            <a:ext cx="2212513" cy="5275890"/>
          </a:xfrm>
          <a:prstGeom prst="bentConnector2">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51" name="CasellaDiTesto 50">
            <a:extLst>
              <a:ext uri="{FF2B5EF4-FFF2-40B4-BE49-F238E27FC236}">
                <a16:creationId xmlns:a16="http://schemas.microsoft.com/office/drawing/2014/main" id="{87FE93A5-4066-462E-A788-033E00CC5D37}"/>
              </a:ext>
            </a:extLst>
          </p:cNvPr>
          <p:cNvSpPr txBox="1"/>
          <p:nvPr/>
        </p:nvSpPr>
        <p:spPr>
          <a:xfrm>
            <a:off x="5850294" y="3576835"/>
            <a:ext cx="1937520" cy="369332"/>
          </a:xfrm>
          <a:prstGeom prst="rect">
            <a:avLst/>
          </a:prstGeom>
          <a:noFill/>
        </p:spPr>
        <p:txBody>
          <a:bodyPr wrap="square" rtlCol="0">
            <a:spAutoFit/>
          </a:bodyPr>
          <a:lstStyle/>
          <a:p>
            <a:r>
              <a:rPr lang="it-IT" dirty="0"/>
              <a:t>Valutano i risultati</a:t>
            </a:r>
          </a:p>
        </p:txBody>
      </p:sp>
      <p:cxnSp>
        <p:nvCxnSpPr>
          <p:cNvPr id="53" name="Connettore a gomito 52">
            <a:extLst>
              <a:ext uri="{FF2B5EF4-FFF2-40B4-BE49-F238E27FC236}">
                <a16:creationId xmlns:a16="http://schemas.microsoft.com/office/drawing/2014/main" id="{4B822695-B241-406C-8EDA-CD5375E3F2B7}"/>
              </a:ext>
            </a:extLst>
          </p:cNvPr>
          <p:cNvCxnSpPr>
            <a:cxnSpLocks/>
            <a:stCxn id="14" idx="0"/>
            <a:endCxn id="11" idx="1"/>
          </p:cNvCxnSpPr>
          <p:nvPr/>
        </p:nvCxnSpPr>
        <p:spPr>
          <a:xfrm rot="5400000" flipH="1" flipV="1">
            <a:off x="7338237" y="1312988"/>
            <a:ext cx="1235490" cy="2359288"/>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4" name="CasellaDiTesto 53">
            <a:extLst>
              <a:ext uri="{FF2B5EF4-FFF2-40B4-BE49-F238E27FC236}">
                <a16:creationId xmlns:a16="http://schemas.microsoft.com/office/drawing/2014/main" id="{3E80F5D8-D64D-41A1-AF1E-82C20D1EEE45}"/>
              </a:ext>
            </a:extLst>
          </p:cNvPr>
          <p:cNvSpPr txBox="1"/>
          <p:nvPr/>
        </p:nvSpPr>
        <p:spPr>
          <a:xfrm>
            <a:off x="6899381" y="1500934"/>
            <a:ext cx="2236245" cy="369332"/>
          </a:xfrm>
          <a:prstGeom prst="rect">
            <a:avLst/>
          </a:prstGeom>
          <a:noFill/>
        </p:spPr>
        <p:txBody>
          <a:bodyPr wrap="square" rtlCol="0">
            <a:spAutoFit/>
          </a:bodyPr>
          <a:lstStyle/>
          <a:p>
            <a:r>
              <a:rPr lang="it-IT" dirty="0"/>
              <a:t>Rieleggono i politici</a:t>
            </a:r>
          </a:p>
        </p:txBody>
      </p:sp>
      <p:sp>
        <p:nvSpPr>
          <p:cNvPr id="57" name="CasellaDiTesto 56">
            <a:extLst>
              <a:ext uri="{FF2B5EF4-FFF2-40B4-BE49-F238E27FC236}">
                <a16:creationId xmlns:a16="http://schemas.microsoft.com/office/drawing/2014/main" id="{22192A19-01E0-4955-B679-335576B1756A}"/>
              </a:ext>
            </a:extLst>
          </p:cNvPr>
          <p:cNvSpPr txBox="1"/>
          <p:nvPr/>
        </p:nvSpPr>
        <p:spPr>
          <a:xfrm>
            <a:off x="972282" y="1873084"/>
            <a:ext cx="2236245" cy="369332"/>
          </a:xfrm>
          <a:prstGeom prst="rect">
            <a:avLst/>
          </a:prstGeom>
          <a:noFill/>
        </p:spPr>
        <p:txBody>
          <a:bodyPr wrap="square" rtlCol="0">
            <a:spAutoFit/>
          </a:bodyPr>
          <a:lstStyle/>
          <a:p>
            <a:r>
              <a:rPr lang="it-IT" b="1" dirty="0"/>
              <a:t>ELETTORI</a:t>
            </a:r>
          </a:p>
        </p:txBody>
      </p:sp>
      <p:sp>
        <p:nvSpPr>
          <p:cNvPr id="58" name="Freccia circolare in su 57">
            <a:extLst>
              <a:ext uri="{FF2B5EF4-FFF2-40B4-BE49-F238E27FC236}">
                <a16:creationId xmlns:a16="http://schemas.microsoft.com/office/drawing/2014/main" id="{ECA16CAE-D76C-4B46-8B5B-29CB01E7D0C9}"/>
              </a:ext>
            </a:extLst>
          </p:cNvPr>
          <p:cNvSpPr/>
          <p:nvPr/>
        </p:nvSpPr>
        <p:spPr>
          <a:xfrm rot="1800000">
            <a:off x="7473887" y="2518563"/>
            <a:ext cx="870299" cy="505207"/>
          </a:xfrm>
          <a:prstGeom prst="curvedUpArrow">
            <a:avLst>
              <a:gd name="adj1" fmla="val 25000"/>
              <a:gd name="adj2" fmla="val 58329"/>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9" name="Freccia circolare in su 58">
            <a:extLst>
              <a:ext uri="{FF2B5EF4-FFF2-40B4-BE49-F238E27FC236}">
                <a16:creationId xmlns:a16="http://schemas.microsoft.com/office/drawing/2014/main" id="{4197BC95-B24E-470F-BDFA-A012AF62F114}"/>
              </a:ext>
            </a:extLst>
          </p:cNvPr>
          <p:cNvSpPr/>
          <p:nvPr/>
        </p:nvSpPr>
        <p:spPr>
          <a:xfrm rot="13500000">
            <a:off x="7865629" y="2304644"/>
            <a:ext cx="870299" cy="505207"/>
          </a:xfrm>
          <a:prstGeom prst="curvedUpArrow">
            <a:avLst>
              <a:gd name="adj1" fmla="val 25000"/>
              <a:gd name="adj2" fmla="val 58329"/>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6" name="CasellaDiTesto 15">
            <a:extLst>
              <a:ext uri="{FF2B5EF4-FFF2-40B4-BE49-F238E27FC236}">
                <a16:creationId xmlns:a16="http://schemas.microsoft.com/office/drawing/2014/main" id="{8D2314E3-89DC-4C48-BA5B-65666CAB0EC6}"/>
              </a:ext>
            </a:extLst>
          </p:cNvPr>
          <p:cNvSpPr txBox="1"/>
          <p:nvPr/>
        </p:nvSpPr>
        <p:spPr>
          <a:xfrm>
            <a:off x="10648434" y="2322964"/>
            <a:ext cx="1603279" cy="369332"/>
          </a:xfrm>
          <a:prstGeom prst="rect">
            <a:avLst/>
          </a:prstGeom>
          <a:noFill/>
        </p:spPr>
        <p:txBody>
          <a:bodyPr wrap="square" rtlCol="0">
            <a:spAutoFit/>
          </a:bodyPr>
          <a:lstStyle/>
          <a:p>
            <a:r>
              <a:rPr lang="it-IT" b="1" dirty="0"/>
              <a:t>POLITICI</a:t>
            </a:r>
          </a:p>
        </p:txBody>
      </p:sp>
      <p:sp>
        <p:nvSpPr>
          <p:cNvPr id="20" name="CasellaDiTesto 19">
            <a:extLst>
              <a:ext uri="{FF2B5EF4-FFF2-40B4-BE49-F238E27FC236}">
                <a16:creationId xmlns:a16="http://schemas.microsoft.com/office/drawing/2014/main" id="{DAE51054-5E18-4831-ABDC-62F07C4CF7C7}"/>
              </a:ext>
            </a:extLst>
          </p:cNvPr>
          <p:cNvSpPr txBox="1"/>
          <p:nvPr/>
        </p:nvSpPr>
        <p:spPr>
          <a:xfrm>
            <a:off x="8939756" y="5746484"/>
            <a:ext cx="3038107" cy="646331"/>
          </a:xfrm>
          <a:prstGeom prst="rect">
            <a:avLst/>
          </a:prstGeom>
          <a:noFill/>
          <a:ln>
            <a:solidFill>
              <a:schemeClr val="tx2"/>
            </a:solidFill>
          </a:ln>
        </p:spPr>
        <p:txBody>
          <a:bodyPr wrap="square" rtlCol="0">
            <a:spAutoFit/>
          </a:bodyPr>
          <a:lstStyle/>
          <a:p>
            <a:r>
              <a:rPr lang="it-IT" dirty="0"/>
              <a:t>immaginiamo un concetto molto ampio di «bene pubblico»</a:t>
            </a:r>
          </a:p>
        </p:txBody>
      </p:sp>
      <p:cxnSp>
        <p:nvCxnSpPr>
          <p:cNvPr id="5" name="Connettore a gomito 4">
            <a:extLst>
              <a:ext uri="{FF2B5EF4-FFF2-40B4-BE49-F238E27FC236}">
                <a16:creationId xmlns:a16="http://schemas.microsoft.com/office/drawing/2014/main" id="{64DAA98B-2105-4773-BFF2-BCC15B5F7C6F}"/>
              </a:ext>
            </a:extLst>
          </p:cNvPr>
          <p:cNvCxnSpPr>
            <a:stCxn id="37" idx="3"/>
            <a:endCxn id="20" idx="0"/>
          </p:cNvCxnSpPr>
          <p:nvPr/>
        </p:nvCxnSpPr>
        <p:spPr>
          <a:xfrm>
            <a:off x="9265659" y="3997946"/>
            <a:ext cx="1193151" cy="1748538"/>
          </a:xfrm>
          <a:prstGeom prst="bentConnector2">
            <a:avLst/>
          </a:prstGeom>
          <a:ln>
            <a:prstDash val="lgDashDot"/>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B3D10FA6-3922-4ACC-A6C0-5836C3E8D5BB}"/>
              </a:ext>
            </a:extLst>
          </p:cNvPr>
          <p:cNvCxnSpPr>
            <a:cxnSpLocks/>
            <a:endCxn id="51" idx="3"/>
          </p:cNvCxnSpPr>
          <p:nvPr/>
        </p:nvCxnSpPr>
        <p:spPr>
          <a:xfrm flipH="1">
            <a:off x="7787814" y="3761501"/>
            <a:ext cx="441322" cy="0"/>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pic>
        <p:nvPicPr>
          <p:cNvPr id="14" name="Graphic 13" descr="Checkmark with solid fill">
            <a:extLst>
              <a:ext uri="{FF2B5EF4-FFF2-40B4-BE49-F238E27FC236}">
                <a16:creationId xmlns:a16="http://schemas.microsoft.com/office/drawing/2014/main" id="{A34537C9-37BC-45D9-857C-5144FB81D2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73820" y="3110377"/>
            <a:ext cx="605035" cy="605035"/>
          </a:xfrm>
          <a:prstGeom prst="rect">
            <a:avLst/>
          </a:prstGeom>
        </p:spPr>
      </p:pic>
    </p:spTree>
    <p:extLst>
      <p:ext uri="{BB962C8B-B14F-4D97-AF65-F5344CB8AC3E}">
        <p14:creationId xmlns:p14="http://schemas.microsoft.com/office/powerpoint/2010/main" val="395815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barn(inVertical)">
                                      <p:cBhvr>
                                        <p:cTn id="40" dur="500"/>
                                        <p:tgtEl>
                                          <p:spTgt spid="3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fade">
                                      <p:cBhvr>
                                        <p:cTn id="59" dur="500"/>
                                        <p:tgtEl>
                                          <p:spTgt spid="51"/>
                                        </p:tgtEl>
                                      </p:cBhvr>
                                    </p:animEffect>
                                  </p:childTnLst>
                                </p:cTn>
                              </p:par>
                              <p:par>
                                <p:cTn id="60" presetID="16" presetClass="entr" presetSubtype="21" fill="hold"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arn(inVertical)">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circle(in)">
                                      <p:cBhvr>
                                        <p:cTn id="67" dur="20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53"/>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54"/>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9"/>
                                        </p:tgtEl>
                                        <p:attrNameLst>
                                          <p:attrName>style.visibility</p:attrName>
                                        </p:attrNameLst>
                                      </p:cBhvr>
                                      <p:to>
                                        <p:strVal val="visible"/>
                                      </p:to>
                                    </p:set>
                                    <p:animEffect transition="in" filter="fade">
                                      <p:cBhvr>
                                        <p:cTn id="78" dur="500"/>
                                        <p:tgtEl>
                                          <p:spTgt spid="59"/>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58"/>
                                        </p:tgtEl>
                                        <p:attrNameLst>
                                          <p:attrName>style.visibility</p:attrName>
                                        </p:attrNameLst>
                                      </p:cBhvr>
                                      <p:to>
                                        <p:strVal val="visible"/>
                                      </p:to>
                                    </p:set>
                                    <p:animEffect transition="in" filter="fade">
                                      <p:cBhvr>
                                        <p:cTn id="81" dur="500"/>
                                        <p:tgtEl>
                                          <p:spTgt spid="58"/>
                                        </p:tgtEl>
                                      </p:cBhvr>
                                    </p:animEffect>
                                  </p:childTnLst>
                                </p:cTn>
                              </p:par>
                            </p:childTnLst>
                          </p:cTn>
                        </p:par>
                      </p:childTnLst>
                    </p:cTn>
                  </p:par>
                  <p:par>
                    <p:cTn id="82" fill="hold">
                      <p:stCondLst>
                        <p:cond delay="indefinite"/>
                      </p:stCondLst>
                      <p:childTnLst>
                        <p:par>
                          <p:cTn id="83" fill="hold">
                            <p:stCondLst>
                              <p:cond delay="0"/>
                            </p:stCondLst>
                            <p:childTnLst>
                              <p:par>
                                <p:cTn id="84" presetID="45" presetClass="entr" presetSubtype="0" fill="hold" grpId="1" nodeType="clickEffect">
                                  <p:stCondLst>
                                    <p:cond delay="0"/>
                                  </p:stCondLst>
                                  <p:childTnLst>
                                    <p:set>
                                      <p:cBhvr>
                                        <p:cTn id="85" dur="1" fill="hold">
                                          <p:stCondLst>
                                            <p:cond delay="0"/>
                                          </p:stCondLst>
                                        </p:cTn>
                                        <p:tgtEl>
                                          <p:spTgt spid="59"/>
                                        </p:tgtEl>
                                        <p:attrNameLst>
                                          <p:attrName>style.visibility</p:attrName>
                                        </p:attrNameLst>
                                      </p:cBhvr>
                                      <p:to>
                                        <p:strVal val="visible"/>
                                      </p:to>
                                    </p:set>
                                    <p:animEffect transition="in" filter="fade">
                                      <p:cBhvr>
                                        <p:cTn id="86" dur="2000"/>
                                        <p:tgtEl>
                                          <p:spTgt spid="59"/>
                                        </p:tgtEl>
                                      </p:cBhvr>
                                    </p:animEffect>
                                    <p:anim calcmode="lin" valueType="num">
                                      <p:cBhvr>
                                        <p:cTn id="87" dur="2000" fill="hold"/>
                                        <p:tgtEl>
                                          <p:spTgt spid="59"/>
                                        </p:tgtEl>
                                        <p:attrNameLst>
                                          <p:attrName>ppt_w</p:attrName>
                                        </p:attrNameLst>
                                      </p:cBhvr>
                                      <p:tavLst>
                                        <p:tav tm="0" fmla="#ppt_w*sin(2.5*pi*$)">
                                          <p:val>
                                            <p:fltVal val="0"/>
                                          </p:val>
                                        </p:tav>
                                        <p:tav tm="100000">
                                          <p:val>
                                            <p:fltVal val="1"/>
                                          </p:val>
                                        </p:tav>
                                      </p:tavLst>
                                    </p:anim>
                                    <p:anim calcmode="lin" valueType="num">
                                      <p:cBhvr>
                                        <p:cTn id="88" dur="2000" fill="hold"/>
                                        <p:tgtEl>
                                          <p:spTgt spid="59"/>
                                        </p:tgtEl>
                                        <p:attrNameLst>
                                          <p:attrName>ppt_h</p:attrName>
                                        </p:attrNameLst>
                                      </p:cBhvr>
                                      <p:tavLst>
                                        <p:tav tm="0">
                                          <p:val>
                                            <p:strVal val="#ppt_h"/>
                                          </p:val>
                                        </p:tav>
                                        <p:tav tm="100000">
                                          <p:val>
                                            <p:strVal val="#ppt_h"/>
                                          </p:val>
                                        </p:tav>
                                      </p:tavLst>
                                    </p:anim>
                                  </p:childTnLst>
                                </p:cTn>
                              </p:par>
                              <p:par>
                                <p:cTn id="89" presetID="45" presetClass="entr" presetSubtype="0" fill="hold" grpId="1" nodeType="withEffect">
                                  <p:stCondLst>
                                    <p:cond delay="0"/>
                                  </p:stCondLst>
                                  <p:childTnLst>
                                    <p:set>
                                      <p:cBhvr>
                                        <p:cTn id="90" dur="1" fill="hold">
                                          <p:stCondLst>
                                            <p:cond delay="0"/>
                                          </p:stCondLst>
                                        </p:cTn>
                                        <p:tgtEl>
                                          <p:spTgt spid="58"/>
                                        </p:tgtEl>
                                        <p:attrNameLst>
                                          <p:attrName>style.visibility</p:attrName>
                                        </p:attrNameLst>
                                      </p:cBhvr>
                                      <p:to>
                                        <p:strVal val="visible"/>
                                      </p:to>
                                    </p:set>
                                    <p:animEffect transition="in" filter="fade">
                                      <p:cBhvr>
                                        <p:cTn id="91" dur="2000"/>
                                        <p:tgtEl>
                                          <p:spTgt spid="58"/>
                                        </p:tgtEl>
                                      </p:cBhvr>
                                    </p:animEffect>
                                    <p:anim calcmode="lin" valueType="num">
                                      <p:cBhvr>
                                        <p:cTn id="92" dur="2000" fill="hold"/>
                                        <p:tgtEl>
                                          <p:spTgt spid="58"/>
                                        </p:tgtEl>
                                        <p:attrNameLst>
                                          <p:attrName>ppt_w</p:attrName>
                                        </p:attrNameLst>
                                      </p:cBhvr>
                                      <p:tavLst>
                                        <p:tav tm="0" fmla="#ppt_w*sin(2.5*pi*$)">
                                          <p:val>
                                            <p:fltVal val="0"/>
                                          </p:val>
                                        </p:tav>
                                        <p:tav tm="100000">
                                          <p:val>
                                            <p:fltVal val="1"/>
                                          </p:val>
                                        </p:tav>
                                      </p:tavLst>
                                    </p:anim>
                                    <p:anim calcmode="lin" valueType="num">
                                      <p:cBhvr>
                                        <p:cTn id="93" dur="2000" fill="hold"/>
                                        <p:tgtEl>
                                          <p:spTgt spid="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51" grpId="0"/>
      <p:bldP spid="54" grpId="0"/>
      <p:bldP spid="57" grpId="0"/>
      <p:bldP spid="58" grpId="0" animBg="1"/>
      <p:bldP spid="58" grpId="1" animBg="1"/>
      <p:bldP spid="59" grpId="0" animBg="1"/>
      <p:bldP spid="59" grpId="1" animBg="1"/>
      <p:bldP spid="16" grpId="0"/>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60F97AC-7F27-495B-AFBF-8717FEAC97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89450" y="3142070"/>
            <a:ext cx="2019949" cy="612501"/>
          </a:xfrm>
          <a:prstGeom prst="rect">
            <a:avLst/>
          </a:prstGeom>
        </p:spPr>
      </p:pic>
      <p:pic>
        <p:nvPicPr>
          <p:cNvPr id="5" name="Segnaposto contenuto 10">
            <a:extLst>
              <a:ext uri="{FF2B5EF4-FFF2-40B4-BE49-F238E27FC236}">
                <a16:creationId xmlns:a16="http://schemas.microsoft.com/office/drawing/2014/main" id="{3BB7C797-3FD4-49F1-9684-904D31345BF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02978" y="2659513"/>
            <a:ext cx="727182" cy="727182"/>
          </a:xfrm>
        </p:spPr>
      </p:pic>
      <p:cxnSp>
        <p:nvCxnSpPr>
          <p:cNvPr id="6" name="Connettore a gomito 5">
            <a:extLst>
              <a:ext uri="{FF2B5EF4-FFF2-40B4-BE49-F238E27FC236}">
                <a16:creationId xmlns:a16="http://schemas.microsoft.com/office/drawing/2014/main" id="{D272773F-A777-460A-B756-B19F6439CEB1}"/>
              </a:ext>
            </a:extLst>
          </p:cNvPr>
          <p:cNvCxnSpPr>
            <a:cxnSpLocks/>
            <a:stCxn id="4" idx="0"/>
            <a:endCxn id="5" idx="0"/>
          </p:cNvCxnSpPr>
          <p:nvPr/>
        </p:nvCxnSpPr>
        <p:spPr>
          <a:xfrm rot="5400000" flipH="1" flipV="1">
            <a:off x="5891718" y="-1232780"/>
            <a:ext cx="482557" cy="8267145"/>
          </a:xfrm>
          <a:prstGeom prst="bentConnector3">
            <a:avLst>
              <a:gd name="adj1" fmla="val 147373"/>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96B5B0DA-806B-4BA0-9A6A-C297B0CF40C9}"/>
              </a:ext>
            </a:extLst>
          </p:cNvPr>
          <p:cNvSpPr txBox="1"/>
          <p:nvPr/>
        </p:nvSpPr>
        <p:spPr>
          <a:xfrm>
            <a:off x="8563757" y="5400810"/>
            <a:ext cx="1776138" cy="954107"/>
          </a:xfrm>
          <a:prstGeom prst="rect">
            <a:avLst/>
          </a:prstGeom>
          <a:noFill/>
        </p:spPr>
        <p:txBody>
          <a:bodyPr wrap="square" rtlCol="0">
            <a:spAutoFit/>
          </a:bodyPr>
          <a:lstStyle/>
          <a:p>
            <a:r>
              <a:rPr lang="it-IT" sz="1400" dirty="0"/>
              <a:t>Producono beni pubblici (policy, strade, legislazione, …</a:t>
            </a:r>
            <a:r>
              <a:rPr lang="it-IT" sz="1400" dirty="0" err="1"/>
              <a:t>etc</a:t>
            </a:r>
            <a:r>
              <a:rPr lang="it-IT" sz="1400" dirty="0"/>
              <a:t>)</a:t>
            </a:r>
          </a:p>
        </p:txBody>
      </p:sp>
      <p:pic>
        <p:nvPicPr>
          <p:cNvPr id="9" name="Immagine 8">
            <a:extLst>
              <a:ext uri="{FF2B5EF4-FFF2-40B4-BE49-F238E27FC236}">
                <a16:creationId xmlns:a16="http://schemas.microsoft.com/office/drawing/2014/main" id="{2E732E52-84E1-4FFE-87B2-FA9AB14D7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0876" y="4775182"/>
            <a:ext cx="489701" cy="489701"/>
          </a:xfrm>
          <a:prstGeom prst="rect">
            <a:avLst/>
          </a:prstGeom>
        </p:spPr>
      </p:pic>
      <p:cxnSp>
        <p:nvCxnSpPr>
          <p:cNvPr id="10" name="Connettore a gomito 9">
            <a:extLst>
              <a:ext uri="{FF2B5EF4-FFF2-40B4-BE49-F238E27FC236}">
                <a16:creationId xmlns:a16="http://schemas.microsoft.com/office/drawing/2014/main" id="{EC0248B5-368C-4972-B42C-D526BC5136E5}"/>
              </a:ext>
            </a:extLst>
          </p:cNvPr>
          <p:cNvCxnSpPr>
            <a:stCxn id="5" idx="2"/>
            <a:endCxn id="9" idx="0"/>
          </p:cNvCxnSpPr>
          <p:nvPr/>
        </p:nvCxnSpPr>
        <p:spPr>
          <a:xfrm rot="5400000">
            <a:off x="8946905" y="3455517"/>
            <a:ext cx="1388487" cy="1250842"/>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Connettore a gomito 10">
            <a:extLst>
              <a:ext uri="{FF2B5EF4-FFF2-40B4-BE49-F238E27FC236}">
                <a16:creationId xmlns:a16="http://schemas.microsoft.com/office/drawing/2014/main" id="{873A4FB0-D03B-44E0-8DEE-2EF531B06952}"/>
              </a:ext>
            </a:extLst>
          </p:cNvPr>
          <p:cNvCxnSpPr>
            <a:cxnSpLocks/>
            <a:stCxn id="4" idx="2"/>
            <a:endCxn id="9" idx="1"/>
          </p:cNvCxnSpPr>
          <p:nvPr/>
        </p:nvCxnSpPr>
        <p:spPr>
          <a:xfrm rot="16200000" flipH="1">
            <a:off x="4752419" y="1001576"/>
            <a:ext cx="1265462" cy="6771452"/>
          </a:xfrm>
          <a:prstGeom prst="bentConnector2">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C14B9F2D-24AE-40BA-ABEE-0DF7D9A2BCCC}"/>
              </a:ext>
            </a:extLst>
          </p:cNvPr>
          <p:cNvSpPr txBox="1"/>
          <p:nvPr/>
        </p:nvSpPr>
        <p:spPr>
          <a:xfrm>
            <a:off x="7184138" y="4513995"/>
            <a:ext cx="1257850" cy="523220"/>
          </a:xfrm>
          <a:prstGeom prst="rect">
            <a:avLst/>
          </a:prstGeom>
          <a:noFill/>
        </p:spPr>
        <p:txBody>
          <a:bodyPr wrap="square" rtlCol="0">
            <a:spAutoFit/>
          </a:bodyPr>
          <a:lstStyle/>
          <a:p>
            <a:r>
              <a:rPr lang="it-IT" sz="1400" dirty="0"/>
              <a:t>Valutano i risultati</a:t>
            </a:r>
          </a:p>
        </p:txBody>
      </p:sp>
      <p:cxnSp>
        <p:nvCxnSpPr>
          <p:cNvPr id="13" name="Connettore a gomito 12">
            <a:extLst>
              <a:ext uri="{FF2B5EF4-FFF2-40B4-BE49-F238E27FC236}">
                <a16:creationId xmlns:a16="http://schemas.microsoft.com/office/drawing/2014/main" id="{F55082CC-80EC-4C37-BA7D-BDF8A542D0AF}"/>
              </a:ext>
            </a:extLst>
          </p:cNvPr>
          <p:cNvCxnSpPr>
            <a:cxnSpLocks/>
            <a:stCxn id="12" idx="0"/>
            <a:endCxn id="5" idx="1"/>
          </p:cNvCxnSpPr>
          <p:nvPr/>
        </p:nvCxnSpPr>
        <p:spPr>
          <a:xfrm rot="5400000" flipH="1" flipV="1">
            <a:off x="8112575" y="2723593"/>
            <a:ext cx="1490891" cy="2089915"/>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3D5FC9C6-4072-46F2-B5E0-7B1484A2AF65}"/>
              </a:ext>
            </a:extLst>
          </p:cNvPr>
          <p:cNvSpPr txBox="1"/>
          <p:nvPr/>
        </p:nvSpPr>
        <p:spPr>
          <a:xfrm>
            <a:off x="8706306" y="2431922"/>
            <a:ext cx="1084382" cy="523220"/>
          </a:xfrm>
          <a:prstGeom prst="rect">
            <a:avLst/>
          </a:prstGeom>
          <a:noFill/>
        </p:spPr>
        <p:txBody>
          <a:bodyPr wrap="square" rtlCol="0">
            <a:spAutoFit/>
          </a:bodyPr>
          <a:lstStyle/>
          <a:p>
            <a:r>
              <a:rPr lang="it-IT" sz="1400" dirty="0"/>
              <a:t>Rieleggano i politici</a:t>
            </a:r>
          </a:p>
        </p:txBody>
      </p:sp>
      <p:pic>
        <p:nvPicPr>
          <p:cNvPr id="15" name="Immagine 14">
            <a:extLst>
              <a:ext uri="{FF2B5EF4-FFF2-40B4-BE49-F238E27FC236}">
                <a16:creationId xmlns:a16="http://schemas.microsoft.com/office/drawing/2014/main" id="{CB9D015F-0667-4A68-A577-C3DEE6CB29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4383" y="4523539"/>
            <a:ext cx="661523" cy="661523"/>
          </a:xfrm>
          <a:prstGeom prst="rect">
            <a:avLst/>
          </a:prstGeom>
        </p:spPr>
      </p:pic>
      <p:sp>
        <p:nvSpPr>
          <p:cNvPr id="16" name="CasellaDiTesto 15">
            <a:extLst>
              <a:ext uri="{FF2B5EF4-FFF2-40B4-BE49-F238E27FC236}">
                <a16:creationId xmlns:a16="http://schemas.microsoft.com/office/drawing/2014/main" id="{2C9EA960-6D6E-437F-B4CD-868DE37AA5B6}"/>
              </a:ext>
            </a:extLst>
          </p:cNvPr>
          <p:cNvSpPr txBox="1"/>
          <p:nvPr/>
        </p:nvSpPr>
        <p:spPr>
          <a:xfrm>
            <a:off x="915042" y="2781330"/>
            <a:ext cx="1084382" cy="369332"/>
          </a:xfrm>
          <a:prstGeom prst="rect">
            <a:avLst/>
          </a:prstGeom>
          <a:noFill/>
        </p:spPr>
        <p:txBody>
          <a:bodyPr wrap="square" rtlCol="0">
            <a:spAutoFit/>
          </a:bodyPr>
          <a:lstStyle/>
          <a:p>
            <a:r>
              <a:rPr lang="it-IT" b="1" dirty="0"/>
              <a:t>ELETTORI</a:t>
            </a:r>
          </a:p>
        </p:txBody>
      </p:sp>
      <p:cxnSp>
        <p:nvCxnSpPr>
          <p:cNvPr id="19" name="Connettore a gomito 18">
            <a:extLst>
              <a:ext uri="{FF2B5EF4-FFF2-40B4-BE49-F238E27FC236}">
                <a16:creationId xmlns:a16="http://schemas.microsoft.com/office/drawing/2014/main" id="{7EFE8D1C-5CCA-436A-8E7D-5599C336ED6A}"/>
              </a:ext>
            </a:extLst>
          </p:cNvPr>
          <p:cNvCxnSpPr>
            <a:stCxn id="5" idx="2"/>
            <a:endCxn id="15" idx="0"/>
          </p:cNvCxnSpPr>
          <p:nvPr/>
        </p:nvCxnSpPr>
        <p:spPr>
          <a:xfrm rot="16200000" flipH="1">
            <a:off x="10342435" y="3310829"/>
            <a:ext cx="1136844" cy="1288576"/>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028E1BF3-FCC8-4A70-A4E0-00B3EB299AF3}"/>
              </a:ext>
            </a:extLst>
          </p:cNvPr>
          <p:cNvSpPr txBox="1"/>
          <p:nvPr/>
        </p:nvSpPr>
        <p:spPr>
          <a:xfrm>
            <a:off x="10929723" y="5349096"/>
            <a:ext cx="1250843" cy="954107"/>
          </a:xfrm>
          <a:prstGeom prst="rect">
            <a:avLst/>
          </a:prstGeom>
          <a:noFill/>
        </p:spPr>
        <p:txBody>
          <a:bodyPr wrap="square" rtlCol="0">
            <a:spAutoFit/>
          </a:bodyPr>
          <a:lstStyle/>
          <a:p>
            <a:r>
              <a:rPr lang="it-IT" sz="1400" dirty="0"/>
              <a:t>Producono il vantaggio privato (corruzione)</a:t>
            </a:r>
          </a:p>
        </p:txBody>
      </p:sp>
      <p:cxnSp>
        <p:nvCxnSpPr>
          <p:cNvPr id="22" name="Connettore a gomito 21">
            <a:extLst>
              <a:ext uri="{FF2B5EF4-FFF2-40B4-BE49-F238E27FC236}">
                <a16:creationId xmlns:a16="http://schemas.microsoft.com/office/drawing/2014/main" id="{DBFF9D62-8005-44F4-B71B-2B7745D017A7}"/>
              </a:ext>
            </a:extLst>
          </p:cNvPr>
          <p:cNvCxnSpPr>
            <a:cxnSpLocks/>
            <a:stCxn id="20" idx="2"/>
          </p:cNvCxnSpPr>
          <p:nvPr/>
        </p:nvCxnSpPr>
        <p:spPr>
          <a:xfrm rot="5400000" flipH="1">
            <a:off x="6434744" y="1182802"/>
            <a:ext cx="266390" cy="9974413"/>
          </a:xfrm>
          <a:prstGeom prst="bentConnector4">
            <a:avLst>
              <a:gd name="adj1" fmla="val -85814"/>
              <a:gd name="adj2" fmla="val 53135"/>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3" name="Elemento grafico 22" descr="Secchio e straccio con riempimento a tinta unita">
            <a:extLst>
              <a:ext uri="{FF2B5EF4-FFF2-40B4-BE49-F238E27FC236}">
                <a16:creationId xmlns:a16="http://schemas.microsoft.com/office/drawing/2014/main" id="{23089DDD-4578-4BB3-8058-856EF38EFA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24973" y="5566574"/>
            <a:ext cx="443404" cy="443404"/>
          </a:xfrm>
          <a:prstGeom prst="rect">
            <a:avLst/>
          </a:prstGeom>
        </p:spPr>
      </p:pic>
      <p:pic>
        <p:nvPicPr>
          <p:cNvPr id="24" name="Immagine 23">
            <a:extLst>
              <a:ext uri="{FF2B5EF4-FFF2-40B4-BE49-F238E27FC236}">
                <a16:creationId xmlns:a16="http://schemas.microsoft.com/office/drawing/2014/main" id="{C8608EFA-EDD9-433A-B12A-B88223081218}"/>
              </a:ext>
            </a:extLst>
          </p:cNvPr>
          <p:cNvPicPr>
            <a:picLocks noChangeAspect="1"/>
          </p:cNvPicPr>
          <p:nvPr/>
        </p:nvPicPr>
        <p:blipFill>
          <a:blip r:embed="rId8"/>
          <a:stretch>
            <a:fillRect/>
          </a:stretch>
        </p:blipFill>
        <p:spPr>
          <a:xfrm rot="18900000">
            <a:off x="698856" y="5645315"/>
            <a:ext cx="309458" cy="609678"/>
          </a:xfrm>
          <a:prstGeom prst="rect">
            <a:avLst/>
          </a:prstGeom>
        </p:spPr>
      </p:pic>
      <p:sp>
        <p:nvSpPr>
          <p:cNvPr id="25" name="CasellaDiTesto 24">
            <a:extLst>
              <a:ext uri="{FF2B5EF4-FFF2-40B4-BE49-F238E27FC236}">
                <a16:creationId xmlns:a16="http://schemas.microsoft.com/office/drawing/2014/main" id="{53E75A9A-0026-4FE2-9755-9AE75DD8EDA5}"/>
              </a:ext>
            </a:extLst>
          </p:cNvPr>
          <p:cNvSpPr txBox="1"/>
          <p:nvPr/>
        </p:nvSpPr>
        <p:spPr>
          <a:xfrm>
            <a:off x="819038" y="5253560"/>
            <a:ext cx="949339" cy="523220"/>
          </a:xfrm>
          <a:prstGeom prst="rect">
            <a:avLst/>
          </a:prstGeom>
          <a:noFill/>
        </p:spPr>
        <p:txBody>
          <a:bodyPr wrap="square" rtlCol="0">
            <a:spAutoFit/>
          </a:bodyPr>
          <a:lstStyle/>
          <a:p>
            <a:r>
              <a:rPr lang="it-IT" sz="1400" dirty="0"/>
              <a:t>Non viene rieletto</a:t>
            </a:r>
          </a:p>
        </p:txBody>
      </p:sp>
      <p:sp>
        <p:nvSpPr>
          <p:cNvPr id="17" name="Titolo 16">
            <a:extLst>
              <a:ext uri="{FF2B5EF4-FFF2-40B4-BE49-F238E27FC236}">
                <a16:creationId xmlns:a16="http://schemas.microsoft.com/office/drawing/2014/main" id="{A73D4DB4-FA4E-4242-B478-ABC1154B0907}"/>
              </a:ext>
            </a:extLst>
          </p:cNvPr>
          <p:cNvSpPr>
            <a:spLocks noGrp="1"/>
          </p:cNvSpPr>
          <p:nvPr>
            <p:ph type="title"/>
          </p:nvPr>
        </p:nvSpPr>
        <p:spPr/>
        <p:txBody>
          <a:bodyPr/>
          <a:lstStyle/>
          <a:p>
            <a:r>
              <a:rPr lang="it-IT" dirty="0"/>
              <a:t>TRASPARENZA POLITICA</a:t>
            </a:r>
          </a:p>
        </p:txBody>
      </p:sp>
      <p:sp>
        <p:nvSpPr>
          <p:cNvPr id="26" name="Rettangolo 25">
            <a:extLst>
              <a:ext uri="{FF2B5EF4-FFF2-40B4-BE49-F238E27FC236}">
                <a16:creationId xmlns:a16="http://schemas.microsoft.com/office/drawing/2014/main" id="{7363CF4C-59D5-4CE6-B82A-AB1048ECFF45}"/>
              </a:ext>
            </a:extLst>
          </p:cNvPr>
          <p:cNvSpPr/>
          <p:nvPr/>
        </p:nvSpPr>
        <p:spPr>
          <a:xfrm>
            <a:off x="8629833" y="4071181"/>
            <a:ext cx="3761542" cy="2659258"/>
          </a:xfrm>
          <a:prstGeom prst="rect">
            <a:avLst/>
          </a:prstGeom>
          <a:solidFill>
            <a:schemeClr val="bg2">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Le informazioni sulla qualità e tipologia di beni prodotti sono opache (poco trasparenti)</a:t>
            </a:r>
          </a:p>
        </p:txBody>
      </p:sp>
      <p:sp>
        <p:nvSpPr>
          <p:cNvPr id="31" name="CasellaDiTesto 30">
            <a:extLst>
              <a:ext uri="{FF2B5EF4-FFF2-40B4-BE49-F238E27FC236}">
                <a16:creationId xmlns:a16="http://schemas.microsoft.com/office/drawing/2014/main" id="{88A4F5B2-A891-4F59-8B1F-3384C9E62C49}"/>
              </a:ext>
            </a:extLst>
          </p:cNvPr>
          <p:cNvSpPr txBox="1"/>
          <p:nvPr/>
        </p:nvSpPr>
        <p:spPr>
          <a:xfrm>
            <a:off x="10422743" y="2248415"/>
            <a:ext cx="1603279" cy="369332"/>
          </a:xfrm>
          <a:prstGeom prst="rect">
            <a:avLst/>
          </a:prstGeom>
          <a:noFill/>
        </p:spPr>
        <p:txBody>
          <a:bodyPr wrap="square" rtlCol="0">
            <a:spAutoFit/>
          </a:bodyPr>
          <a:lstStyle/>
          <a:p>
            <a:r>
              <a:rPr lang="it-IT" b="1" dirty="0"/>
              <a:t>POLITICI</a:t>
            </a:r>
          </a:p>
        </p:txBody>
      </p:sp>
      <p:sp>
        <p:nvSpPr>
          <p:cNvPr id="32" name="CasellaDiTesto 11">
            <a:extLst>
              <a:ext uri="{FF2B5EF4-FFF2-40B4-BE49-F238E27FC236}">
                <a16:creationId xmlns:a16="http://schemas.microsoft.com/office/drawing/2014/main" id="{A432E0E4-65BA-4F01-BBA4-8F196037F786}"/>
              </a:ext>
            </a:extLst>
          </p:cNvPr>
          <p:cNvSpPr txBox="1"/>
          <p:nvPr/>
        </p:nvSpPr>
        <p:spPr>
          <a:xfrm>
            <a:off x="5171834" y="2084832"/>
            <a:ext cx="2246001" cy="307777"/>
          </a:xfrm>
          <a:prstGeom prst="rect">
            <a:avLst/>
          </a:prstGeom>
          <a:noFill/>
        </p:spPr>
        <p:txBody>
          <a:bodyPr wrap="square" rtlCol="0">
            <a:spAutoFit/>
          </a:bodyPr>
          <a:lstStyle/>
          <a:p>
            <a:r>
              <a:rPr lang="it-IT" sz="1400" dirty="0"/>
              <a:t>… delegano</a:t>
            </a:r>
          </a:p>
        </p:txBody>
      </p:sp>
      <p:cxnSp>
        <p:nvCxnSpPr>
          <p:cNvPr id="3" name="Connector: Elbow 2">
            <a:extLst>
              <a:ext uri="{FF2B5EF4-FFF2-40B4-BE49-F238E27FC236}">
                <a16:creationId xmlns:a16="http://schemas.microsoft.com/office/drawing/2014/main" id="{1B18CDCA-5DD8-4592-AFC5-FF412B44EF12}"/>
              </a:ext>
            </a:extLst>
          </p:cNvPr>
          <p:cNvCxnSpPr>
            <a:stCxn id="12" idx="1"/>
          </p:cNvCxnSpPr>
          <p:nvPr/>
        </p:nvCxnSpPr>
        <p:spPr>
          <a:xfrm rot="10800000" flipH="1">
            <a:off x="7184138" y="3150663"/>
            <a:ext cx="2718840" cy="1624943"/>
          </a:xfrm>
          <a:prstGeom prst="bentConnector3">
            <a:avLst>
              <a:gd name="adj1" fmla="val -8408"/>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76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arn(inVertical)">
                                      <p:cBhvr>
                                        <p:cTn id="48" dur="500"/>
                                        <p:tgtEl>
                                          <p:spTgt spid="25"/>
                                        </p:tgtEl>
                                      </p:cBhvr>
                                    </p:animEffect>
                                  </p:childTnLst>
                                </p:cTn>
                              </p:par>
                              <p:par>
                                <p:cTn id="49" presetID="16" presetClass="entr" presetSubtype="21"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par>
                                <p:cTn id="52" presetID="16" presetClass="entr" presetSubtype="21"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arn(inVertical)">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xit" presetSubtype="0" fill="hold" nodeType="clickEffect">
                                  <p:stCondLst>
                                    <p:cond delay="0"/>
                                  </p:stCondLst>
                                  <p:childTnLst>
                                    <p:animEffect transition="out" filter="wipe(down)">
                                      <p:cBhvr>
                                        <p:cTn id="63" dur="180" accel="50000">
                                          <p:stCondLst>
                                            <p:cond delay="1820"/>
                                          </p:stCondLst>
                                        </p:cTn>
                                        <p:tgtEl>
                                          <p:spTgt spid="22"/>
                                        </p:tgtEl>
                                      </p:cBhvr>
                                    </p:animEffect>
                                    <p:anim calcmode="lin" valueType="num">
                                      <p:cBhvr>
                                        <p:cTn id="64" dur="1822" tmFilter="0,0; 0.14,0.31; 0.43,0.73; 0.71,0.91; 1.0,1.0">
                                          <p:stCondLst>
                                            <p:cond delay="0"/>
                                          </p:stCondLst>
                                        </p:cTn>
                                        <p:tgtEl>
                                          <p:spTgt spid="22"/>
                                        </p:tgtEl>
                                        <p:attrNameLst>
                                          <p:attrName>ppt_x</p:attrName>
                                        </p:attrNameLst>
                                      </p:cBhvr>
                                      <p:tavLst>
                                        <p:tav tm="0">
                                          <p:val>
                                            <p:strVal val="ppt_x"/>
                                          </p:val>
                                        </p:tav>
                                        <p:tav tm="100000">
                                          <p:val>
                                            <p:strVal val="#ppt_x+0.25"/>
                                          </p:val>
                                        </p:tav>
                                      </p:tavLst>
                                    </p:anim>
                                    <p:anim calcmode="lin" valueType="num">
                                      <p:cBhvr>
                                        <p:cTn id="65" dur="178">
                                          <p:stCondLst>
                                            <p:cond delay="1822"/>
                                          </p:stCondLst>
                                        </p:cTn>
                                        <p:tgtEl>
                                          <p:spTgt spid="22"/>
                                        </p:tgtEl>
                                        <p:attrNameLst>
                                          <p:attrName>ppt_x</p:attrName>
                                        </p:attrNameLst>
                                      </p:cBhvr>
                                      <p:tavLst>
                                        <p:tav tm="0">
                                          <p:val>
                                            <p:strVal val="ppt_x"/>
                                          </p:val>
                                        </p:tav>
                                        <p:tav tm="100000">
                                          <p:val>
                                            <p:strVal val="ppt_x"/>
                                          </p:val>
                                        </p:tav>
                                      </p:tavLst>
                                    </p:anim>
                                    <p:anim calcmode="lin" valueType="num">
                                      <p:cBhvr>
                                        <p:cTn id="66" dur="664" tmFilter="0.0,0.0;0.25,0.07;0.50,0.2;0.75,0.467;1.0,1.0">
                                          <p:stCondLst>
                                            <p:cond delay="0"/>
                                          </p:stCondLst>
                                        </p:cTn>
                                        <p:tgtEl>
                                          <p:spTgt spid="2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7" dur="664" tmFilter="0, 0; 0.125,0.2665; 0.25,0.4; 0.375,0.465; 0.5,0.5;  0.625,0.535; 0.75,0.6; 0.875,0.7335; 1,1">
                                          <p:stCondLst>
                                            <p:cond delay="664"/>
                                          </p:stCondLst>
                                        </p:cTn>
                                        <p:tgtEl>
                                          <p:spTgt spid="2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8" dur="332" tmFilter="0, 0; 0.125,0.2665; 0.25,0.4; 0.375,0.465; 0.5,0.5;  0.625,0.535; 0.75,0.6; 0.875,0.7335; 1,1">
                                          <p:stCondLst>
                                            <p:cond delay="1324"/>
                                          </p:stCondLst>
                                        </p:cTn>
                                        <p:tgtEl>
                                          <p:spTgt spid="2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9" dur="164" tmFilter="0, 0; 0.125,0.2665; 0.25,0.4; 0.375,0.465; 0.5,0.5;  0.625,0.535; 0.75,0.6; 0.875,0.7335; 1,1">
                                          <p:stCondLst>
                                            <p:cond delay="1656"/>
                                          </p:stCondLst>
                                        </p:cTn>
                                        <p:tgtEl>
                                          <p:spTgt spid="2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70" dur="180" accel="50000">
                                          <p:stCondLst>
                                            <p:cond delay="1820"/>
                                          </p:stCondLst>
                                        </p:cTn>
                                        <p:tgtEl>
                                          <p:spTgt spid="22"/>
                                        </p:tgtEl>
                                        <p:attrNameLst>
                                          <p:attrName>ppt_y</p:attrName>
                                        </p:attrNameLst>
                                      </p:cBhvr>
                                      <p:tavLst>
                                        <p:tav tm="0">
                                          <p:val>
                                            <p:strVal val="ppt_y"/>
                                          </p:val>
                                        </p:tav>
                                        <p:tav tm="100000">
                                          <p:val>
                                            <p:strVal val="ppt_y+ppt_h"/>
                                          </p:val>
                                        </p:tav>
                                      </p:tavLst>
                                    </p:anim>
                                    <p:animScale>
                                      <p:cBhvr>
                                        <p:cTn id="71" dur="26">
                                          <p:stCondLst>
                                            <p:cond delay="620"/>
                                          </p:stCondLst>
                                        </p:cTn>
                                        <p:tgtEl>
                                          <p:spTgt spid="22"/>
                                        </p:tgtEl>
                                      </p:cBhvr>
                                      <p:to x="100000" y="60000"/>
                                    </p:animScale>
                                    <p:animScale>
                                      <p:cBhvr>
                                        <p:cTn id="72" dur="166" decel="50000">
                                          <p:stCondLst>
                                            <p:cond delay="646"/>
                                          </p:stCondLst>
                                        </p:cTn>
                                        <p:tgtEl>
                                          <p:spTgt spid="22"/>
                                        </p:tgtEl>
                                      </p:cBhvr>
                                      <p:to x="100000" y="100000"/>
                                    </p:animScale>
                                    <p:animScale>
                                      <p:cBhvr>
                                        <p:cTn id="73" dur="26">
                                          <p:stCondLst>
                                            <p:cond delay="1312"/>
                                          </p:stCondLst>
                                        </p:cTn>
                                        <p:tgtEl>
                                          <p:spTgt spid="22"/>
                                        </p:tgtEl>
                                      </p:cBhvr>
                                      <p:to x="100000" y="80000"/>
                                    </p:animScale>
                                    <p:animScale>
                                      <p:cBhvr>
                                        <p:cTn id="74" dur="166" decel="50000">
                                          <p:stCondLst>
                                            <p:cond delay="1338"/>
                                          </p:stCondLst>
                                        </p:cTn>
                                        <p:tgtEl>
                                          <p:spTgt spid="22"/>
                                        </p:tgtEl>
                                      </p:cBhvr>
                                      <p:to x="100000" y="100000"/>
                                    </p:animScale>
                                    <p:animScale>
                                      <p:cBhvr>
                                        <p:cTn id="75" dur="26">
                                          <p:stCondLst>
                                            <p:cond delay="1642"/>
                                          </p:stCondLst>
                                        </p:cTn>
                                        <p:tgtEl>
                                          <p:spTgt spid="22"/>
                                        </p:tgtEl>
                                      </p:cBhvr>
                                      <p:to x="100000" y="90000"/>
                                    </p:animScale>
                                    <p:animScale>
                                      <p:cBhvr>
                                        <p:cTn id="76" dur="166" decel="50000">
                                          <p:stCondLst>
                                            <p:cond delay="1668"/>
                                          </p:stCondLst>
                                        </p:cTn>
                                        <p:tgtEl>
                                          <p:spTgt spid="22"/>
                                        </p:tgtEl>
                                      </p:cBhvr>
                                      <p:to x="100000" y="100000"/>
                                    </p:animScale>
                                    <p:animScale>
                                      <p:cBhvr>
                                        <p:cTn id="77" dur="26">
                                          <p:stCondLst>
                                            <p:cond delay="1808"/>
                                          </p:stCondLst>
                                        </p:cTn>
                                        <p:tgtEl>
                                          <p:spTgt spid="22"/>
                                        </p:tgtEl>
                                      </p:cBhvr>
                                      <p:to x="100000" y="95000"/>
                                    </p:animScale>
                                    <p:animScale>
                                      <p:cBhvr>
                                        <p:cTn id="78" dur="166" decel="50000">
                                          <p:stCondLst>
                                            <p:cond delay="1834"/>
                                          </p:stCondLst>
                                        </p:cTn>
                                        <p:tgtEl>
                                          <p:spTgt spid="22"/>
                                        </p:tgtEl>
                                      </p:cBhvr>
                                      <p:to x="100000" y="100000"/>
                                    </p:animScale>
                                    <p:set>
                                      <p:cBhvr>
                                        <p:cTn id="79" dur="1" fill="hold">
                                          <p:stCondLst>
                                            <p:cond delay="1999"/>
                                          </p:stCondLst>
                                        </p:cTn>
                                        <p:tgtEl>
                                          <p:spTgt spid="22"/>
                                        </p:tgtEl>
                                        <p:attrNameLst>
                                          <p:attrName>style.visibility</p:attrName>
                                        </p:attrNameLst>
                                      </p:cBhvr>
                                      <p:to>
                                        <p:strVal val="hidden"/>
                                      </p:to>
                                    </p:set>
                                  </p:childTnLst>
                                </p:cTn>
                              </p:par>
                              <p:par>
                                <p:cTn id="80" presetID="26" presetClass="exit" presetSubtype="0" fill="hold" grpId="1" nodeType="withEffect">
                                  <p:stCondLst>
                                    <p:cond delay="0"/>
                                  </p:stCondLst>
                                  <p:childTnLst>
                                    <p:animEffect transition="out" filter="wipe(down)">
                                      <p:cBhvr>
                                        <p:cTn id="81" dur="180" accel="50000">
                                          <p:stCondLst>
                                            <p:cond delay="1820"/>
                                          </p:stCondLst>
                                        </p:cTn>
                                        <p:tgtEl>
                                          <p:spTgt spid="25"/>
                                        </p:tgtEl>
                                      </p:cBhvr>
                                    </p:animEffect>
                                    <p:anim calcmode="lin" valueType="num">
                                      <p:cBhvr>
                                        <p:cTn id="82" dur="1822" tmFilter="0,0; 0.14,0.31; 0.43,0.73; 0.71,0.91; 1.0,1.0">
                                          <p:stCondLst>
                                            <p:cond delay="0"/>
                                          </p:stCondLst>
                                        </p:cTn>
                                        <p:tgtEl>
                                          <p:spTgt spid="25"/>
                                        </p:tgtEl>
                                        <p:attrNameLst>
                                          <p:attrName>ppt_x</p:attrName>
                                        </p:attrNameLst>
                                      </p:cBhvr>
                                      <p:tavLst>
                                        <p:tav tm="0">
                                          <p:val>
                                            <p:strVal val="ppt_x"/>
                                          </p:val>
                                        </p:tav>
                                        <p:tav tm="100000">
                                          <p:val>
                                            <p:strVal val="#ppt_x+0.25"/>
                                          </p:val>
                                        </p:tav>
                                      </p:tavLst>
                                    </p:anim>
                                    <p:anim calcmode="lin" valueType="num">
                                      <p:cBhvr>
                                        <p:cTn id="83" dur="178">
                                          <p:stCondLst>
                                            <p:cond delay="1822"/>
                                          </p:stCondLst>
                                        </p:cTn>
                                        <p:tgtEl>
                                          <p:spTgt spid="25"/>
                                        </p:tgtEl>
                                        <p:attrNameLst>
                                          <p:attrName>ppt_x</p:attrName>
                                        </p:attrNameLst>
                                      </p:cBhvr>
                                      <p:tavLst>
                                        <p:tav tm="0">
                                          <p:val>
                                            <p:strVal val="ppt_x"/>
                                          </p:val>
                                        </p:tav>
                                        <p:tav tm="100000">
                                          <p:val>
                                            <p:strVal val="ppt_x"/>
                                          </p:val>
                                        </p:tav>
                                      </p:tavLst>
                                    </p:anim>
                                    <p:anim calcmode="lin" valueType="num">
                                      <p:cBhvr>
                                        <p:cTn id="84" dur="664" tmFilter="0.0,0.0;0.25,0.07;0.50,0.2;0.75,0.467;1.0,1.0">
                                          <p:stCondLst>
                                            <p:cond delay="0"/>
                                          </p:stCondLst>
                                        </p:cTn>
                                        <p:tgtEl>
                                          <p:spTgt spid="2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85" dur="664" tmFilter="0, 0; 0.125,0.2665; 0.25,0.4; 0.375,0.465; 0.5,0.5;  0.625,0.535; 0.75,0.6; 0.875,0.7335; 1,1">
                                          <p:stCondLst>
                                            <p:cond delay="664"/>
                                          </p:stCondLst>
                                        </p:cTn>
                                        <p:tgtEl>
                                          <p:spTgt spid="2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86" dur="332" tmFilter="0, 0; 0.125,0.2665; 0.25,0.4; 0.375,0.465; 0.5,0.5;  0.625,0.535; 0.75,0.6; 0.875,0.7335; 1,1">
                                          <p:stCondLst>
                                            <p:cond delay="1324"/>
                                          </p:stCondLst>
                                        </p:cTn>
                                        <p:tgtEl>
                                          <p:spTgt spid="2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7" dur="164" tmFilter="0, 0; 0.125,0.2665; 0.25,0.4; 0.375,0.465; 0.5,0.5;  0.625,0.535; 0.75,0.6; 0.875,0.7335; 1,1">
                                          <p:stCondLst>
                                            <p:cond delay="1656"/>
                                          </p:stCondLst>
                                        </p:cTn>
                                        <p:tgtEl>
                                          <p:spTgt spid="2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8" dur="180" accel="50000">
                                          <p:stCondLst>
                                            <p:cond delay="1820"/>
                                          </p:stCondLst>
                                        </p:cTn>
                                        <p:tgtEl>
                                          <p:spTgt spid="25"/>
                                        </p:tgtEl>
                                        <p:attrNameLst>
                                          <p:attrName>ppt_y</p:attrName>
                                        </p:attrNameLst>
                                      </p:cBhvr>
                                      <p:tavLst>
                                        <p:tav tm="0">
                                          <p:val>
                                            <p:strVal val="ppt_y"/>
                                          </p:val>
                                        </p:tav>
                                        <p:tav tm="100000">
                                          <p:val>
                                            <p:strVal val="ppt_y+ppt_h"/>
                                          </p:val>
                                        </p:tav>
                                      </p:tavLst>
                                    </p:anim>
                                    <p:animScale>
                                      <p:cBhvr>
                                        <p:cTn id="89" dur="26">
                                          <p:stCondLst>
                                            <p:cond delay="620"/>
                                          </p:stCondLst>
                                        </p:cTn>
                                        <p:tgtEl>
                                          <p:spTgt spid="25"/>
                                        </p:tgtEl>
                                      </p:cBhvr>
                                      <p:to x="100000" y="60000"/>
                                    </p:animScale>
                                    <p:animScale>
                                      <p:cBhvr>
                                        <p:cTn id="90" dur="166" decel="50000">
                                          <p:stCondLst>
                                            <p:cond delay="646"/>
                                          </p:stCondLst>
                                        </p:cTn>
                                        <p:tgtEl>
                                          <p:spTgt spid="25"/>
                                        </p:tgtEl>
                                      </p:cBhvr>
                                      <p:to x="100000" y="100000"/>
                                    </p:animScale>
                                    <p:animScale>
                                      <p:cBhvr>
                                        <p:cTn id="91" dur="26">
                                          <p:stCondLst>
                                            <p:cond delay="1312"/>
                                          </p:stCondLst>
                                        </p:cTn>
                                        <p:tgtEl>
                                          <p:spTgt spid="25"/>
                                        </p:tgtEl>
                                      </p:cBhvr>
                                      <p:to x="100000" y="80000"/>
                                    </p:animScale>
                                    <p:animScale>
                                      <p:cBhvr>
                                        <p:cTn id="92" dur="166" decel="50000">
                                          <p:stCondLst>
                                            <p:cond delay="1338"/>
                                          </p:stCondLst>
                                        </p:cTn>
                                        <p:tgtEl>
                                          <p:spTgt spid="25"/>
                                        </p:tgtEl>
                                      </p:cBhvr>
                                      <p:to x="100000" y="100000"/>
                                    </p:animScale>
                                    <p:animScale>
                                      <p:cBhvr>
                                        <p:cTn id="93" dur="26">
                                          <p:stCondLst>
                                            <p:cond delay="1642"/>
                                          </p:stCondLst>
                                        </p:cTn>
                                        <p:tgtEl>
                                          <p:spTgt spid="25"/>
                                        </p:tgtEl>
                                      </p:cBhvr>
                                      <p:to x="100000" y="90000"/>
                                    </p:animScale>
                                    <p:animScale>
                                      <p:cBhvr>
                                        <p:cTn id="94" dur="166" decel="50000">
                                          <p:stCondLst>
                                            <p:cond delay="1668"/>
                                          </p:stCondLst>
                                        </p:cTn>
                                        <p:tgtEl>
                                          <p:spTgt spid="25"/>
                                        </p:tgtEl>
                                      </p:cBhvr>
                                      <p:to x="100000" y="100000"/>
                                    </p:animScale>
                                    <p:animScale>
                                      <p:cBhvr>
                                        <p:cTn id="95" dur="26">
                                          <p:stCondLst>
                                            <p:cond delay="1808"/>
                                          </p:stCondLst>
                                        </p:cTn>
                                        <p:tgtEl>
                                          <p:spTgt spid="25"/>
                                        </p:tgtEl>
                                      </p:cBhvr>
                                      <p:to x="100000" y="95000"/>
                                    </p:animScale>
                                    <p:animScale>
                                      <p:cBhvr>
                                        <p:cTn id="96" dur="166" decel="50000">
                                          <p:stCondLst>
                                            <p:cond delay="1834"/>
                                          </p:stCondLst>
                                        </p:cTn>
                                        <p:tgtEl>
                                          <p:spTgt spid="25"/>
                                        </p:tgtEl>
                                      </p:cBhvr>
                                      <p:to x="100000" y="100000"/>
                                    </p:animScale>
                                    <p:set>
                                      <p:cBhvr>
                                        <p:cTn id="97" dur="1" fill="hold">
                                          <p:stCondLst>
                                            <p:cond delay="1999"/>
                                          </p:stCondLst>
                                        </p:cTn>
                                        <p:tgtEl>
                                          <p:spTgt spid="25"/>
                                        </p:tgtEl>
                                        <p:attrNameLst>
                                          <p:attrName>style.visibility</p:attrName>
                                        </p:attrNameLst>
                                      </p:cBhvr>
                                      <p:to>
                                        <p:strVal val="hidden"/>
                                      </p:to>
                                    </p:set>
                                  </p:childTnLst>
                                </p:cTn>
                              </p:par>
                              <p:par>
                                <p:cTn id="98" presetID="26" presetClass="exit" presetSubtype="0" fill="hold" nodeType="withEffect">
                                  <p:stCondLst>
                                    <p:cond delay="0"/>
                                  </p:stCondLst>
                                  <p:childTnLst>
                                    <p:animEffect transition="out" filter="wipe(down)">
                                      <p:cBhvr>
                                        <p:cTn id="99" dur="180" accel="50000">
                                          <p:stCondLst>
                                            <p:cond delay="1820"/>
                                          </p:stCondLst>
                                        </p:cTn>
                                        <p:tgtEl>
                                          <p:spTgt spid="24"/>
                                        </p:tgtEl>
                                      </p:cBhvr>
                                    </p:animEffect>
                                    <p:anim calcmode="lin" valueType="num">
                                      <p:cBhvr>
                                        <p:cTn id="100" dur="1822" tmFilter="0,0; 0.14,0.31; 0.43,0.73; 0.71,0.91; 1.0,1.0">
                                          <p:stCondLst>
                                            <p:cond delay="0"/>
                                          </p:stCondLst>
                                        </p:cTn>
                                        <p:tgtEl>
                                          <p:spTgt spid="24"/>
                                        </p:tgtEl>
                                        <p:attrNameLst>
                                          <p:attrName>ppt_x</p:attrName>
                                        </p:attrNameLst>
                                      </p:cBhvr>
                                      <p:tavLst>
                                        <p:tav tm="0">
                                          <p:val>
                                            <p:strVal val="ppt_x"/>
                                          </p:val>
                                        </p:tav>
                                        <p:tav tm="100000">
                                          <p:val>
                                            <p:strVal val="#ppt_x+0.25"/>
                                          </p:val>
                                        </p:tav>
                                      </p:tavLst>
                                    </p:anim>
                                    <p:anim calcmode="lin" valueType="num">
                                      <p:cBhvr>
                                        <p:cTn id="101" dur="178">
                                          <p:stCondLst>
                                            <p:cond delay="1822"/>
                                          </p:stCondLst>
                                        </p:cTn>
                                        <p:tgtEl>
                                          <p:spTgt spid="24"/>
                                        </p:tgtEl>
                                        <p:attrNameLst>
                                          <p:attrName>ppt_x</p:attrName>
                                        </p:attrNameLst>
                                      </p:cBhvr>
                                      <p:tavLst>
                                        <p:tav tm="0">
                                          <p:val>
                                            <p:strVal val="ppt_x"/>
                                          </p:val>
                                        </p:tav>
                                        <p:tav tm="100000">
                                          <p:val>
                                            <p:strVal val="ppt_x"/>
                                          </p:val>
                                        </p:tav>
                                      </p:tavLst>
                                    </p:anim>
                                    <p:anim calcmode="lin" valueType="num">
                                      <p:cBhvr>
                                        <p:cTn id="102" dur="664" tmFilter="0.0,0.0;0.25,0.07;0.50,0.2;0.75,0.467;1.0,1.0">
                                          <p:stCondLst>
                                            <p:cond delay="0"/>
                                          </p:stCondLst>
                                        </p:cTn>
                                        <p:tgtEl>
                                          <p:spTgt spid="2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3" dur="664" tmFilter="0, 0; 0.125,0.2665; 0.25,0.4; 0.375,0.465; 0.5,0.5;  0.625,0.535; 0.75,0.6; 0.875,0.7335; 1,1">
                                          <p:stCondLst>
                                            <p:cond delay="664"/>
                                          </p:stCondLst>
                                        </p:cTn>
                                        <p:tgtEl>
                                          <p:spTgt spid="2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04" dur="332" tmFilter="0, 0; 0.125,0.2665; 0.25,0.4; 0.375,0.465; 0.5,0.5;  0.625,0.535; 0.75,0.6; 0.875,0.7335; 1,1">
                                          <p:stCondLst>
                                            <p:cond delay="1324"/>
                                          </p:stCondLst>
                                        </p:cTn>
                                        <p:tgtEl>
                                          <p:spTgt spid="2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05" dur="164" tmFilter="0, 0; 0.125,0.2665; 0.25,0.4; 0.375,0.465; 0.5,0.5;  0.625,0.535; 0.75,0.6; 0.875,0.7335; 1,1">
                                          <p:stCondLst>
                                            <p:cond delay="1656"/>
                                          </p:stCondLst>
                                        </p:cTn>
                                        <p:tgtEl>
                                          <p:spTgt spid="2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06" dur="180" accel="50000">
                                          <p:stCondLst>
                                            <p:cond delay="1820"/>
                                          </p:stCondLst>
                                        </p:cTn>
                                        <p:tgtEl>
                                          <p:spTgt spid="24"/>
                                        </p:tgtEl>
                                        <p:attrNameLst>
                                          <p:attrName>ppt_y</p:attrName>
                                        </p:attrNameLst>
                                      </p:cBhvr>
                                      <p:tavLst>
                                        <p:tav tm="0">
                                          <p:val>
                                            <p:strVal val="ppt_y"/>
                                          </p:val>
                                        </p:tav>
                                        <p:tav tm="100000">
                                          <p:val>
                                            <p:strVal val="ppt_y+ppt_h"/>
                                          </p:val>
                                        </p:tav>
                                      </p:tavLst>
                                    </p:anim>
                                    <p:animScale>
                                      <p:cBhvr>
                                        <p:cTn id="107" dur="26">
                                          <p:stCondLst>
                                            <p:cond delay="620"/>
                                          </p:stCondLst>
                                        </p:cTn>
                                        <p:tgtEl>
                                          <p:spTgt spid="24"/>
                                        </p:tgtEl>
                                      </p:cBhvr>
                                      <p:to x="100000" y="60000"/>
                                    </p:animScale>
                                    <p:animScale>
                                      <p:cBhvr>
                                        <p:cTn id="108" dur="166" decel="50000">
                                          <p:stCondLst>
                                            <p:cond delay="646"/>
                                          </p:stCondLst>
                                        </p:cTn>
                                        <p:tgtEl>
                                          <p:spTgt spid="24"/>
                                        </p:tgtEl>
                                      </p:cBhvr>
                                      <p:to x="100000" y="100000"/>
                                    </p:animScale>
                                    <p:animScale>
                                      <p:cBhvr>
                                        <p:cTn id="109" dur="26">
                                          <p:stCondLst>
                                            <p:cond delay="1312"/>
                                          </p:stCondLst>
                                        </p:cTn>
                                        <p:tgtEl>
                                          <p:spTgt spid="24"/>
                                        </p:tgtEl>
                                      </p:cBhvr>
                                      <p:to x="100000" y="80000"/>
                                    </p:animScale>
                                    <p:animScale>
                                      <p:cBhvr>
                                        <p:cTn id="110" dur="166" decel="50000">
                                          <p:stCondLst>
                                            <p:cond delay="1338"/>
                                          </p:stCondLst>
                                        </p:cTn>
                                        <p:tgtEl>
                                          <p:spTgt spid="24"/>
                                        </p:tgtEl>
                                      </p:cBhvr>
                                      <p:to x="100000" y="100000"/>
                                    </p:animScale>
                                    <p:animScale>
                                      <p:cBhvr>
                                        <p:cTn id="111" dur="26">
                                          <p:stCondLst>
                                            <p:cond delay="1642"/>
                                          </p:stCondLst>
                                        </p:cTn>
                                        <p:tgtEl>
                                          <p:spTgt spid="24"/>
                                        </p:tgtEl>
                                      </p:cBhvr>
                                      <p:to x="100000" y="90000"/>
                                    </p:animScale>
                                    <p:animScale>
                                      <p:cBhvr>
                                        <p:cTn id="112" dur="166" decel="50000">
                                          <p:stCondLst>
                                            <p:cond delay="1668"/>
                                          </p:stCondLst>
                                        </p:cTn>
                                        <p:tgtEl>
                                          <p:spTgt spid="24"/>
                                        </p:tgtEl>
                                      </p:cBhvr>
                                      <p:to x="100000" y="100000"/>
                                    </p:animScale>
                                    <p:animScale>
                                      <p:cBhvr>
                                        <p:cTn id="113" dur="26">
                                          <p:stCondLst>
                                            <p:cond delay="1808"/>
                                          </p:stCondLst>
                                        </p:cTn>
                                        <p:tgtEl>
                                          <p:spTgt spid="24"/>
                                        </p:tgtEl>
                                      </p:cBhvr>
                                      <p:to x="100000" y="95000"/>
                                    </p:animScale>
                                    <p:animScale>
                                      <p:cBhvr>
                                        <p:cTn id="114" dur="166" decel="50000">
                                          <p:stCondLst>
                                            <p:cond delay="1834"/>
                                          </p:stCondLst>
                                        </p:cTn>
                                        <p:tgtEl>
                                          <p:spTgt spid="24"/>
                                        </p:tgtEl>
                                      </p:cBhvr>
                                      <p:to x="100000" y="100000"/>
                                    </p:animScale>
                                    <p:set>
                                      <p:cBhvr>
                                        <p:cTn id="115" dur="1" fill="hold">
                                          <p:stCondLst>
                                            <p:cond delay="1999"/>
                                          </p:stCondLst>
                                        </p:cTn>
                                        <p:tgtEl>
                                          <p:spTgt spid="24"/>
                                        </p:tgtEl>
                                        <p:attrNameLst>
                                          <p:attrName>style.visibility</p:attrName>
                                        </p:attrNameLst>
                                      </p:cBhvr>
                                      <p:to>
                                        <p:strVal val="hidden"/>
                                      </p:to>
                                    </p:set>
                                  </p:childTnLst>
                                </p:cTn>
                              </p:par>
                              <p:par>
                                <p:cTn id="116" presetID="26" presetClass="exit" presetSubtype="0" fill="hold" nodeType="withEffect">
                                  <p:stCondLst>
                                    <p:cond delay="0"/>
                                  </p:stCondLst>
                                  <p:childTnLst>
                                    <p:animEffect transition="out" filter="wipe(down)">
                                      <p:cBhvr>
                                        <p:cTn id="117" dur="180" accel="50000">
                                          <p:stCondLst>
                                            <p:cond delay="1820"/>
                                          </p:stCondLst>
                                        </p:cTn>
                                        <p:tgtEl>
                                          <p:spTgt spid="23"/>
                                        </p:tgtEl>
                                      </p:cBhvr>
                                    </p:animEffect>
                                    <p:anim calcmode="lin" valueType="num">
                                      <p:cBhvr>
                                        <p:cTn id="118" dur="1822" tmFilter="0,0; 0.14,0.31; 0.43,0.73; 0.71,0.91; 1.0,1.0">
                                          <p:stCondLst>
                                            <p:cond delay="0"/>
                                          </p:stCondLst>
                                        </p:cTn>
                                        <p:tgtEl>
                                          <p:spTgt spid="23"/>
                                        </p:tgtEl>
                                        <p:attrNameLst>
                                          <p:attrName>ppt_x</p:attrName>
                                        </p:attrNameLst>
                                      </p:cBhvr>
                                      <p:tavLst>
                                        <p:tav tm="0">
                                          <p:val>
                                            <p:strVal val="ppt_x"/>
                                          </p:val>
                                        </p:tav>
                                        <p:tav tm="100000">
                                          <p:val>
                                            <p:strVal val="#ppt_x+0.25"/>
                                          </p:val>
                                        </p:tav>
                                      </p:tavLst>
                                    </p:anim>
                                    <p:anim calcmode="lin" valueType="num">
                                      <p:cBhvr>
                                        <p:cTn id="119" dur="178">
                                          <p:stCondLst>
                                            <p:cond delay="1822"/>
                                          </p:stCondLst>
                                        </p:cTn>
                                        <p:tgtEl>
                                          <p:spTgt spid="23"/>
                                        </p:tgtEl>
                                        <p:attrNameLst>
                                          <p:attrName>ppt_x</p:attrName>
                                        </p:attrNameLst>
                                      </p:cBhvr>
                                      <p:tavLst>
                                        <p:tav tm="0">
                                          <p:val>
                                            <p:strVal val="ppt_x"/>
                                          </p:val>
                                        </p:tav>
                                        <p:tav tm="100000">
                                          <p:val>
                                            <p:strVal val="ppt_x"/>
                                          </p:val>
                                        </p:tav>
                                      </p:tavLst>
                                    </p:anim>
                                    <p:anim calcmode="lin" valueType="num">
                                      <p:cBhvr>
                                        <p:cTn id="120" dur="664" tmFilter="0.0,0.0;0.25,0.07;0.50,0.2;0.75,0.467;1.0,1.0">
                                          <p:stCondLst>
                                            <p:cond delay="0"/>
                                          </p:stCondLst>
                                        </p:cTn>
                                        <p:tgtEl>
                                          <p:spTgt spid="2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21" dur="664" tmFilter="0, 0; 0.125,0.2665; 0.25,0.4; 0.375,0.465; 0.5,0.5;  0.625,0.535; 0.75,0.6; 0.875,0.7335; 1,1">
                                          <p:stCondLst>
                                            <p:cond delay="664"/>
                                          </p:stCondLst>
                                        </p:cTn>
                                        <p:tgtEl>
                                          <p:spTgt spid="2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22" dur="332" tmFilter="0, 0; 0.125,0.2665; 0.25,0.4; 0.375,0.465; 0.5,0.5;  0.625,0.535; 0.75,0.6; 0.875,0.7335; 1,1">
                                          <p:stCondLst>
                                            <p:cond delay="1324"/>
                                          </p:stCondLst>
                                        </p:cTn>
                                        <p:tgtEl>
                                          <p:spTgt spid="2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3" dur="164" tmFilter="0, 0; 0.125,0.2665; 0.25,0.4; 0.375,0.465; 0.5,0.5;  0.625,0.535; 0.75,0.6; 0.875,0.7335; 1,1">
                                          <p:stCondLst>
                                            <p:cond delay="1656"/>
                                          </p:stCondLst>
                                        </p:cTn>
                                        <p:tgtEl>
                                          <p:spTgt spid="2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24" dur="180" accel="50000">
                                          <p:stCondLst>
                                            <p:cond delay="1820"/>
                                          </p:stCondLst>
                                        </p:cTn>
                                        <p:tgtEl>
                                          <p:spTgt spid="23"/>
                                        </p:tgtEl>
                                        <p:attrNameLst>
                                          <p:attrName>ppt_y</p:attrName>
                                        </p:attrNameLst>
                                      </p:cBhvr>
                                      <p:tavLst>
                                        <p:tav tm="0">
                                          <p:val>
                                            <p:strVal val="ppt_y"/>
                                          </p:val>
                                        </p:tav>
                                        <p:tav tm="100000">
                                          <p:val>
                                            <p:strVal val="ppt_y+ppt_h"/>
                                          </p:val>
                                        </p:tav>
                                      </p:tavLst>
                                    </p:anim>
                                    <p:animScale>
                                      <p:cBhvr>
                                        <p:cTn id="125" dur="26">
                                          <p:stCondLst>
                                            <p:cond delay="620"/>
                                          </p:stCondLst>
                                        </p:cTn>
                                        <p:tgtEl>
                                          <p:spTgt spid="23"/>
                                        </p:tgtEl>
                                      </p:cBhvr>
                                      <p:to x="100000" y="60000"/>
                                    </p:animScale>
                                    <p:animScale>
                                      <p:cBhvr>
                                        <p:cTn id="126" dur="166" decel="50000">
                                          <p:stCondLst>
                                            <p:cond delay="646"/>
                                          </p:stCondLst>
                                        </p:cTn>
                                        <p:tgtEl>
                                          <p:spTgt spid="23"/>
                                        </p:tgtEl>
                                      </p:cBhvr>
                                      <p:to x="100000" y="100000"/>
                                    </p:animScale>
                                    <p:animScale>
                                      <p:cBhvr>
                                        <p:cTn id="127" dur="26">
                                          <p:stCondLst>
                                            <p:cond delay="1312"/>
                                          </p:stCondLst>
                                        </p:cTn>
                                        <p:tgtEl>
                                          <p:spTgt spid="23"/>
                                        </p:tgtEl>
                                      </p:cBhvr>
                                      <p:to x="100000" y="80000"/>
                                    </p:animScale>
                                    <p:animScale>
                                      <p:cBhvr>
                                        <p:cTn id="128" dur="166" decel="50000">
                                          <p:stCondLst>
                                            <p:cond delay="1338"/>
                                          </p:stCondLst>
                                        </p:cTn>
                                        <p:tgtEl>
                                          <p:spTgt spid="23"/>
                                        </p:tgtEl>
                                      </p:cBhvr>
                                      <p:to x="100000" y="100000"/>
                                    </p:animScale>
                                    <p:animScale>
                                      <p:cBhvr>
                                        <p:cTn id="129" dur="26">
                                          <p:stCondLst>
                                            <p:cond delay="1642"/>
                                          </p:stCondLst>
                                        </p:cTn>
                                        <p:tgtEl>
                                          <p:spTgt spid="23"/>
                                        </p:tgtEl>
                                      </p:cBhvr>
                                      <p:to x="100000" y="90000"/>
                                    </p:animScale>
                                    <p:animScale>
                                      <p:cBhvr>
                                        <p:cTn id="130" dur="166" decel="50000">
                                          <p:stCondLst>
                                            <p:cond delay="1668"/>
                                          </p:stCondLst>
                                        </p:cTn>
                                        <p:tgtEl>
                                          <p:spTgt spid="23"/>
                                        </p:tgtEl>
                                      </p:cBhvr>
                                      <p:to x="100000" y="100000"/>
                                    </p:animScale>
                                    <p:animScale>
                                      <p:cBhvr>
                                        <p:cTn id="131" dur="26">
                                          <p:stCondLst>
                                            <p:cond delay="1808"/>
                                          </p:stCondLst>
                                        </p:cTn>
                                        <p:tgtEl>
                                          <p:spTgt spid="23"/>
                                        </p:tgtEl>
                                      </p:cBhvr>
                                      <p:to x="100000" y="95000"/>
                                    </p:animScale>
                                    <p:animScale>
                                      <p:cBhvr>
                                        <p:cTn id="132" dur="166" decel="50000">
                                          <p:stCondLst>
                                            <p:cond delay="1834"/>
                                          </p:stCondLst>
                                        </p:cTn>
                                        <p:tgtEl>
                                          <p:spTgt spid="23"/>
                                        </p:tgtEl>
                                      </p:cBhvr>
                                      <p:to x="100000" y="100000"/>
                                    </p:animScale>
                                    <p:set>
                                      <p:cBhvr>
                                        <p:cTn id="133" dur="1" fill="hold">
                                          <p:stCondLst>
                                            <p:cond delay="1999"/>
                                          </p:stCondLst>
                                        </p:cTn>
                                        <p:tgtEl>
                                          <p:spTgt spid="23"/>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 presetClass="entr" presetSubtype="4" fill="hold" nodeType="clickEffect">
                                  <p:stCondLst>
                                    <p:cond delay="0"/>
                                  </p:stCondLst>
                                  <p:childTnLst>
                                    <p:set>
                                      <p:cBhvr>
                                        <p:cTn id="137" dur="1" fill="hold">
                                          <p:stCondLst>
                                            <p:cond delay="0"/>
                                          </p:stCondLst>
                                        </p:cTn>
                                        <p:tgtEl>
                                          <p:spTgt spid="3"/>
                                        </p:tgtEl>
                                        <p:attrNameLst>
                                          <p:attrName>style.visibility</p:attrName>
                                        </p:attrNameLst>
                                      </p:cBhvr>
                                      <p:to>
                                        <p:strVal val="visible"/>
                                      </p:to>
                                    </p:set>
                                    <p:anim calcmode="lin" valueType="num">
                                      <p:cBhvr additive="base">
                                        <p:cTn id="138" dur="500" fill="hold"/>
                                        <p:tgtEl>
                                          <p:spTgt spid="3"/>
                                        </p:tgtEl>
                                        <p:attrNameLst>
                                          <p:attrName>ppt_x</p:attrName>
                                        </p:attrNameLst>
                                      </p:cBhvr>
                                      <p:tavLst>
                                        <p:tav tm="0">
                                          <p:val>
                                            <p:strVal val="#ppt_x"/>
                                          </p:val>
                                        </p:tav>
                                        <p:tav tm="100000">
                                          <p:val>
                                            <p:strVal val="#ppt_x"/>
                                          </p:val>
                                        </p:tav>
                                      </p:tavLst>
                                    </p:anim>
                                    <p:anim calcmode="lin" valueType="num">
                                      <p:cBhvr additive="base">
                                        <p:cTn id="1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P spid="20" grpId="0"/>
      <p:bldP spid="25" grpId="0"/>
      <p:bldP spid="25" grpId="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60F97AC-7F27-495B-AFBF-8717FEAC97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89450" y="3142070"/>
            <a:ext cx="2019949" cy="612501"/>
          </a:xfrm>
          <a:prstGeom prst="rect">
            <a:avLst/>
          </a:prstGeom>
        </p:spPr>
      </p:pic>
      <p:pic>
        <p:nvPicPr>
          <p:cNvPr id="5" name="Segnaposto contenuto 10">
            <a:extLst>
              <a:ext uri="{FF2B5EF4-FFF2-40B4-BE49-F238E27FC236}">
                <a16:creationId xmlns:a16="http://schemas.microsoft.com/office/drawing/2014/main" id="{3BB7C797-3FD4-49F1-9684-904D31345BF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55794"/>
          <a:stretch/>
        </p:blipFill>
        <p:spPr>
          <a:xfrm>
            <a:off x="9838291" y="2613616"/>
            <a:ext cx="321457" cy="727182"/>
          </a:xfrm>
        </p:spPr>
      </p:pic>
      <p:cxnSp>
        <p:nvCxnSpPr>
          <p:cNvPr id="6" name="Connettore a gomito 5">
            <a:extLst>
              <a:ext uri="{FF2B5EF4-FFF2-40B4-BE49-F238E27FC236}">
                <a16:creationId xmlns:a16="http://schemas.microsoft.com/office/drawing/2014/main" id="{D272773F-A777-460A-B756-B19F6439CEB1}"/>
              </a:ext>
            </a:extLst>
          </p:cNvPr>
          <p:cNvCxnSpPr>
            <a:cxnSpLocks/>
            <a:stCxn id="4" idx="0"/>
            <a:endCxn id="5" idx="0"/>
          </p:cNvCxnSpPr>
          <p:nvPr/>
        </p:nvCxnSpPr>
        <p:spPr>
          <a:xfrm rot="5400000" flipH="1" flipV="1">
            <a:off x="5734995" y="-1121955"/>
            <a:ext cx="528454" cy="7999596"/>
          </a:xfrm>
          <a:prstGeom prst="bentConnector3">
            <a:avLst>
              <a:gd name="adj1" fmla="val 143258"/>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96B5B0DA-806B-4BA0-9A6A-C297B0CF40C9}"/>
              </a:ext>
            </a:extLst>
          </p:cNvPr>
          <p:cNvSpPr txBox="1"/>
          <p:nvPr/>
        </p:nvSpPr>
        <p:spPr>
          <a:xfrm>
            <a:off x="8563757" y="5400810"/>
            <a:ext cx="1776138" cy="954107"/>
          </a:xfrm>
          <a:prstGeom prst="rect">
            <a:avLst/>
          </a:prstGeom>
          <a:noFill/>
        </p:spPr>
        <p:txBody>
          <a:bodyPr wrap="square" rtlCol="0">
            <a:spAutoFit/>
          </a:bodyPr>
          <a:lstStyle/>
          <a:p>
            <a:r>
              <a:rPr lang="it-IT" sz="1400" dirty="0"/>
              <a:t>Producono beni pubblici (policy, strade, legislazione, …</a:t>
            </a:r>
            <a:r>
              <a:rPr lang="it-IT" sz="1400" dirty="0" err="1"/>
              <a:t>etc</a:t>
            </a:r>
            <a:r>
              <a:rPr lang="it-IT" sz="1400" dirty="0"/>
              <a:t>)</a:t>
            </a:r>
          </a:p>
        </p:txBody>
      </p:sp>
      <p:pic>
        <p:nvPicPr>
          <p:cNvPr id="9" name="Immagine 8">
            <a:extLst>
              <a:ext uri="{FF2B5EF4-FFF2-40B4-BE49-F238E27FC236}">
                <a16:creationId xmlns:a16="http://schemas.microsoft.com/office/drawing/2014/main" id="{2E732E52-84E1-4FFE-87B2-FA9AB14D7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0876" y="4775182"/>
            <a:ext cx="489701" cy="489701"/>
          </a:xfrm>
          <a:prstGeom prst="rect">
            <a:avLst/>
          </a:prstGeom>
        </p:spPr>
      </p:pic>
      <p:cxnSp>
        <p:nvCxnSpPr>
          <p:cNvPr id="10" name="Connettore a gomito 9">
            <a:extLst>
              <a:ext uri="{FF2B5EF4-FFF2-40B4-BE49-F238E27FC236}">
                <a16:creationId xmlns:a16="http://schemas.microsoft.com/office/drawing/2014/main" id="{EC0248B5-368C-4972-B42C-D526BC5136E5}"/>
              </a:ext>
            </a:extLst>
          </p:cNvPr>
          <p:cNvCxnSpPr>
            <a:stCxn id="5" idx="2"/>
            <a:endCxn id="9" idx="0"/>
          </p:cNvCxnSpPr>
          <p:nvPr/>
        </p:nvCxnSpPr>
        <p:spPr>
          <a:xfrm rot="5400000">
            <a:off x="8790182" y="3566344"/>
            <a:ext cx="1434384" cy="983293"/>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Connettore a gomito 10">
            <a:extLst>
              <a:ext uri="{FF2B5EF4-FFF2-40B4-BE49-F238E27FC236}">
                <a16:creationId xmlns:a16="http://schemas.microsoft.com/office/drawing/2014/main" id="{873A4FB0-D03B-44E0-8DEE-2EF531B06952}"/>
              </a:ext>
            </a:extLst>
          </p:cNvPr>
          <p:cNvCxnSpPr>
            <a:cxnSpLocks/>
            <a:stCxn id="4" idx="2"/>
            <a:endCxn id="9" idx="1"/>
          </p:cNvCxnSpPr>
          <p:nvPr/>
        </p:nvCxnSpPr>
        <p:spPr>
          <a:xfrm rot="16200000" flipH="1">
            <a:off x="4752419" y="1001576"/>
            <a:ext cx="1265462" cy="6771452"/>
          </a:xfrm>
          <a:prstGeom prst="bentConnector2">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C14B9F2D-24AE-40BA-ABEE-0DF7D9A2BCCC}"/>
              </a:ext>
            </a:extLst>
          </p:cNvPr>
          <p:cNvSpPr txBox="1"/>
          <p:nvPr/>
        </p:nvSpPr>
        <p:spPr>
          <a:xfrm>
            <a:off x="7184138" y="4513995"/>
            <a:ext cx="1257850" cy="523220"/>
          </a:xfrm>
          <a:prstGeom prst="rect">
            <a:avLst/>
          </a:prstGeom>
          <a:noFill/>
        </p:spPr>
        <p:txBody>
          <a:bodyPr wrap="square" rtlCol="0">
            <a:spAutoFit/>
          </a:bodyPr>
          <a:lstStyle/>
          <a:p>
            <a:r>
              <a:rPr lang="it-IT" sz="1400" dirty="0"/>
              <a:t>Valutano i risultati</a:t>
            </a:r>
          </a:p>
        </p:txBody>
      </p:sp>
      <p:cxnSp>
        <p:nvCxnSpPr>
          <p:cNvPr id="13" name="Connettore a gomito 12">
            <a:extLst>
              <a:ext uri="{FF2B5EF4-FFF2-40B4-BE49-F238E27FC236}">
                <a16:creationId xmlns:a16="http://schemas.microsoft.com/office/drawing/2014/main" id="{F55082CC-80EC-4C37-BA7D-BDF8A542D0AF}"/>
              </a:ext>
            </a:extLst>
          </p:cNvPr>
          <p:cNvCxnSpPr>
            <a:cxnSpLocks/>
            <a:stCxn id="12" idx="0"/>
            <a:endCxn id="5" idx="1"/>
          </p:cNvCxnSpPr>
          <p:nvPr/>
        </p:nvCxnSpPr>
        <p:spPr>
          <a:xfrm rot="5400000" flipH="1" flipV="1">
            <a:off x="8057283" y="2732987"/>
            <a:ext cx="1536788" cy="2025228"/>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3D5FC9C6-4072-46F2-B5E0-7B1484A2AF65}"/>
              </a:ext>
            </a:extLst>
          </p:cNvPr>
          <p:cNvSpPr txBox="1"/>
          <p:nvPr/>
        </p:nvSpPr>
        <p:spPr>
          <a:xfrm>
            <a:off x="8706306" y="2431922"/>
            <a:ext cx="1084382" cy="523220"/>
          </a:xfrm>
          <a:prstGeom prst="rect">
            <a:avLst/>
          </a:prstGeom>
          <a:noFill/>
        </p:spPr>
        <p:txBody>
          <a:bodyPr wrap="square" rtlCol="0">
            <a:spAutoFit/>
          </a:bodyPr>
          <a:lstStyle/>
          <a:p>
            <a:r>
              <a:rPr lang="it-IT" sz="1400" dirty="0"/>
              <a:t>Rieleggano i politici</a:t>
            </a:r>
          </a:p>
        </p:txBody>
      </p:sp>
      <p:pic>
        <p:nvPicPr>
          <p:cNvPr id="15" name="Immagine 14">
            <a:extLst>
              <a:ext uri="{FF2B5EF4-FFF2-40B4-BE49-F238E27FC236}">
                <a16:creationId xmlns:a16="http://schemas.microsoft.com/office/drawing/2014/main" id="{CB9D015F-0667-4A68-A577-C3DEE6CB29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3944" y="4531385"/>
            <a:ext cx="661523" cy="661523"/>
          </a:xfrm>
          <a:prstGeom prst="rect">
            <a:avLst/>
          </a:prstGeom>
        </p:spPr>
      </p:pic>
      <p:sp>
        <p:nvSpPr>
          <p:cNvPr id="16" name="CasellaDiTesto 15">
            <a:extLst>
              <a:ext uri="{FF2B5EF4-FFF2-40B4-BE49-F238E27FC236}">
                <a16:creationId xmlns:a16="http://schemas.microsoft.com/office/drawing/2014/main" id="{2C9EA960-6D6E-437F-B4CD-868DE37AA5B6}"/>
              </a:ext>
            </a:extLst>
          </p:cNvPr>
          <p:cNvSpPr txBox="1"/>
          <p:nvPr/>
        </p:nvSpPr>
        <p:spPr>
          <a:xfrm>
            <a:off x="915042" y="2781330"/>
            <a:ext cx="1084382" cy="369332"/>
          </a:xfrm>
          <a:prstGeom prst="rect">
            <a:avLst/>
          </a:prstGeom>
          <a:noFill/>
        </p:spPr>
        <p:txBody>
          <a:bodyPr wrap="square" rtlCol="0">
            <a:spAutoFit/>
          </a:bodyPr>
          <a:lstStyle/>
          <a:p>
            <a:r>
              <a:rPr lang="it-IT" b="1" dirty="0"/>
              <a:t>ELETTORI</a:t>
            </a:r>
          </a:p>
        </p:txBody>
      </p:sp>
      <p:cxnSp>
        <p:nvCxnSpPr>
          <p:cNvPr id="19" name="Connettore a gomito 18">
            <a:extLst>
              <a:ext uri="{FF2B5EF4-FFF2-40B4-BE49-F238E27FC236}">
                <a16:creationId xmlns:a16="http://schemas.microsoft.com/office/drawing/2014/main" id="{7EFE8D1C-5CCA-436A-8E7D-5599C336ED6A}"/>
              </a:ext>
            </a:extLst>
          </p:cNvPr>
          <p:cNvCxnSpPr>
            <a:cxnSpLocks/>
            <a:stCxn id="5" idx="2"/>
          </p:cNvCxnSpPr>
          <p:nvPr/>
        </p:nvCxnSpPr>
        <p:spPr>
          <a:xfrm rot="16200000" flipH="1">
            <a:off x="10184621" y="3155197"/>
            <a:ext cx="1269044" cy="1640246"/>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028E1BF3-FCC8-4A70-A4E0-00B3EB299AF3}"/>
              </a:ext>
            </a:extLst>
          </p:cNvPr>
          <p:cNvSpPr txBox="1"/>
          <p:nvPr/>
        </p:nvSpPr>
        <p:spPr>
          <a:xfrm>
            <a:off x="10979284" y="5356942"/>
            <a:ext cx="1250843" cy="954107"/>
          </a:xfrm>
          <a:prstGeom prst="rect">
            <a:avLst/>
          </a:prstGeom>
          <a:noFill/>
        </p:spPr>
        <p:txBody>
          <a:bodyPr wrap="square" rtlCol="0">
            <a:spAutoFit/>
          </a:bodyPr>
          <a:lstStyle/>
          <a:p>
            <a:r>
              <a:rPr lang="it-IT" sz="1400" dirty="0"/>
              <a:t>Producono il vantaggio privato (corruzione)</a:t>
            </a:r>
          </a:p>
        </p:txBody>
      </p:sp>
      <p:sp>
        <p:nvSpPr>
          <p:cNvPr id="17" name="Titolo 16">
            <a:extLst>
              <a:ext uri="{FF2B5EF4-FFF2-40B4-BE49-F238E27FC236}">
                <a16:creationId xmlns:a16="http://schemas.microsoft.com/office/drawing/2014/main" id="{A73D4DB4-FA4E-4242-B478-ABC1154B0907}"/>
              </a:ext>
            </a:extLst>
          </p:cNvPr>
          <p:cNvSpPr>
            <a:spLocks noGrp="1"/>
          </p:cNvSpPr>
          <p:nvPr>
            <p:ph type="title"/>
          </p:nvPr>
        </p:nvSpPr>
        <p:spPr/>
        <p:txBody>
          <a:bodyPr/>
          <a:lstStyle/>
          <a:p>
            <a:r>
              <a:rPr lang="it-IT" dirty="0"/>
              <a:t>In che modo la trasparenza influenza il processo ?</a:t>
            </a:r>
          </a:p>
        </p:txBody>
      </p:sp>
      <p:sp>
        <p:nvSpPr>
          <p:cNvPr id="26" name="Rettangolo 25">
            <a:extLst>
              <a:ext uri="{FF2B5EF4-FFF2-40B4-BE49-F238E27FC236}">
                <a16:creationId xmlns:a16="http://schemas.microsoft.com/office/drawing/2014/main" id="{7363CF4C-59D5-4CE6-B82A-AB1048ECFF45}"/>
              </a:ext>
            </a:extLst>
          </p:cNvPr>
          <p:cNvSpPr/>
          <p:nvPr/>
        </p:nvSpPr>
        <p:spPr>
          <a:xfrm>
            <a:off x="8541972" y="3911548"/>
            <a:ext cx="3761542" cy="2659258"/>
          </a:xfrm>
          <a:prstGeom prst="rect">
            <a:avLst/>
          </a:prstGeom>
          <a:solidFill>
            <a:schemeClr val="bg2">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Le informazioni sulla qualità e tipologia di beni prodotti sono opache (poco trasparenti)</a:t>
            </a:r>
          </a:p>
        </p:txBody>
      </p:sp>
      <p:sp>
        <p:nvSpPr>
          <p:cNvPr id="31" name="CasellaDiTesto 30">
            <a:extLst>
              <a:ext uri="{FF2B5EF4-FFF2-40B4-BE49-F238E27FC236}">
                <a16:creationId xmlns:a16="http://schemas.microsoft.com/office/drawing/2014/main" id="{88A4F5B2-A891-4F59-8B1F-3384C9E62C49}"/>
              </a:ext>
            </a:extLst>
          </p:cNvPr>
          <p:cNvSpPr txBox="1"/>
          <p:nvPr/>
        </p:nvSpPr>
        <p:spPr>
          <a:xfrm>
            <a:off x="10422743" y="2248415"/>
            <a:ext cx="1603279" cy="369332"/>
          </a:xfrm>
          <a:prstGeom prst="rect">
            <a:avLst/>
          </a:prstGeom>
          <a:noFill/>
        </p:spPr>
        <p:txBody>
          <a:bodyPr wrap="square" rtlCol="0">
            <a:spAutoFit/>
          </a:bodyPr>
          <a:lstStyle/>
          <a:p>
            <a:r>
              <a:rPr lang="it-IT" b="1" dirty="0"/>
              <a:t>POLITICI</a:t>
            </a:r>
          </a:p>
        </p:txBody>
      </p:sp>
      <p:sp>
        <p:nvSpPr>
          <p:cNvPr id="32" name="CasellaDiTesto 11">
            <a:extLst>
              <a:ext uri="{FF2B5EF4-FFF2-40B4-BE49-F238E27FC236}">
                <a16:creationId xmlns:a16="http://schemas.microsoft.com/office/drawing/2014/main" id="{A432E0E4-65BA-4F01-BBA4-8F196037F786}"/>
              </a:ext>
            </a:extLst>
          </p:cNvPr>
          <p:cNvSpPr txBox="1"/>
          <p:nvPr/>
        </p:nvSpPr>
        <p:spPr>
          <a:xfrm>
            <a:off x="5171834" y="2084832"/>
            <a:ext cx="2246001" cy="307777"/>
          </a:xfrm>
          <a:prstGeom prst="rect">
            <a:avLst/>
          </a:prstGeom>
          <a:noFill/>
        </p:spPr>
        <p:txBody>
          <a:bodyPr wrap="square" rtlCol="0">
            <a:spAutoFit/>
          </a:bodyPr>
          <a:lstStyle/>
          <a:p>
            <a:r>
              <a:rPr lang="it-IT" sz="1400" dirty="0"/>
              <a:t>… delegano</a:t>
            </a:r>
          </a:p>
        </p:txBody>
      </p:sp>
      <p:sp>
        <p:nvSpPr>
          <p:cNvPr id="2" name="TextBox 1">
            <a:extLst>
              <a:ext uri="{FF2B5EF4-FFF2-40B4-BE49-F238E27FC236}">
                <a16:creationId xmlns:a16="http://schemas.microsoft.com/office/drawing/2014/main" id="{78834BD6-0ED1-40F1-82E4-AEE27148464D}"/>
              </a:ext>
            </a:extLst>
          </p:cNvPr>
          <p:cNvSpPr txBox="1"/>
          <p:nvPr/>
        </p:nvSpPr>
        <p:spPr>
          <a:xfrm>
            <a:off x="3454400" y="2900792"/>
            <a:ext cx="3648564" cy="923330"/>
          </a:xfrm>
          <a:prstGeom prst="rect">
            <a:avLst/>
          </a:prstGeom>
          <a:noFill/>
        </p:spPr>
        <p:txBody>
          <a:bodyPr wrap="square" rtlCol="0">
            <a:spAutoFit/>
          </a:bodyPr>
          <a:lstStyle/>
          <a:p>
            <a:pPr marL="342900" indent="-342900">
              <a:buFont typeface="+mj-lt"/>
              <a:buAutoNum type="arabicPeriod"/>
            </a:pPr>
            <a:r>
              <a:rPr lang="en-GB" dirty="0" err="1"/>
              <a:t>Deterrenza</a:t>
            </a:r>
            <a:r>
              <a:rPr lang="en-GB" dirty="0"/>
              <a:t> (</a:t>
            </a:r>
            <a:r>
              <a:rPr lang="en-GB" dirty="0" err="1"/>
              <a:t>i</a:t>
            </a:r>
            <a:r>
              <a:rPr lang="en-GB" dirty="0"/>
              <a:t> </a:t>
            </a:r>
            <a:r>
              <a:rPr lang="en-GB" dirty="0" err="1"/>
              <a:t>politici</a:t>
            </a:r>
            <a:r>
              <a:rPr lang="en-GB" dirty="0"/>
              <a:t> non </a:t>
            </a:r>
            <a:r>
              <a:rPr lang="en-GB" dirty="0" err="1"/>
              <a:t>competenti</a:t>
            </a:r>
            <a:r>
              <a:rPr lang="en-GB" dirty="0"/>
              <a:t> o </a:t>
            </a:r>
            <a:r>
              <a:rPr lang="en-GB" dirty="0" err="1"/>
              <a:t>corrotti</a:t>
            </a:r>
            <a:r>
              <a:rPr lang="en-GB" dirty="0"/>
              <a:t> non </a:t>
            </a:r>
            <a:r>
              <a:rPr lang="en-GB" dirty="0" err="1"/>
              <a:t>si</a:t>
            </a:r>
            <a:r>
              <a:rPr lang="en-GB" dirty="0"/>
              <a:t> </a:t>
            </a:r>
            <a:r>
              <a:rPr lang="en-GB" dirty="0" err="1"/>
              <a:t>candidano</a:t>
            </a:r>
            <a:r>
              <a:rPr lang="en-GB" dirty="0"/>
              <a:t>)</a:t>
            </a:r>
          </a:p>
        </p:txBody>
      </p:sp>
      <p:pic>
        <p:nvPicPr>
          <p:cNvPr id="27" name="Segnaposto contenuto 10">
            <a:extLst>
              <a:ext uri="{FF2B5EF4-FFF2-40B4-BE49-F238E27FC236}">
                <a16:creationId xmlns:a16="http://schemas.microsoft.com/office/drawing/2014/main" id="{EB5BD1AF-FE1A-4939-936F-C0068997C96A}"/>
              </a:ext>
            </a:extLst>
          </p:cNvPr>
          <p:cNvPicPr>
            <a:picLocks noChangeAspect="1"/>
          </p:cNvPicPr>
          <p:nvPr/>
        </p:nvPicPr>
        <p:blipFill rotWithShape="1">
          <a:blip r:embed="rId3">
            <a:extLst>
              <a:ext uri="{28A0092B-C50C-407E-A947-70E740481C1C}">
                <a14:useLocalDpi xmlns:a14="http://schemas.microsoft.com/office/drawing/2010/main" val="0"/>
              </a:ext>
            </a:extLst>
          </a:blip>
          <a:srcRect l="55794"/>
          <a:stretch/>
        </p:blipFill>
        <p:spPr>
          <a:xfrm>
            <a:off x="10155770" y="2605331"/>
            <a:ext cx="321457" cy="727182"/>
          </a:xfrm>
          <a:prstGeom prst="rect">
            <a:avLst/>
          </a:prstGeom>
        </p:spPr>
      </p:pic>
      <p:sp>
        <p:nvSpPr>
          <p:cNvPr id="7" name="TextBox 6">
            <a:extLst>
              <a:ext uri="{FF2B5EF4-FFF2-40B4-BE49-F238E27FC236}">
                <a16:creationId xmlns:a16="http://schemas.microsoft.com/office/drawing/2014/main" id="{618A7133-7AFB-4A6D-9821-0DD44C1E457F}"/>
              </a:ext>
            </a:extLst>
          </p:cNvPr>
          <p:cNvSpPr txBox="1"/>
          <p:nvPr/>
        </p:nvSpPr>
        <p:spPr>
          <a:xfrm>
            <a:off x="10094854" y="2514732"/>
            <a:ext cx="566001" cy="646331"/>
          </a:xfrm>
          <a:prstGeom prst="rect">
            <a:avLst/>
          </a:prstGeom>
          <a:noFill/>
        </p:spPr>
        <p:txBody>
          <a:bodyPr wrap="square" rtlCol="0">
            <a:spAutoFit/>
          </a:bodyPr>
          <a:lstStyle/>
          <a:p>
            <a:r>
              <a:rPr lang="en-GB" sz="3600" b="1" dirty="0">
                <a:solidFill>
                  <a:srgbClr val="FF0000"/>
                </a:solidFill>
              </a:rPr>
              <a:t>X</a:t>
            </a:r>
          </a:p>
        </p:txBody>
      </p:sp>
      <p:sp>
        <p:nvSpPr>
          <p:cNvPr id="28" name="TextBox 27">
            <a:extLst>
              <a:ext uri="{FF2B5EF4-FFF2-40B4-BE49-F238E27FC236}">
                <a16:creationId xmlns:a16="http://schemas.microsoft.com/office/drawing/2014/main" id="{5C8B83BD-7583-46D1-91B6-83B3E80772C4}"/>
              </a:ext>
            </a:extLst>
          </p:cNvPr>
          <p:cNvSpPr txBox="1"/>
          <p:nvPr/>
        </p:nvSpPr>
        <p:spPr>
          <a:xfrm>
            <a:off x="3967222" y="5277699"/>
            <a:ext cx="4064000" cy="1077218"/>
          </a:xfrm>
          <a:prstGeom prst="rect">
            <a:avLst/>
          </a:prstGeom>
          <a:noFill/>
        </p:spPr>
        <p:txBody>
          <a:bodyPr wrap="square" rtlCol="0">
            <a:spAutoFit/>
          </a:bodyPr>
          <a:lstStyle/>
          <a:p>
            <a:r>
              <a:rPr lang="en-GB" sz="3200" dirty="0"/>
              <a:t>SE AUMENTIAMO LA TRASPARENZA….</a:t>
            </a:r>
          </a:p>
        </p:txBody>
      </p:sp>
    </p:spTree>
    <p:extLst>
      <p:ext uri="{BB962C8B-B14F-4D97-AF65-F5344CB8AC3E}">
        <p14:creationId xmlns:p14="http://schemas.microsoft.com/office/powerpoint/2010/main" val="397147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26"/>
                                        </p:tgtEl>
                                      </p:cBhvr>
                                    </p:animEffect>
                                    <p:set>
                                      <p:cBhvr>
                                        <p:cTn id="7" dur="1" fill="hold">
                                          <p:stCondLst>
                                            <p:cond delay="1999"/>
                                          </p:stCondLst>
                                        </p:cTn>
                                        <p:tgtEl>
                                          <p:spTgt spid="26"/>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1000"/>
                                        <p:tgtEl>
                                          <p:spTgt spid="28"/>
                                        </p:tgtEl>
                                      </p:cBhvr>
                                    </p:animEffect>
                                  </p:childTnLst>
                                </p:cTn>
                              </p:par>
                            </p:childTnLst>
                          </p:cTn>
                        </p:par>
                        <p:par>
                          <p:cTn id="11" fill="hold">
                            <p:stCondLst>
                              <p:cond delay="2000"/>
                            </p:stCondLst>
                            <p:childTnLst>
                              <p:par>
                                <p:cTn id="12" presetID="2" presetClass="exit" presetSubtype="4" fill="hold" grpId="1" nodeType="afterEffect">
                                  <p:stCondLst>
                                    <p:cond delay="0"/>
                                  </p:stCondLst>
                                  <p:childTnLst>
                                    <p:anim calcmode="lin" valueType="num">
                                      <p:cBhvr additive="base">
                                        <p:cTn id="13" dur="500"/>
                                        <p:tgtEl>
                                          <p:spTgt spid="28"/>
                                        </p:tgtEl>
                                        <p:attrNameLst>
                                          <p:attrName>ppt_x</p:attrName>
                                        </p:attrNameLst>
                                      </p:cBhvr>
                                      <p:tavLst>
                                        <p:tav tm="0">
                                          <p:val>
                                            <p:strVal val="ppt_x"/>
                                          </p:val>
                                        </p:tav>
                                        <p:tav tm="100000">
                                          <p:val>
                                            <p:strVal val="ppt_x"/>
                                          </p:val>
                                        </p:tav>
                                      </p:tavLst>
                                    </p:anim>
                                    <p:anim calcmode="lin" valueType="num">
                                      <p:cBhvr additive="base">
                                        <p:cTn id="14" dur="500"/>
                                        <p:tgtEl>
                                          <p:spTgt spid="28"/>
                                        </p:tgtEl>
                                        <p:attrNameLst>
                                          <p:attrName>ppt_y</p:attrName>
                                        </p:attrNameLst>
                                      </p:cBhvr>
                                      <p:tavLst>
                                        <p:tav tm="0">
                                          <p:val>
                                            <p:strVal val="ppt_y"/>
                                          </p:val>
                                        </p:tav>
                                        <p:tav tm="100000">
                                          <p:val>
                                            <p:strVal val="1+ppt_h/2"/>
                                          </p:val>
                                        </p:tav>
                                      </p:tavLst>
                                    </p:anim>
                                    <p:set>
                                      <p:cBhvr>
                                        <p:cTn id="15" dur="1" fill="hold">
                                          <p:stCondLst>
                                            <p:cond delay="499"/>
                                          </p:stCondLst>
                                        </p:cTn>
                                        <p:tgtEl>
                                          <p:spTgt spid="2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500"/>
                            </p:stCondLst>
                            <p:childTnLst>
                              <p:par>
                                <p:cTn id="22" presetID="42" presetClass="entr" presetSubtype="0" fill="hold" grpId="1"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27"/>
                                        </p:tgtEl>
                                        <p:attrNameLst>
                                          <p:attrName>ppt_x</p:attrName>
                                        </p:attrNameLst>
                                      </p:cBhvr>
                                      <p:tavLst>
                                        <p:tav tm="0">
                                          <p:val>
                                            <p:strVal val="ppt_x"/>
                                          </p:val>
                                        </p:tav>
                                        <p:tav tm="100000">
                                          <p:val>
                                            <p:strVal val="ppt_x"/>
                                          </p:val>
                                        </p:tav>
                                      </p:tavLst>
                                    </p:anim>
                                    <p:anim calcmode="lin" valueType="num">
                                      <p:cBhvr additive="base">
                                        <p:cTn id="31" dur="500"/>
                                        <p:tgtEl>
                                          <p:spTgt spid="27"/>
                                        </p:tgtEl>
                                        <p:attrNameLst>
                                          <p:attrName>ppt_y</p:attrName>
                                        </p:attrNameLst>
                                      </p:cBhvr>
                                      <p:tavLst>
                                        <p:tav tm="0">
                                          <p:val>
                                            <p:strVal val="ppt_y"/>
                                          </p:val>
                                        </p:tav>
                                        <p:tav tm="100000">
                                          <p:val>
                                            <p:strVal val="1+ppt_h/2"/>
                                          </p:val>
                                        </p:tav>
                                      </p:tavLst>
                                    </p:anim>
                                    <p:set>
                                      <p:cBhvr>
                                        <p:cTn id="32" dur="1" fill="hold">
                                          <p:stCondLst>
                                            <p:cond delay="499"/>
                                          </p:stCondLst>
                                        </p:cTn>
                                        <p:tgtEl>
                                          <p:spTgt spid="27"/>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500"/>
                                        <p:tgtEl>
                                          <p:spTgt spid="19"/>
                                        </p:tgtEl>
                                        <p:attrNameLst>
                                          <p:attrName>ppt_x</p:attrName>
                                        </p:attrNameLst>
                                      </p:cBhvr>
                                      <p:tavLst>
                                        <p:tav tm="0">
                                          <p:val>
                                            <p:strVal val="ppt_x"/>
                                          </p:val>
                                        </p:tav>
                                        <p:tav tm="100000">
                                          <p:val>
                                            <p:strVal val="ppt_x"/>
                                          </p:val>
                                        </p:tav>
                                      </p:tavLst>
                                    </p:anim>
                                    <p:anim calcmode="lin" valueType="num">
                                      <p:cBhvr additive="base">
                                        <p:cTn id="35" dur="500"/>
                                        <p:tgtEl>
                                          <p:spTgt spid="19"/>
                                        </p:tgtEl>
                                        <p:attrNameLst>
                                          <p:attrName>ppt_y</p:attrName>
                                        </p:attrNameLst>
                                      </p:cBhvr>
                                      <p:tavLst>
                                        <p:tav tm="0">
                                          <p:val>
                                            <p:strVal val="ppt_y"/>
                                          </p:val>
                                        </p:tav>
                                        <p:tav tm="100000">
                                          <p:val>
                                            <p:strVal val="1+ppt_h/2"/>
                                          </p:val>
                                        </p:tav>
                                      </p:tavLst>
                                    </p:anim>
                                    <p:set>
                                      <p:cBhvr>
                                        <p:cTn id="36" dur="1" fill="hold">
                                          <p:stCondLst>
                                            <p:cond delay="499"/>
                                          </p:stCondLst>
                                        </p:cTn>
                                        <p:tgtEl>
                                          <p:spTgt spid="19"/>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500"/>
                                        <p:tgtEl>
                                          <p:spTgt spid="15"/>
                                        </p:tgtEl>
                                        <p:attrNameLst>
                                          <p:attrName>ppt_x</p:attrName>
                                        </p:attrNameLst>
                                      </p:cBhvr>
                                      <p:tavLst>
                                        <p:tav tm="0">
                                          <p:val>
                                            <p:strVal val="ppt_x"/>
                                          </p:val>
                                        </p:tav>
                                        <p:tav tm="100000">
                                          <p:val>
                                            <p:strVal val="ppt_x"/>
                                          </p:val>
                                        </p:tav>
                                      </p:tavLst>
                                    </p:anim>
                                    <p:anim calcmode="lin" valueType="num">
                                      <p:cBhvr additive="base">
                                        <p:cTn id="39" dur="500"/>
                                        <p:tgtEl>
                                          <p:spTgt spid="15"/>
                                        </p:tgtEl>
                                        <p:attrNameLst>
                                          <p:attrName>ppt_y</p:attrName>
                                        </p:attrNameLst>
                                      </p:cBhvr>
                                      <p:tavLst>
                                        <p:tav tm="0">
                                          <p:val>
                                            <p:strVal val="ppt_y"/>
                                          </p:val>
                                        </p:tav>
                                        <p:tav tm="100000">
                                          <p:val>
                                            <p:strVal val="1+ppt_h/2"/>
                                          </p:val>
                                        </p:tav>
                                      </p:tavLst>
                                    </p:anim>
                                    <p:set>
                                      <p:cBhvr>
                                        <p:cTn id="40" dur="1" fill="hold">
                                          <p:stCondLst>
                                            <p:cond delay="499"/>
                                          </p:stCondLst>
                                        </p:cTn>
                                        <p:tgtEl>
                                          <p:spTgt spid="15"/>
                                        </p:tgtEl>
                                        <p:attrNameLst>
                                          <p:attrName>style.visibility</p:attrName>
                                        </p:attrNameLst>
                                      </p:cBhvr>
                                      <p:to>
                                        <p:strVal val="hidden"/>
                                      </p:to>
                                    </p:set>
                                  </p:childTnLst>
                                </p:cTn>
                              </p:par>
                              <p:par>
                                <p:cTn id="41" presetID="2" presetClass="exit" presetSubtype="4" fill="hold" grpId="0" nodeType="withEffect">
                                  <p:stCondLst>
                                    <p:cond delay="0"/>
                                  </p:stCondLst>
                                  <p:childTnLst>
                                    <p:anim calcmode="lin" valueType="num">
                                      <p:cBhvr additive="base">
                                        <p:cTn id="42" dur="500"/>
                                        <p:tgtEl>
                                          <p:spTgt spid="20"/>
                                        </p:tgtEl>
                                        <p:attrNameLst>
                                          <p:attrName>ppt_x</p:attrName>
                                        </p:attrNameLst>
                                      </p:cBhvr>
                                      <p:tavLst>
                                        <p:tav tm="0">
                                          <p:val>
                                            <p:strVal val="ppt_x"/>
                                          </p:val>
                                        </p:tav>
                                        <p:tav tm="100000">
                                          <p:val>
                                            <p:strVal val="ppt_x"/>
                                          </p:val>
                                        </p:tav>
                                      </p:tavLst>
                                    </p:anim>
                                    <p:anim calcmode="lin" valueType="num">
                                      <p:cBhvr additive="base">
                                        <p:cTn id="43" dur="500"/>
                                        <p:tgtEl>
                                          <p:spTgt spid="20"/>
                                        </p:tgtEl>
                                        <p:attrNameLst>
                                          <p:attrName>ppt_y</p:attrName>
                                        </p:attrNameLst>
                                      </p:cBhvr>
                                      <p:tavLst>
                                        <p:tav tm="0">
                                          <p:val>
                                            <p:strVal val="ppt_y"/>
                                          </p:val>
                                        </p:tav>
                                        <p:tav tm="100000">
                                          <p:val>
                                            <p:strVal val="1+ppt_h/2"/>
                                          </p:val>
                                        </p:tav>
                                      </p:tavLst>
                                    </p:anim>
                                    <p:set>
                                      <p:cBhvr>
                                        <p:cTn id="44" dur="1" fill="hold">
                                          <p:stCondLst>
                                            <p:cond delay="499"/>
                                          </p:stCondLst>
                                        </p:cTn>
                                        <p:tgtEl>
                                          <p:spTgt spid="20"/>
                                        </p:tgtEl>
                                        <p:attrNameLst>
                                          <p:attrName>style.visibility</p:attrName>
                                        </p:attrNameLst>
                                      </p:cBhvr>
                                      <p:to>
                                        <p:strVal val="hidden"/>
                                      </p:to>
                                    </p:set>
                                  </p:childTnLst>
                                </p:cTn>
                              </p:par>
                              <p:par>
                                <p:cTn id="45" presetID="2" presetClass="exit" presetSubtype="4" fill="hold" grpId="0" nodeType="withEffect">
                                  <p:stCondLst>
                                    <p:cond delay="0"/>
                                  </p:stCondLst>
                                  <p:childTnLst>
                                    <p:anim calcmode="lin" valueType="num">
                                      <p:cBhvr additive="base">
                                        <p:cTn id="46" dur="500"/>
                                        <p:tgtEl>
                                          <p:spTgt spid="7"/>
                                        </p:tgtEl>
                                        <p:attrNameLst>
                                          <p:attrName>ppt_x</p:attrName>
                                        </p:attrNameLst>
                                      </p:cBhvr>
                                      <p:tavLst>
                                        <p:tav tm="0">
                                          <p:val>
                                            <p:strVal val="ppt_x"/>
                                          </p:val>
                                        </p:tav>
                                        <p:tav tm="100000">
                                          <p:val>
                                            <p:strVal val="ppt_x"/>
                                          </p:val>
                                        </p:tav>
                                      </p:tavLst>
                                    </p:anim>
                                    <p:anim calcmode="lin" valueType="num">
                                      <p:cBhvr additive="base">
                                        <p:cTn id="47" dur="500"/>
                                        <p:tgtEl>
                                          <p:spTgt spid="7"/>
                                        </p:tgtEl>
                                        <p:attrNameLst>
                                          <p:attrName>ppt_y</p:attrName>
                                        </p:attrNameLst>
                                      </p:cBhvr>
                                      <p:tavLst>
                                        <p:tav tm="0">
                                          <p:val>
                                            <p:strVal val="ppt_y"/>
                                          </p:val>
                                        </p:tav>
                                        <p:tav tm="100000">
                                          <p:val>
                                            <p:strVal val="1+ppt_h/2"/>
                                          </p:val>
                                        </p:tav>
                                      </p:tavLst>
                                    </p:anim>
                                    <p:set>
                                      <p:cBhvr>
                                        <p:cTn id="4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animBg="1"/>
      <p:bldP spid="2" grpId="0"/>
      <p:bldP spid="7" grpId="0"/>
      <p:bldP spid="7" grpId="1"/>
      <p:bldP spid="28" grpId="0"/>
      <p:bldP spid="2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60F97AC-7F27-495B-AFBF-8717FEAC97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89450" y="3142070"/>
            <a:ext cx="2019949" cy="612501"/>
          </a:xfrm>
          <a:prstGeom prst="rect">
            <a:avLst/>
          </a:prstGeom>
        </p:spPr>
      </p:pic>
      <p:pic>
        <p:nvPicPr>
          <p:cNvPr id="5" name="Segnaposto contenuto 10">
            <a:extLst>
              <a:ext uri="{FF2B5EF4-FFF2-40B4-BE49-F238E27FC236}">
                <a16:creationId xmlns:a16="http://schemas.microsoft.com/office/drawing/2014/main" id="{3BB7C797-3FD4-49F1-9684-904D31345BF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55794"/>
          <a:stretch/>
        </p:blipFill>
        <p:spPr>
          <a:xfrm>
            <a:off x="9838291" y="2613616"/>
            <a:ext cx="321457" cy="727182"/>
          </a:xfrm>
        </p:spPr>
      </p:pic>
      <p:cxnSp>
        <p:nvCxnSpPr>
          <p:cNvPr id="6" name="Connettore a gomito 5">
            <a:extLst>
              <a:ext uri="{FF2B5EF4-FFF2-40B4-BE49-F238E27FC236}">
                <a16:creationId xmlns:a16="http://schemas.microsoft.com/office/drawing/2014/main" id="{D272773F-A777-460A-B756-B19F6439CEB1}"/>
              </a:ext>
            </a:extLst>
          </p:cNvPr>
          <p:cNvCxnSpPr>
            <a:cxnSpLocks/>
            <a:stCxn id="4" idx="0"/>
            <a:endCxn id="5" idx="0"/>
          </p:cNvCxnSpPr>
          <p:nvPr/>
        </p:nvCxnSpPr>
        <p:spPr>
          <a:xfrm rot="5400000" flipH="1" flipV="1">
            <a:off x="5734995" y="-1121955"/>
            <a:ext cx="528454" cy="7999596"/>
          </a:xfrm>
          <a:prstGeom prst="bentConnector3">
            <a:avLst>
              <a:gd name="adj1" fmla="val 143258"/>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96B5B0DA-806B-4BA0-9A6A-C297B0CF40C9}"/>
              </a:ext>
            </a:extLst>
          </p:cNvPr>
          <p:cNvSpPr txBox="1"/>
          <p:nvPr/>
        </p:nvSpPr>
        <p:spPr>
          <a:xfrm>
            <a:off x="8563757" y="5400810"/>
            <a:ext cx="1776138" cy="954107"/>
          </a:xfrm>
          <a:prstGeom prst="rect">
            <a:avLst/>
          </a:prstGeom>
          <a:noFill/>
        </p:spPr>
        <p:txBody>
          <a:bodyPr wrap="square" rtlCol="0">
            <a:spAutoFit/>
          </a:bodyPr>
          <a:lstStyle/>
          <a:p>
            <a:r>
              <a:rPr lang="it-IT" sz="1400" dirty="0"/>
              <a:t>Producono beni pubblici (policy, strade, legislazione, …</a:t>
            </a:r>
            <a:r>
              <a:rPr lang="it-IT" sz="1400" dirty="0" err="1"/>
              <a:t>etc</a:t>
            </a:r>
            <a:r>
              <a:rPr lang="it-IT" sz="1400" dirty="0"/>
              <a:t>)</a:t>
            </a:r>
          </a:p>
        </p:txBody>
      </p:sp>
      <p:pic>
        <p:nvPicPr>
          <p:cNvPr id="9" name="Immagine 8">
            <a:extLst>
              <a:ext uri="{FF2B5EF4-FFF2-40B4-BE49-F238E27FC236}">
                <a16:creationId xmlns:a16="http://schemas.microsoft.com/office/drawing/2014/main" id="{2E732E52-84E1-4FFE-87B2-FA9AB14D7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0876" y="4775182"/>
            <a:ext cx="489701" cy="489701"/>
          </a:xfrm>
          <a:prstGeom prst="rect">
            <a:avLst/>
          </a:prstGeom>
        </p:spPr>
      </p:pic>
      <p:cxnSp>
        <p:nvCxnSpPr>
          <p:cNvPr id="10" name="Connettore a gomito 9">
            <a:extLst>
              <a:ext uri="{FF2B5EF4-FFF2-40B4-BE49-F238E27FC236}">
                <a16:creationId xmlns:a16="http://schemas.microsoft.com/office/drawing/2014/main" id="{EC0248B5-368C-4972-B42C-D526BC5136E5}"/>
              </a:ext>
            </a:extLst>
          </p:cNvPr>
          <p:cNvCxnSpPr>
            <a:stCxn id="5" idx="2"/>
            <a:endCxn id="9" idx="0"/>
          </p:cNvCxnSpPr>
          <p:nvPr/>
        </p:nvCxnSpPr>
        <p:spPr>
          <a:xfrm rot="5400000">
            <a:off x="8790182" y="3566344"/>
            <a:ext cx="1434384" cy="983293"/>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Connettore a gomito 10">
            <a:extLst>
              <a:ext uri="{FF2B5EF4-FFF2-40B4-BE49-F238E27FC236}">
                <a16:creationId xmlns:a16="http://schemas.microsoft.com/office/drawing/2014/main" id="{873A4FB0-D03B-44E0-8DEE-2EF531B06952}"/>
              </a:ext>
            </a:extLst>
          </p:cNvPr>
          <p:cNvCxnSpPr>
            <a:cxnSpLocks/>
            <a:stCxn id="4" idx="2"/>
            <a:endCxn id="9" idx="1"/>
          </p:cNvCxnSpPr>
          <p:nvPr/>
        </p:nvCxnSpPr>
        <p:spPr>
          <a:xfrm rot="16200000" flipH="1">
            <a:off x="4752419" y="1001576"/>
            <a:ext cx="1265462" cy="6771452"/>
          </a:xfrm>
          <a:prstGeom prst="bentConnector2">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C14B9F2D-24AE-40BA-ABEE-0DF7D9A2BCCC}"/>
              </a:ext>
            </a:extLst>
          </p:cNvPr>
          <p:cNvSpPr txBox="1"/>
          <p:nvPr/>
        </p:nvSpPr>
        <p:spPr>
          <a:xfrm>
            <a:off x="7184138" y="4513995"/>
            <a:ext cx="1257850" cy="523220"/>
          </a:xfrm>
          <a:prstGeom prst="rect">
            <a:avLst/>
          </a:prstGeom>
          <a:noFill/>
        </p:spPr>
        <p:txBody>
          <a:bodyPr wrap="square" rtlCol="0">
            <a:spAutoFit/>
          </a:bodyPr>
          <a:lstStyle/>
          <a:p>
            <a:r>
              <a:rPr lang="it-IT" sz="1400" dirty="0"/>
              <a:t>Valutano i risultati</a:t>
            </a:r>
          </a:p>
        </p:txBody>
      </p:sp>
      <p:cxnSp>
        <p:nvCxnSpPr>
          <p:cNvPr id="13" name="Connettore a gomito 12">
            <a:extLst>
              <a:ext uri="{FF2B5EF4-FFF2-40B4-BE49-F238E27FC236}">
                <a16:creationId xmlns:a16="http://schemas.microsoft.com/office/drawing/2014/main" id="{F55082CC-80EC-4C37-BA7D-BDF8A542D0AF}"/>
              </a:ext>
            </a:extLst>
          </p:cNvPr>
          <p:cNvCxnSpPr>
            <a:cxnSpLocks/>
            <a:stCxn id="12" idx="0"/>
            <a:endCxn id="5" idx="1"/>
          </p:cNvCxnSpPr>
          <p:nvPr/>
        </p:nvCxnSpPr>
        <p:spPr>
          <a:xfrm rot="5400000" flipH="1" flipV="1">
            <a:off x="8057283" y="2732987"/>
            <a:ext cx="1536788" cy="2025228"/>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3D5FC9C6-4072-46F2-B5E0-7B1484A2AF65}"/>
              </a:ext>
            </a:extLst>
          </p:cNvPr>
          <p:cNvSpPr txBox="1"/>
          <p:nvPr/>
        </p:nvSpPr>
        <p:spPr>
          <a:xfrm>
            <a:off x="8706306" y="2431922"/>
            <a:ext cx="1084382" cy="523220"/>
          </a:xfrm>
          <a:prstGeom prst="rect">
            <a:avLst/>
          </a:prstGeom>
          <a:noFill/>
        </p:spPr>
        <p:txBody>
          <a:bodyPr wrap="square" rtlCol="0">
            <a:spAutoFit/>
          </a:bodyPr>
          <a:lstStyle/>
          <a:p>
            <a:r>
              <a:rPr lang="it-IT" sz="1400" dirty="0"/>
              <a:t>Rieleggano i politici</a:t>
            </a:r>
          </a:p>
        </p:txBody>
      </p:sp>
      <p:pic>
        <p:nvPicPr>
          <p:cNvPr id="15" name="Immagine 14">
            <a:extLst>
              <a:ext uri="{FF2B5EF4-FFF2-40B4-BE49-F238E27FC236}">
                <a16:creationId xmlns:a16="http://schemas.microsoft.com/office/drawing/2014/main" id="{CB9D015F-0667-4A68-A577-C3DEE6CB29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4383" y="4523539"/>
            <a:ext cx="661523" cy="661523"/>
          </a:xfrm>
          <a:prstGeom prst="rect">
            <a:avLst/>
          </a:prstGeom>
        </p:spPr>
      </p:pic>
      <p:sp>
        <p:nvSpPr>
          <p:cNvPr id="16" name="CasellaDiTesto 15">
            <a:extLst>
              <a:ext uri="{FF2B5EF4-FFF2-40B4-BE49-F238E27FC236}">
                <a16:creationId xmlns:a16="http://schemas.microsoft.com/office/drawing/2014/main" id="{2C9EA960-6D6E-437F-B4CD-868DE37AA5B6}"/>
              </a:ext>
            </a:extLst>
          </p:cNvPr>
          <p:cNvSpPr txBox="1"/>
          <p:nvPr/>
        </p:nvSpPr>
        <p:spPr>
          <a:xfrm>
            <a:off x="915042" y="2781330"/>
            <a:ext cx="1084382" cy="369332"/>
          </a:xfrm>
          <a:prstGeom prst="rect">
            <a:avLst/>
          </a:prstGeom>
          <a:noFill/>
        </p:spPr>
        <p:txBody>
          <a:bodyPr wrap="square" rtlCol="0">
            <a:spAutoFit/>
          </a:bodyPr>
          <a:lstStyle/>
          <a:p>
            <a:r>
              <a:rPr lang="it-IT" b="1" dirty="0"/>
              <a:t>ELETTORI</a:t>
            </a:r>
          </a:p>
        </p:txBody>
      </p:sp>
      <p:cxnSp>
        <p:nvCxnSpPr>
          <p:cNvPr id="19" name="Connettore a gomito 18">
            <a:extLst>
              <a:ext uri="{FF2B5EF4-FFF2-40B4-BE49-F238E27FC236}">
                <a16:creationId xmlns:a16="http://schemas.microsoft.com/office/drawing/2014/main" id="{7EFE8D1C-5CCA-436A-8E7D-5599C336ED6A}"/>
              </a:ext>
            </a:extLst>
          </p:cNvPr>
          <p:cNvCxnSpPr>
            <a:stCxn id="5" idx="2"/>
            <a:endCxn id="15" idx="0"/>
          </p:cNvCxnSpPr>
          <p:nvPr/>
        </p:nvCxnSpPr>
        <p:spPr>
          <a:xfrm rot="16200000" flipH="1">
            <a:off x="10185712" y="3154105"/>
            <a:ext cx="1182741" cy="1556125"/>
          </a:xfrm>
          <a:prstGeom prst="bentConnector3">
            <a:avLst>
              <a:gd name="adj1" fmla="val 61714"/>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028E1BF3-FCC8-4A70-A4E0-00B3EB299AF3}"/>
              </a:ext>
            </a:extLst>
          </p:cNvPr>
          <p:cNvSpPr txBox="1"/>
          <p:nvPr/>
        </p:nvSpPr>
        <p:spPr>
          <a:xfrm>
            <a:off x="10929723" y="5349096"/>
            <a:ext cx="1250843" cy="954107"/>
          </a:xfrm>
          <a:prstGeom prst="rect">
            <a:avLst/>
          </a:prstGeom>
          <a:noFill/>
        </p:spPr>
        <p:txBody>
          <a:bodyPr wrap="square" rtlCol="0">
            <a:spAutoFit/>
          </a:bodyPr>
          <a:lstStyle/>
          <a:p>
            <a:r>
              <a:rPr lang="it-IT" sz="1400" dirty="0"/>
              <a:t>Producono il vantaggio privato (corruzione)</a:t>
            </a:r>
          </a:p>
        </p:txBody>
      </p:sp>
      <p:cxnSp>
        <p:nvCxnSpPr>
          <p:cNvPr id="22" name="Connettore a gomito 21">
            <a:extLst>
              <a:ext uri="{FF2B5EF4-FFF2-40B4-BE49-F238E27FC236}">
                <a16:creationId xmlns:a16="http://schemas.microsoft.com/office/drawing/2014/main" id="{DBFF9D62-8005-44F4-B71B-2B7745D017A7}"/>
              </a:ext>
            </a:extLst>
          </p:cNvPr>
          <p:cNvCxnSpPr>
            <a:cxnSpLocks/>
            <a:stCxn id="20" idx="2"/>
          </p:cNvCxnSpPr>
          <p:nvPr/>
        </p:nvCxnSpPr>
        <p:spPr>
          <a:xfrm rot="5400000" flipH="1">
            <a:off x="6434744" y="1182802"/>
            <a:ext cx="266390" cy="9974413"/>
          </a:xfrm>
          <a:prstGeom prst="bentConnector4">
            <a:avLst>
              <a:gd name="adj1" fmla="val -85814"/>
              <a:gd name="adj2" fmla="val 53135"/>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3" name="Elemento grafico 22" descr="Secchio e straccio con riempimento a tinta unita">
            <a:extLst>
              <a:ext uri="{FF2B5EF4-FFF2-40B4-BE49-F238E27FC236}">
                <a16:creationId xmlns:a16="http://schemas.microsoft.com/office/drawing/2014/main" id="{23089DDD-4578-4BB3-8058-856EF38EFA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24973" y="5566574"/>
            <a:ext cx="443404" cy="443404"/>
          </a:xfrm>
          <a:prstGeom prst="rect">
            <a:avLst/>
          </a:prstGeom>
        </p:spPr>
      </p:pic>
      <p:pic>
        <p:nvPicPr>
          <p:cNvPr id="24" name="Immagine 23">
            <a:extLst>
              <a:ext uri="{FF2B5EF4-FFF2-40B4-BE49-F238E27FC236}">
                <a16:creationId xmlns:a16="http://schemas.microsoft.com/office/drawing/2014/main" id="{C8608EFA-EDD9-433A-B12A-B88223081218}"/>
              </a:ext>
            </a:extLst>
          </p:cNvPr>
          <p:cNvPicPr>
            <a:picLocks noChangeAspect="1"/>
          </p:cNvPicPr>
          <p:nvPr/>
        </p:nvPicPr>
        <p:blipFill>
          <a:blip r:embed="rId8"/>
          <a:stretch>
            <a:fillRect/>
          </a:stretch>
        </p:blipFill>
        <p:spPr>
          <a:xfrm rot="18900000">
            <a:off x="698856" y="5645315"/>
            <a:ext cx="309458" cy="609678"/>
          </a:xfrm>
          <a:prstGeom prst="rect">
            <a:avLst/>
          </a:prstGeom>
        </p:spPr>
      </p:pic>
      <p:sp>
        <p:nvSpPr>
          <p:cNvPr id="25" name="CasellaDiTesto 24">
            <a:extLst>
              <a:ext uri="{FF2B5EF4-FFF2-40B4-BE49-F238E27FC236}">
                <a16:creationId xmlns:a16="http://schemas.microsoft.com/office/drawing/2014/main" id="{53E75A9A-0026-4FE2-9755-9AE75DD8EDA5}"/>
              </a:ext>
            </a:extLst>
          </p:cNvPr>
          <p:cNvSpPr txBox="1"/>
          <p:nvPr/>
        </p:nvSpPr>
        <p:spPr>
          <a:xfrm>
            <a:off x="819038" y="5253560"/>
            <a:ext cx="949339" cy="523220"/>
          </a:xfrm>
          <a:prstGeom prst="rect">
            <a:avLst/>
          </a:prstGeom>
          <a:noFill/>
        </p:spPr>
        <p:txBody>
          <a:bodyPr wrap="square" rtlCol="0">
            <a:spAutoFit/>
          </a:bodyPr>
          <a:lstStyle/>
          <a:p>
            <a:r>
              <a:rPr lang="it-IT" sz="1400" dirty="0"/>
              <a:t>Non viene rieletto</a:t>
            </a:r>
          </a:p>
        </p:txBody>
      </p:sp>
      <p:sp>
        <p:nvSpPr>
          <p:cNvPr id="17" name="Titolo 16">
            <a:extLst>
              <a:ext uri="{FF2B5EF4-FFF2-40B4-BE49-F238E27FC236}">
                <a16:creationId xmlns:a16="http://schemas.microsoft.com/office/drawing/2014/main" id="{A73D4DB4-FA4E-4242-B478-ABC1154B0907}"/>
              </a:ext>
            </a:extLst>
          </p:cNvPr>
          <p:cNvSpPr>
            <a:spLocks noGrp="1"/>
          </p:cNvSpPr>
          <p:nvPr>
            <p:ph type="title"/>
          </p:nvPr>
        </p:nvSpPr>
        <p:spPr/>
        <p:txBody>
          <a:bodyPr/>
          <a:lstStyle/>
          <a:p>
            <a:r>
              <a:rPr lang="it-IT" dirty="0"/>
              <a:t>In che modo la trasparenza influenza il processo ?</a:t>
            </a:r>
          </a:p>
        </p:txBody>
      </p:sp>
      <p:sp>
        <p:nvSpPr>
          <p:cNvPr id="31" name="CasellaDiTesto 30">
            <a:extLst>
              <a:ext uri="{FF2B5EF4-FFF2-40B4-BE49-F238E27FC236}">
                <a16:creationId xmlns:a16="http://schemas.microsoft.com/office/drawing/2014/main" id="{88A4F5B2-A891-4F59-8B1F-3384C9E62C49}"/>
              </a:ext>
            </a:extLst>
          </p:cNvPr>
          <p:cNvSpPr txBox="1"/>
          <p:nvPr/>
        </p:nvSpPr>
        <p:spPr>
          <a:xfrm>
            <a:off x="10422743" y="2248415"/>
            <a:ext cx="1603279" cy="369332"/>
          </a:xfrm>
          <a:prstGeom prst="rect">
            <a:avLst/>
          </a:prstGeom>
          <a:noFill/>
        </p:spPr>
        <p:txBody>
          <a:bodyPr wrap="square" rtlCol="0">
            <a:spAutoFit/>
          </a:bodyPr>
          <a:lstStyle/>
          <a:p>
            <a:r>
              <a:rPr lang="it-IT" b="1" dirty="0"/>
              <a:t>POLITICI</a:t>
            </a:r>
          </a:p>
        </p:txBody>
      </p:sp>
      <p:sp>
        <p:nvSpPr>
          <p:cNvPr id="32" name="CasellaDiTesto 11">
            <a:extLst>
              <a:ext uri="{FF2B5EF4-FFF2-40B4-BE49-F238E27FC236}">
                <a16:creationId xmlns:a16="http://schemas.microsoft.com/office/drawing/2014/main" id="{A432E0E4-65BA-4F01-BBA4-8F196037F786}"/>
              </a:ext>
            </a:extLst>
          </p:cNvPr>
          <p:cNvSpPr txBox="1"/>
          <p:nvPr/>
        </p:nvSpPr>
        <p:spPr>
          <a:xfrm>
            <a:off x="5171834" y="2084832"/>
            <a:ext cx="2246001" cy="307777"/>
          </a:xfrm>
          <a:prstGeom prst="rect">
            <a:avLst/>
          </a:prstGeom>
          <a:noFill/>
        </p:spPr>
        <p:txBody>
          <a:bodyPr wrap="square" rtlCol="0">
            <a:spAutoFit/>
          </a:bodyPr>
          <a:lstStyle/>
          <a:p>
            <a:r>
              <a:rPr lang="it-IT" sz="1400" dirty="0"/>
              <a:t>… delegano</a:t>
            </a:r>
          </a:p>
        </p:txBody>
      </p:sp>
      <p:sp>
        <p:nvSpPr>
          <p:cNvPr id="2" name="TextBox 1">
            <a:extLst>
              <a:ext uri="{FF2B5EF4-FFF2-40B4-BE49-F238E27FC236}">
                <a16:creationId xmlns:a16="http://schemas.microsoft.com/office/drawing/2014/main" id="{78834BD6-0ED1-40F1-82E4-AEE27148464D}"/>
              </a:ext>
            </a:extLst>
          </p:cNvPr>
          <p:cNvSpPr txBox="1"/>
          <p:nvPr/>
        </p:nvSpPr>
        <p:spPr>
          <a:xfrm>
            <a:off x="3454400" y="2900792"/>
            <a:ext cx="3648564" cy="1754326"/>
          </a:xfrm>
          <a:prstGeom prst="rect">
            <a:avLst/>
          </a:prstGeom>
          <a:noFill/>
        </p:spPr>
        <p:txBody>
          <a:bodyPr wrap="square" rtlCol="0">
            <a:spAutoFit/>
          </a:bodyPr>
          <a:lstStyle/>
          <a:p>
            <a:pPr algn="ctr"/>
            <a:r>
              <a:rPr lang="en-GB" b="1" dirty="0" err="1"/>
              <a:t>Meccanismi</a:t>
            </a:r>
            <a:endParaRPr lang="en-GB" b="1" dirty="0"/>
          </a:p>
          <a:p>
            <a:pPr marL="342900" indent="-342900">
              <a:buFont typeface="+mj-lt"/>
              <a:buAutoNum type="arabicPeriod"/>
            </a:pPr>
            <a:r>
              <a:rPr lang="en-GB" dirty="0" err="1"/>
              <a:t>Deterrenza</a:t>
            </a:r>
            <a:r>
              <a:rPr lang="en-GB" dirty="0"/>
              <a:t> (</a:t>
            </a:r>
            <a:r>
              <a:rPr lang="en-GB" dirty="0" err="1"/>
              <a:t>i</a:t>
            </a:r>
            <a:r>
              <a:rPr lang="en-GB" dirty="0"/>
              <a:t> </a:t>
            </a:r>
            <a:r>
              <a:rPr lang="en-GB" dirty="0" err="1"/>
              <a:t>politici</a:t>
            </a:r>
            <a:r>
              <a:rPr lang="en-GB" dirty="0"/>
              <a:t> </a:t>
            </a:r>
            <a:r>
              <a:rPr lang="en-GB" dirty="0" err="1"/>
              <a:t>corrotti</a:t>
            </a:r>
            <a:r>
              <a:rPr lang="en-GB" dirty="0"/>
              <a:t> non </a:t>
            </a:r>
            <a:r>
              <a:rPr lang="en-GB" dirty="0" err="1"/>
              <a:t>vengono</a:t>
            </a:r>
            <a:r>
              <a:rPr lang="en-GB" dirty="0"/>
              <a:t> </a:t>
            </a:r>
            <a:r>
              <a:rPr lang="en-GB" dirty="0" err="1"/>
              <a:t>eletti</a:t>
            </a:r>
            <a:r>
              <a:rPr lang="en-GB" dirty="0"/>
              <a:t>)</a:t>
            </a:r>
          </a:p>
          <a:p>
            <a:pPr marL="342900" indent="-342900">
              <a:buFont typeface="+mj-lt"/>
              <a:buAutoNum type="arabicPeriod"/>
            </a:pPr>
            <a:r>
              <a:rPr lang="en-GB" dirty="0"/>
              <a:t>Influenza </a:t>
            </a:r>
            <a:r>
              <a:rPr lang="en-GB" dirty="0" err="1"/>
              <a:t>sulle</a:t>
            </a:r>
            <a:r>
              <a:rPr lang="en-GB" dirty="0"/>
              <a:t> </a:t>
            </a:r>
            <a:r>
              <a:rPr lang="en-GB" dirty="0" err="1"/>
              <a:t>scelte</a:t>
            </a:r>
            <a:r>
              <a:rPr lang="en-GB" dirty="0"/>
              <a:t> di </a:t>
            </a:r>
            <a:r>
              <a:rPr lang="en-GB" dirty="0" err="1"/>
              <a:t>voto</a:t>
            </a:r>
            <a:r>
              <a:rPr lang="en-GB" dirty="0"/>
              <a:t> </a:t>
            </a:r>
            <a:r>
              <a:rPr lang="en-GB" dirty="0" err="1"/>
              <a:t>degli</a:t>
            </a:r>
            <a:r>
              <a:rPr lang="en-GB" dirty="0"/>
              <a:t> </a:t>
            </a:r>
            <a:r>
              <a:rPr lang="en-GB" dirty="0" err="1"/>
              <a:t>elettori</a:t>
            </a:r>
            <a:r>
              <a:rPr lang="en-GB" dirty="0"/>
              <a:t>. (</a:t>
            </a:r>
            <a:r>
              <a:rPr lang="en-GB" dirty="0" err="1"/>
              <a:t>Elettori</a:t>
            </a:r>
            <a:r>
              <a:rPr lang="en-GB" dirty="0"/>
              <a:t> </a:t>
            </a:r>
            <a:r>
              <a:rPr lang="en-GB" dirty="0" err="1"/>
              <a:t>più</a:t>
            </a:r>
            <a:r>
              <a:rPr lang="en-GB" dirty="0"/>
              <a:t> </a:t>
            </a:r>
            <a:r>
              <a:rPr lang="en-GB" dirty="0" err="1"/>
              <a:t>informati</a:t>
            </a:r>
            <a:r>
              <a:rPr lang="en-GB" dirty="0"/>
              <a:t> </a:t>
            </a:r>
            <a:r>
              <a:rPr lang="en-GB" dirty="0" err="1"/>
              <a:t>fanno</a:t>
            </a:r>
            <a:r>
              <a:rPr lang="en-GB" dirty="0"/>
              <a:t> </a:t>
            </a:r>
            <a:r>
              <a:rPr lang="en-GB" dirty="0" err="1"/>
              <a:t>scelte</a:t>
            </a:r>
            <a:r>
              <a:rPr lang="en-GB" dirty="0"/>
              <a:t> </a:t>
            </a:r>
            <a:r>
              <a:rPr lang="en-GB" dirty="0" err="1"/>
              <a:t>migliori</a:t>
            </a:r>
            <a:r>
              <a:rPr lang="en-GB" dirty="0"/>
              <a:t>)</a:t>
            </a:r>
          </a:p>
        </p:txBody>
      </p:sp>
      <p:pic>
        <p:nvPicPr>
          <p:cNvPr id="27" name="Segnaposto contenuto 10">
            <a:extLst>
              <a:ext uri="{FF2B5EF4-FFF2-40B4-BE49-F238E27FC236}">
                <a16:creationId xmlns:a16="http://schemas.microsoft.com/office/drawing/2014/main" id="{EB5BD1AF-FE1A-4939-936F-C0068997C96A}"/>
              </a:ext>
            </a:extLst>
          </p:cNvPr>
          <p:cNvPicPr>
            <a:picLocks noChangeAspect="1"/>
          </p:cNvPicPr>
          <p:nvPr/>
        </p:nvPicPr>
        <p:blipFill rotWithShape="1">
          <a:blip r:embed="rId3">
            <a:extLst>
              <a:ext uri="{28A0092B-C50C-407E-A947-70E740481C1C}">
                <a14:useLocalDpi xmlns:a14="http://schemas.microsoft.com/office/drawing/2010/main" val="0"/>
              </a:ext>
            </a:extLst>
          </a:blip>
          <a:srcRect l="55794"/>
          <a:stretch/>
        </p:blipFill>
        <p:spPr>
          <a:xfrm>
            <a:off x="10194310" y="2605770"/>
            <a:ext cx="321457" cy="727182"/>
          </a:xfrm>
          <a:prstGeom prst="rect">
            <a:avLst/>
          </a:prstGeom>
        </p:spPr>
      </p:pic>
      <p:sp>
        <p:nvSpPr>
          <p:cNvPr id="28" name="Rettangolo 25">
            <a:extLst>
              <a:ext uri="{FF2B5EF4-FFF2-40B4-BE49-F238E27FC236}">
                <a16:creationId xmlns:a16="http://schemas.microsoft.com/office/drawing/2014/main" id="{4DE0618A-345E-42A7-82D7-E3735533680E}"/>
              </a:ext>
            </a:extLst>
          </p:cNvPr>
          <p:cNvSpPr/>
          <p:nvPr/>
        </p:nvSpPr>
        <p:spPr>
          <a:xfrm>
            <a:off x="8541972" y="4185541"/>
            <a:ext cx="3761542" cy="2659258"/>
          </a:xfrm>
          <a:prstGeom prst="rect">
            <a:avLst/>
          </a:prstGeom>
          <a:solidFill>
            <a:schemeClr val="bg2">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Le informazioni sulla qualità e tipologia di beni prodotti sono opache (poco trasparenti)</a:t>
            </a:r>
          </a:p>
        </p:txBody>
      </p:sp>
      <p:sp>
        <p:nvSpPr>
          <p:cNvPr id="29" name="TextBox 28">
            <a:extLst>
              <a:ext uri="{FF2B5EF4-FFF2-40B4-BE49-F238E27FC236}">
                <a16:creationId xmlns:a16="http://schemas.microsoft.com/office/drawing/2014/main" id="{BA0CE730-72BC-47DF-B75A-47E1EF5461B7}"/>
              </a:ext>
            </a:extLst>
          </p:cNvPr>
          <p:cNvSpPr txBox="1"/>
          <p:nvPr/>
        </p:nvSpPr>
        <p:spPr>
          <a:xfrm>
            <a:off x="3967222" y="5277699"/>
            <a:ext cx="4064000" cy="1077218"/>
          </a:xfrm>
          <a:prstGeom prst="rect">
            <a:avLst/>
          </a:prstGeom>
          <a:noFill/>
        </p:spPr>
        <p:txBody>
          <a:bodyPr wrap="square" rtlCol="0">
            <a:spAutoFit/>
          </a:bodyPr>
          <a:lstStyle/>
          <a:p>
            <a:r>
              <a:rPr lang="en-GB" sz="3200" dirty="0"/>
              <a:t>SE AUMENTIAMO LA TRASPARENZA….</a:t>
            </a:r>
          </a:p>
        </p:txBody>
      </p:sp>
    </p:spTree>
    <p:extLst>
      <p:ext uri="{BB962C8B-B14F-4D97-AF65-F5344CB8AC3E}">
        <p14:creationId xmlns:p14="http://schemas.microsoft.com/office/powerpoint/2010/main" val="3672434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1000"/>
                                        <p:tgtEl>
                                          <p:spTgt spid="29"/>
                                        </p:tgtEl>
                                      </p:cBhvr>
                                    </p:animEffect>
                                  </p:childTnLst>
                                </p:cTn>
                              </p:par>
                            </p:childTnLst>
                          </p:cTn>
                        </p:par>
                        <p:par>
                          <p:cTn id="11" fill="hold">
                            <p:stCondLst>
                              <p:cond delay="1000"/>
                            </p:stCondLst>
                            <p:childTnLst>
                              <p:par>
                                <p:cTn id="12" presetID="2" presetClass="exit" presetSubtype="4" fill="hold" grpId="1" nodeType="afterEffect">
                                  <p:stCondLst>
                                    <p:cond delay="0"/>
                                  </p:stCondLst>
                                  <p:childTnLst>
                                    <p:anim calcmode="lin" valueType="num">
                                      <p:cBhvr additive="base">
                                        <p:cTn id="13" dur="500"/>
                                        <p:tgtEl>
                                          <p:spTgt spid="29"/>
                                        </p:tgtEl>
                                        <p:attrNameLst>
                                          <p:attrName>ppt_x</p:attrName>
                                        </p:attrNameLst>
                                      </p:cBhvr>
                                      <p:tavLst>
                                        <p:tav tm="0">
                                          <p:val>
                                            <p:strVal val="ppt_x"/>
                                          </p:val>
                                        </p:tav>
                                        <p:tav tm="100000">
                                          <p:val>
                                            <p:strVal val="ppt_x"/>
                                          </p:val>
                                        </p:tav>
                                      </p:tavLst>
                                    </p:anim>
                                    <p:anim calcmode="lin" valueType="num">
                                      <p:cBhvr additive="base">
                                        <p:cTn id="14" dur="500"/>
                                        <p:tgtEl>
                                          <p:spTgt spid="29"/>
                                        </p:tgtEl>
                                        <p:attrNameLst>
                                          <p:attrName>ppt_y</p:attrName>
                                        </p:attrNameLst>
                                      </p:cBhvr>
                                      <p:tavLst>
                                        <p:tav tm="0">
                                          <p:val>
                                            <p:strVal val="ppt_y"/>
                                          </p:val>
                                        </p:tav>
                                        <p:tav tm="100000">
                                          <p:val>
                                            <p:strVal val="1+ppt_h/2"/>
                                          </p:val>
                                        </p:tav>
                                      </p:tavLst>
                                    </p:anim>
                                    <p:set>
                                      <p:cBhvr>
                                        <p:cTn id="15" dur="1" fill="hold">
                                          <p:stCondLst>
                                            <p:cond delay="499"/>
                                          </p:stCondLst>
                                        </p:cTn>
                                        <p:tgtEl>
                                          <p:spTgt spid="2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 calcmode="lin" valueType="num">
                                      <p:cBhvr additive="base">
                                        <p:cTn id="2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par>
                                <p:cTn id="35" presetID="22" presetClass="entr" presetSubtype="4"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par>
                                <p:cTn id="41" presetID="22" presetClass="entr" presetSubtype="4"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down)">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8" grpId="0" animBg="1"/>
      <p:bldP spid="29" grpId="0"/>
      <p:bldP spid="2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60F97AC-7F27-495B-AFBF-8717FEAC97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89450" y="3142070"/>
            <a:ext cx="2019949" cy="612501"/>
          </a:xfrm>
          <a:prstGeom prst="rect">
            <a:avLst/>
          </a:prstGeom>
        </p:spPr>
      </p:pic>
      <p:pic>
        <p:nvPicPr>
          <p:cNvPr id="5" name="Segnaposto contenuto 10">
            <a:extLst>
              <a:ext uri="{FF2B5EF4-FFF2-40B4-BE49-F238E27FC236}">
                <a16:creationId xmlns:a16="http://schemas.microsoft.com/office/drawing/2014/main" id="{3BB7C797-3FD4-49F1-9684-904D31345BF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55794"/>
          <a:stretch/>
        </p:blipFill>
        <p:spPr>
          <a:xfrm>
            <a:off x="9838291" y="2613616"/>
            <a:ext cx="321457" cy="727182"/>
          </a:xfrm>
        </p:spPr>
      </p:pic>
      <p:cxnSp>
        <p:nvCxnSpPr>
          <p:cNvPr id="6" name="Connettore a gomito 5">
            <a:extLst>
              <a:ext uri="{FF2B5EF4-FFF2-40B4-BE49-F238E27FC236}">
                <a16:creationId xmlns:a16="http://schemas.microsoft.com/office/drawing/2014/main" id="{D272773F-A777-460A-B756-B19F6439CEB1}"/>
              </a:ext>
            </a:extLst>
          </p:cNvPr>
          <p:cNvCxnSpPr>
            <a:cxnSpLocks/>
            <a:stCxn id="4" idx="0"/>
            <a:endCxn id="5" idx="0"/>
          </p:cNvCxnSpPr>
          <p:nvPr/>
        </p:nvCxnSpPr>
        <p:spPr>
          <a:xfrm rot="5400000" flipH="1" flipV="1">
            <a:off x="5734995" y="-1121955"/>
            <a:ext cx="528454" cy="7999596"/>
          </a:xfrm>
          <a:prstGeom prst="bentConnector3">
            <a:avLst>
              <a:gd name="adj1" fmla="val 143258"/>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96B5B0DA-806B-4BA0-9A6A-C297B0CF40C9}"/>
              </a:ext>
            </a:extLst>
          </p:cNvPr>
          <p:cNvSpPr txBox="1"/>
          <p:nvPr/>
        </p:nvSpPr>
        <p:spPr>
          <a:xfrm>
            <a:off x="8563757" y="5400810"/>
            <a:ext cx="1776138" cy="954107"/>
          </a:xfrm>
          <a:prstGeom prst="rect">
            <a:avLst/>
          </a:prstGeom>
          <a:noFill/>
        </p:spPr>
        <p:txBody>
          <a:bodyPr wrap="square" rtlCol="0">
            <a:spAutoFit/>
          </a:bodyPr>
          <a:lstStyle/>
          <a:p>
            <a:r>
              <a:rPr lang="it-IT" sz="1400" dirty="0"/>
              <a:t>Producono beni pubblici (policy, strade, legislazione, …</a:t>
            </a:r>
            <a:r>
              <a:rPr lang="it-IT" sz="1400" dirty="0" err="1"/>
              <a:t>etc</a:t>
            </a:r>
            <a:r>
              <a:rPr lang="it-IT" sz="1400" dirty="0"/>
              <a:t>)</a:t>
            </a:r>
          </a:p>
        </p:txBody>
      </p:sp>
      <p:pic>
        <p:nvPicPr>
          <p:cNvPr id="9" name="Immagine 8">
            <a:extLst>
              <a:ext uri="{FF2B5EF4-FFF2-40B4-BE49-F238E27FC236}">
                <a16:creationId xmlns:a16="http://schemas.microsoft.com/office/drawing/2014/main" id="{2E732E52-84E1-4FFE-87B2-FA9AB14D7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0876" y="4775182"/>
            <a:ext cx="489701" cy="489701"/>
          </a:xfrm>
          <a:prstGeom prst="rect">
            <a:avLst/>
          </a:prstGeom>
        </p:spPr>
      </p:pic>
      <p:cxnSp>
        <p:nvCxnSpPr>
          <p:cNvPr id="10" name="Connettore a gomito 9">
            <a:extLst>
              <a:ext uri="{FF2B5EF4-FFF2-40B4-BE49-F238E27FC236}">
                <a16:creationId xmlns:a16="http://schemas.microsoft.com/office/drawing/2014/main" id="{EC0248B5-368C-4972-B42C-D526BC5136E5}"/>
              </a:ext>
            </a:extLst>
          </p:cNvPr>
          <p:cNvCxnSpPr>
            <a:stCxn id="5" idx="2"/>
            <a:endCxn id="9" idx="0"/>
          </p:cNvCxnSpPr>
          <p:nvPr/>
        </p:nvCxnSpPr>
        <p:spPr>
          <a:xfrm rot="5400000">
            <a:off x="8790182" y="3566344"/>
            <a:ext cx="1434384" cy="983293"/>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Connettore a gomito 10">
            <a:extLst>
              <a:ext uri="{FF2B5EF4-FFF2-40B4-BE49-F238E27FC236}">
                <a16:creationId xmlns:a16="http://schemas.microsoft.com/office/drawing/2014/main" id="{873A4FB0-D03B-44E0-8DEE-2EF531B06952}"/>
              </a:ext>
            </a:extLst>
          </p:cNvPr>
          <p:cNvCxnSpPr>
            <a:cxnSpLocks/>
            <a:stCxn id="4" idx="2"/>
            <a:endCxn id="9" idx="1"/>
          </p:cNvCxnSpPr>
          <p:nvPr/>
        </p:nvCxnSpPr>
        <p:spPr>
          <a:xfrm rot="16200000" flipH="1">
            <a:off x="4752419" y="1001576"/>
            <a:ext cx="1265462" cy="6771452"/>
          </a:xfrm>
          <a:prstGeom prst="bentConnector2">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C14B9F2D-24AE-40BA-ABEE-0DF7D9A2BCCC}"/>
              </a:ext>
            </a:extLst>
          </p:cNvPr>
          <p:cNvSpPr txBox="1"/>
          <p:nvPr/>
        </p:nvSpPr>
        <p:spPr>
          <a:xfrm>
            <a:off x="7184138" y="4513995"/>
            <a:ext cx="1257850" cy="523220"/>
          </a:xfrm>
          <a:prstGeom prst="rect">
            <a:avLst/>
          </a:prstGeom>
          <a:noFill/>
        </p:spPr>
        <p:txBody>
          <a:bodyPr wrap="square" rtlCol="0">
            <a:spAutoFit/>
          </a:bodyPr>
          <a:lstStyle/>
          <a:p>
            <a:r>
              <a:rPr lang="it-IT" sz="1400" dirty="0"/>
              <a:t>Valutano i risultati</a:t>
            </a:r>
          </a:p>
        </p:txBody>
      </p:sp>
      <p:cxnSp>
        <p:nvCxnSpPr>
          <p:cNvPr id="13" name="Connettore a gomito 12">
            <a:extLst>
              <a:ext uri="{FF2B5EF4-FFF2-40B4-BE49-F238E27FC236}">
                <a16:creationId xmlns:a16="http://schemas.microsoft.com/office/drawing/2014/main" id="{F55082CC-80EC-4C37-BA7D-BDF8A542D0AF}"/>
              </a:ext>
            </a:extLst>
          </p:cNvPr>
          <p:cNvCxnSpPr>
            <a:cxnSpLocks/>
            <a:stCxn id="12" idx="0"/>
            <a:endCxn id="5" idx="1"/>
          </p:cNvCxnSpPr>
          <p:nvPr/>
        </p:nvCxnSpPr>
        <p:spPr>
          <a:xfrm rot="5400000" flipH="1" flipV="1">
            <a:off x="8057283" y="2732987"/>
            <a:ext cx="1536788" cy="2025228"/>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3D5FC9C6-4072-46F2-B5E0-7B1484A2AF65}"/>
              </a:ext>
            </a:extLst>
          </p:cNvPr>
          <p:cNvSpPr txBox="1"/>
          <p:nvPr/>
        </p:nvSpPr>
        <p:spPr>
          <a:xfrm>
            <a:off x="8706306" y="2431922"/>
            <a:ext cx="1084382" cy="523220"/>
          </a:xfrm>
          <a:prstGeom prst="rect">
            <a:avLst/>
          </a:prstGeom>
          <a:noFill/>
        </p:spPr>
        <p:txBody>
          <a:bodyPr wrap="square" rtlCol="0">
            <a:spAutoFit/>
          </a:bodyPr>
          <a:lstStyle/>
          <a:p>
            <a:r>
              <a:rPr lang="it-IT" sz="1400" dirty="0"/>
              <a:t>Rieleggano i politici</a:t>
            </a:r>
          </a:p>
        </p:txBody>
      </p:sp>
      <p:pic>
        <p:nvPicPr>
          <p:cNvPr id="15" name="Immagine 14">
            <a:extLst>
              <a:ext uri="{FF2B5EF4-FFF2-40B4-BE49-F238E27FC236}">
                <a16:creationId xmlns:a16="http://schemas.microsoft.com/office/drawing/2014/main" id="{CB9D015F-0667-4A68-A577-C3DEE6CB29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4383" y="4523539"/>
            <a:ext cx="661523" cy="661523"/>
          </a:xfrm>
          <a:prstGeom prst="rect">
            <a:avLst/>
          </a:prstGeom>
        </p:spPr>
      </p:pic>
      <p:sp>
        <p:nvSpPr>
          <p:cNvPr id="16" name="CasellaDiTesto 15">
            <a:extLst>
              <a:ext uri="{FF2B5EF4-FFF2-40B4-BE49-F238E27FC236}">
                <a16:creationId xmlns:a16="http://schemas.microsoft.com/office/drawing/2014/main" id="{2C9EA960-6D6E-437F-B4CD-868DE37AA5B6}"/>
              </a:ext>
            </a:extLst>
          </p:cNvPr>
          <p:cNvSpPr txBox="1"/>
          <p:nvPr/>
        </p:nvSpPr>
        <p:spPr>
          <a:xfrm>
            <a:off x="915042" y="2781330"/>
            <a:ext cx="1084382" cy="369332"/>
          </a:xfrm>
          <a:prstGeom prst="rect">
            <a:avLst/>
          </a:prstGeom>
          <a:noFill/>
        </p:spPr>
        <p:txBody>
          <a:bodyPr wrap="square" rtlCol="0">
            <a:spAutoFit/>
          </a:bodyPr>
          <a:lstStyle/>
          <a:p>
            <a:r>
              <a:rPr lang="it-IT" b="1" dirty="0"/>
              <a:t>ELETTORI</a:t>
            </a:r>
          </a:p>
        </p:txBody>
      </p:sp>
      <p:cxnSp>
        <p:nvCxnSpPr>
          <p:cNvPr id="19" name="Connettore a gomito 18">
            <a:extLst>
              <a:ext uri="{FF2B5EF4-FFF2-40B4-BE49-F238E27FC236}">
                <a16:creationId xmlns:a16="http://schemas.microsoft.com/office/drawing/2014/main" id="{7EFE8D1C-5CCA-436A-8E7D-5599C336ED6A}"/>
              </a:ext>
            </a:extLst>
          </p:cNvPr>
          <p:cNvCxnSpPr>
            <a:stCxn id="5" idx="2"/>
            <a:endCxn id="15" idx="0"/>
          </p:cNvCxnSpPr>
          <p:nvPr/>
        </p:nvCxnSpPr>
        <p:spPr>
          <a:xfrm rot="16200000" flipH="1">
            <a:off x="10185712" y="3154105"/>
            <a:ext cx="1182741" cy="1556125"/>
          </a:xfrm>
          <a:prstGeom prst="bentConnector3">
            <a:avLst>
              <a:gd name="adj1" fmla="val 61714"/>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028E1BF3-FCC8-4A70-A4E0-00B3EB299AF3}"/>
              </a:ext>
            </a:extLst>
          </p:cNvPr>
          <p:cNvSpPr txBox="1"/>
          <p:nvPr/>
        </p:nvSpPr>
        <p:spPr>
          <a:xfrm>
            <a:off x="10929723" y="5349096"/>
            <a:ext cx="1250843" cy="954107"/>
          </a:xfrm>
          <a:prstGeom prst="rect">
            <a:avLst/>
          </a:prstGeom>
          <a:noFill/>
        </p:spPr>
        <p:txBody>
          <a:bodyPr wrap="square" rtlCol="0">
            <a:spAutoFit/>
          </a:bodyPr>
          <a:lstStyle/>
          <a:p>
            <a:r>
              <a:rPr lang="it-IT" sz="1400" dirty="0"/>
              <a:t>Producono il vantaggio privato (corruzione)</a:t>
            </a:r>
          </a:p>
        </p:txBody>
      </p:sp>
      <p:cxnSp>
        <p:nvCxnSpPr>
          <p:cNvPr id="22" name="Connettore a gomito 21">
            <a:extLst>
              <a:ext uri="{FF2B5EF4-FFF2-40B4-BE49-F238E27FC236}">
                <a16:creationId xmlns:a16="http://schemas.microsoft.com/office/drawing/2014/main" id="{DBFF9D62-8005-44F4-B71B-2B7745D017A7}"/>
              </a:ext>
            </a:extLst>
          </p:cNvPr>
          <p:cNvCxnSpPr>
            <a:cxnSpLocks/>
            <a:stCxn id="20" idx="2"/>
          </p:cNvCxnSpPr>
          <p:nvPr/>
        </p:nvCxnSpPr>
        <p:spPr>
          <a:xfrm rot="5400000" flipH="1">
            <a:off x="6434744" y="1182802"/>
            <a:ext cx="266390" cy="9974413"/>
          </a:xfrm>
          <a:prstGeom prst="bentConnector4">
            <a:avLst>
              <a:gd name="adj1" fmla="val -85814"/>
              <a:gd name="adj2" fmla="val 53135"/>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3" name="Elemento grafico 22" descr="Secchio e straccio con riempimento a tinta unita">
            <a:extLst>
              <a:ext uri="{FF2B5EF4-FFF2-40B4-BE49-F238E27FC236}">
                <a16:creationId xmlns:a16="http://schemas.microsoft.com/office/drawing/2014/main" id="{23089DDD-4578-4BB3-8058-856EF38EFA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24973" y="5566574"/>
            <a:ext cx="443404" cy="443404"/>
          </a:xfrm>
          <a:prstGeom prst="rect">
            <a:avLst/>
          </a:prstGeom>
        </p:spPr>
      </p:pic>
      <p:pic>
        <p:nvPicPr>
          <p:cNvPr id="24" name="Immagine 23">
            <a:extLst>
              <a:ext uri="{FF2B5EF4-FFF2-40B4-BE49-F238E27FC236}">
                <a16:creationId xmlns:a16="http://schemas.microsoft.com/office/drawing/2014/main" id="{C8608EFA-EDD9-433A-B12A-B88223081218}"/>
              </a:ext>
            </a:extLst>
          </p:cNvPr>
          <p:cNvPicPr>
            <a:picLocks noChangeAspect="1"/>
          </p:cNvPicPr>
          <p:nvPr/>
        </p:nvPicPr>
        <p:blipFill>
          <a:blip r:embed="rId8"/>
          <a:stretch>
            <a:fillRect/>
          </a:stretch>
        </p:blipFill>
        <p:spPr>
          <a:xfrm rot="18900000">
            <a:off x="698856" y="5645315"/>
            <a:ext cx="309458" cy="609678"/>
          </a:xfrm>
          <a:prstGeom prst="rect">
            <a:avLst/>
          </a:prstGeom>
        </p:spPr>
      </p:pic>
      <p:sp>
        <p:nvSpPr>
          <p:cNvPr id="25" name="CasellaDiTesto 24">
            <a:extLst>
              <a:ext uri="{FF2B5EF4-FFF2-40B4-BE49-F238E27FC236}">
                <a16:creationId xmlns:a16="http://schemas.microsoft.com/office/drawing/2014/main" id="{53E75A9A-0026-4FE2-9755-9AE75DD8EDA5}"/>
              </a:ext>
            </a:extLst>
          </p:cNvPr>
          <p:cNvSpPr txBox="1"/>
          <p:nvPr/>
        </p:nvSpPr>
        <p:spPr>
          <a:xfrm>
            <a:off x="819038" y="5253560"/>
            <a:ext cx="949339" cy="523220"/>
          </a:xfrm>
          <a:prstGeom prst="rect">
            <a:avLst/>
          </a:prstGeom>
          <a:noFill/>
        </p:spPr>
        <p:txBody>
          <a:bodyPr wrap="square" rtlCol="0">
            <a:spAutoFit/>
          </a:bodyPr>
          <a:lstStyle/>
          <a:p>
            <a:r>
              <a:rPr lang="it-IT" sz="1400" dirty="0"/>
              <a:t>Non viene rieletto</a:t>
            </a:r>
          </a:p>
        </p:txBody>
      </p:sp>
      <p:sp>
        <p:nvSpPr>
          <p:cNvPr id="17" name="Titolo 16">
            <a:extLst>
              <a:ext uri="{FF2B5EF4-FFF2-40B4-BE49-F238E27FC236}">
                <a16:creationId xmlns:a16="http://schemas.microsoft.com/office/drawing/2014/main" id="{A73D4DB4-FA4E-4242-B478-ABC1154B0907}"/>
              </a:ext>
            </a:extLst>
          </p:cNvPr>
          <p:cNvSpPr>
            <a:spLocks noGrp="1"/>
          </p:cNvSpPr>
          <p:nvPr>
            <p:ph type="title"/>
          </p:nvPr>
        </p:nvSpPr>
        <p:spPr/>
        <p:txBody>
          <a:bodyPr/>
          <a:lstStyle/>
          <a:p>
            <a:r>
              <a:rPr lang="it-IT" dirty="0"/>
              <a:t>In che modo la trasparenza influenza il processo ?</a:t>
            </a:r>
          </a:p>
        </p:txBody>
      </p:sp>
      <p:sp>
        <p:nvSpPr>
          <p:cNvPr id="31" name="CasellaDiTesto 30">
            <a:extLst>
              <a:ext uri="{FF2B5EF4-FFF2-40B4-BE49-F238E27FC236}">
                <a16:creationId xmlns:a16="http://schemas.microsoft.com/office/drawing/2014/main" id="{88A4F5B2-A891-4F59-8B1F-3384C9E62C49}"/>
              </a:ext>
            </a:extLst>
          </p:cNvPr>
          <p:cNvSpPr txBox="1"/>
          <p:nvPr/>
        </p:nvSpPr>
        <p:spPr>
          <a:xfrm>
            <a:off x="10422743" y="2248415"/>
            <a:ext cx="1603279" cy="369332"/>
          </a:xfrm>
          <a:prstGeom prst="rect">
            <a:avLst/>
          </a:prstGeom>
          <a:noFill/>
        </p:spPr>
        <p:txBody>
          <a:bodyPr wrap="square" rtlCol="0">
            <a:spAutoFit/>
          </a:bodyPr>
          <a:lstStyle/>
          <a:p>
            <a:r>
              <a:rPr lang="it-IT" b="1" dirty="0"/>
              <a:t>POLITICI</a:t>
            </a:r>
          </a:p>
        </p:txBody>
      </p:sp>
      <p:sp>
        <p:nvSpPr>
          <p:cNvPr id="32" name="CasellaDiTesto 11">
            <a:extLst>
              <a:ext uri="{FF2B5EF4-FFF2-40B4-BE49-F238E27FC236}">
                <a16:creationId xmlns:a16="http://schemas.microsoft.com/office/drawing/2014/main" id="{A432E0E4-65BA-4F01-BBA4-8F196037F786}"/>
              </a:ext>
            </a:extLst>
          </p:cNvPr>
          <p:cNvSpPr txBox="1"/>
          <p:nvPr/>
        </p:nvSpPr>
        <p:spPr>
          <a:xfrm>
            <a:off x="5171834" y="2084832"/>
            <a:ext cx="2246001" cy="307777"/>
          </a:xfrm>
          <a:prstGeom prst="rect">
            <a:avLst/>
          </a:prstGeom>
          <a:noFill/>
        </p:spPr>
        <p:txBody>
          <a:bodyPr wrap="square" rtlCol="0">
            <a:spAutoFit/>
          </a:bodyPr>
          <a:lstStyle/>
          <a:p>
            <a:r>
              <a:rPr lang="it-IT" sz="1400" dirty="0"/>
              <a:t>… delegano</a:t>
            </a:r>
          </a:p>
        </p:txBody>
      </p:sp>
      <p:sp>
        <p:nvSpPr>
          <p:cNvPr id="2" name="TextBox 1">
            <a:extLst>
              <a:ext uri="{FF2B5EF4-FFF2-40B4-BE49-F238E27FC236}">
                <a16:creationId xmlns:a16="http://schemas.microsoft.com/office/drawing/2014/main" id="{78834BD6-0ED1-40F1-82E4-AEE27148464D}"/>
              </a:ext>
            </a:extLst>
          </p:cNvPr>
          <p:cNvSpPr txBox="1"/>
          <p:nvPr/>
        </p:nvSpPr>
        <p:spPr>
          <a:xfrm>
            <a:off x="3454400" y="2900792"/>
            <a:ext cx="3648564" cy="1754326"/>
          </a:xfrm>
          <a:prstGeom prst="rect">
            <a:avLst/>
          </a:prstGeom>
          <a:noFill/>
        </p:spPr>
        <p:txBody>
          <a:bodyPr wrap="square" rtlCol="0">
            <a:spAutoFit/>
          </a:bodyPr>
          <a:lstStyle/>
          <a:p>
            <a:pPr algn="ctr"/>
            <a:r>
              <a:rPr lang="en-GB" b="1" dirty="0" err="1"/>
              <a:t>Meccanismi</a:t>
            </a:r>
            <a:endParaRPr lang="en-GB" b="1" dirty="0"/>
          </a:p>
          <a:p>
            <a:pPr marL="342900" indent="-342900">
              <a:buFont typeface="+mj-lt"/>
              <a:buAutoNum type="arabicPeriod"/>
            </a:pPr>
            <a:r>
              <a:rPr lang="en-GB" dirty="0" err="1"/>
              <a:t>Deterrenza</a:t>
            </a:r>
            <a:r>
              <a:rPr lang="en-GB" dirty="0"/>
              <a:t> (</a:t>
            </a:r>
            <a:r>
              <a:rPr lang="en-GB" dirty="0" err="1"/>
              <a:t>i</a:t>
            </a:r>
            <a:r>
              <a:rPr lang="en-GB" dirty="0"/>
              <a:t> </a:t>
            </a:r>
            <a:r>
              <a:rPr lang="en-GB" dirty="0" err="1"/>
              <a:t>politici</a:t>
            </a:r>
            <a:r>
              <a:rPr lang="en-GB" dirty="0"/>
              <a:t> </a:t>
            </a:r>
            <a:r>
              <a:rPr lang="en-GB" dirty="0" err="1"/>
              <a:t>corrotti</a:t>
            </a:r>
            <a:r>
              <a:rPr lang="en-GB" dirty="0"/>
              <a:t> non </a:t>
            </a:r>
            <a:r>
              <a:rPr lang="en-GB" dirty="0" err="1"/>
              <a:t>vengono</a:t>
            </a:r>
            <a:r>
              <a:rPr lang="en-GB" dirty="0"/>
              <a:t> </a:t>
            </a:r>
            <a:r>
              <a:rPr lang="en-GB" dirty="0" err="1"/>
              <a:t>eletti</a:t>
            </a:r>
            <a:r>
              <a:rPr lang="en-GB" dirty="0"/>
              <a:t>)</a:t>
            </a:r>
          </a:p>
          <a:p>
            <a:pPr marL="342900" indent="-342900">
              <a:buFont typeface="+mj-lt"/>
              <a:buAutoNum type="arabicPeriod"/>
            </a:pPr>
            <a:r>
              <a:rPr lang="en-GB" dirty="0"/>
              <a:t>Influenza </a:t>
            </a:r>
            <a:r>
              <a:rPr lang="en-GB" dirty="0" err="1"/>
              <a:t>sulle</a:t>
            </a:r>
            <a:r>
              <a:rPr lang="en-GB" dirty="0"/>
              <a:t> </a:t>
            </a:r>
            <a:r>
              <a:rPr lang="en-GB" dirty="0" err="1"/>
              <a:t>scelte</a:t>
            </a:r>
            <a:r>
              <a:rPr lang="en-GB" dirty="0"/>
              <a:t> di </a:t>
            </a:r>
            <a:r>
              <a:rPr lang="en-GB" dirty="0" err="1"/>
              <a:t>voto</a:t>
            </a:r>
            <a:r>
              <a:rPr lang="en-GB" dirty="0"/>
              <a:t> </a:t>
            </a:r>
            <a:r>
              <a:rPr lang="en-GB" dirty="0" err="1"/>
              <a:t>degli</a:t>
            </a:r>
            <a:r>
              <a:rPr lang="en-GB" dirty="0"/>
              <a:t> </a:t>
            </a:r>
            <a:r>
              <a:rPr lang="en-GB" dirty="0" err="1"/>
              <a:t>elettori</a:t>
            </a:r>
            <a:r>
              <a:rPr lang="en-GB" dirty="0"/>
              <a:t>. (</a:t>
            </a:r>
            <a:r>
              <a:rPr lang="en-GB" dirty="0" err="1"/>
              <a:t>Elettori</a:t>
            </a:r>
            <a:r>
              <a:rPr lang="en-GB" dirty="0"/>
              <a:t> </a:t>
            </a:r>
            <a:r>
              <a:rPr lang="en-GB" dirty="0" err="1"/>
              <a:t>più</a:t>
            </a:r>
            <a:r>
              <a:rPr lang="en-GB" dirty="0"/>
              <a:t> </a:t>
            </a:r>
            <a:r>
              <a:rPr lang="en-GB" dirty="0" err="1"/>
              <a:t>informati</a:t>
            </a:r>
            <a:r>
              <a:rPr lang="en-GB" dirty="0"/>
              <a:t> </a:t>
            </a:r>
            <a:r>
              <a:rPr lang="en-GB" dirty="0" err="1"/>
              <a:t>fanno</a:t>
            </a:r>
            <a:r>
              <a:rPr lang="en-GB" dirty="0"/>
              <a:t> </a:t>
            </a:r>
            <a:r>
              <a:rPr lang="en-GB" dirty="0" err="1"/>
              <a:t>scelte</a:t>
            </a:r>
            <a:r>
              <a:rPr lang="en-GB" dirty="0"/>
              <a:t> </a:t>
            </a:r>
            <a:r>
              <a:rPr lang="en-GB" dirty="0" err="1"/>
              <a:t>migliori</a:t>
            </a:r>
            <a:r>
              <a:rPr lang="en-GB" dirty="0"/>
              <a:t>)</a:t>
            </a:r>
          </a:p>
        </p:txBody>
      </p:sp>
      <p:pic>
        <p:nvPicPr>
          <p:cNvPr id="27" name="Segnaposto contenuto 10">
            <a:extLst>
              <a:ext uri="{FF2B5EF4-FFF2-40B4-BE49-F238E27FC236}">
                <a16:creationId xmlns:a16="http://schemas.microsoft.com/office/drawing/2014/main" id="{EB5BD1AF-FE1A-4939-936F-C0068997C96A}"/>
              </a:ext>
            </a:extLst>
          </p:cNvPr>
          <p:cNvPicPr>
            <a:picLocks noChangeAspect="1"/>
          </p:cNvPicPr>
          <p:nvPr/>
        </p:nvPicPr>
        <p:blipFill rotWithShape="1">
          <a:blip r:embed="rId3">
            <a:extLst>
              <a:ext uri="{28A0092B-C50C-407E-A947-70E740481C1C}">
                <a14:useLocalDpi xmlns:a14="http://schemas.microsoft.com/office/drawing/2010/main" val="0"/>
              </a:ext>
            </a:extLst>
          </a:blip>
          <a:srcRect l="55794"/>
          <a:stretch/>
        </p:blipFill>
        <p:spPr>
          <a:xfrm>
            <a:off x="10194310" y="2605770"/>
            <a:ext cx="321457" cy="727182"/>
          </a:xfrm>
          <a:prstGeom prst="rect">
            <a:avLst/>
          </a:prstGeom>
        </p:spPr>
      </p:pic>
      <p:sp>
        <p:nvSpPr>
          <p:cNvPr id="7" name="Rectangle 6">
            <a:extLst>
              <a:ext uri="{FF2B5EF4-FFF2-40B4-BE49-F238E27FC236}">
                <a16:creationId xmlns:a16="http://schemas.microsoft.com/office/drawing/2014/main" id="{A1474B7D-2A64-42B6-9623-DD302E3D6091}"/>
              </a:ext>
            </a:extLst>
          </p:cNvPr>
          <p:cNvSpPr/>
          <p:nvPr/>
        </p:nvSpPr>
        <p:spPr>
          <a:xfrm>
            <a:off x="3495133" y="3806451"/>
            <a:ext cx="3607832" cy="868400"/>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54B795C9-F423-4CA5-9E5F-F54DE9EE579C}"/>
              </a:ext>
            </a:extLst>
          </p:cNvPr>
          <p:cNvSpPr txBox="1"/>
          <p:nvPr/>
        </p:nvSpPr>
        <p:spPr>
          <a:xfrm>
            <a:off x="2401455" y="5185062"/>
            <a:ext cx="5948218" cy="646331"/>
          </a:xfrm>
          <a:prstGeom prst="rect">
            <a:avLst/>
          </a:prstGeom>
          <a:noFill/>
        </p:spPr>
        <p:txBody>
          <a:bodyPr wrap="square" rtlCol="0">
            <a:spAutoFit/>
          </a:bodyPr>
          <a:lstStyle/>
          <a:p>
            <a:r>
              <a:rPr lang="en-GB" b="1" dirty="0"/>
              <a:t>ENTRAMBI I MECCANISMI SONO IMPORTANTI MA NOI CI CONCENTRIAMO SOLO SUL SECONDO!</a:t>
            </a:r>
          </a:p>
        </p:txBody>
      </p:sp>
      <p:cxnSp>
        <p:nvCxnSpPr>
          <p:cNvPr id="21" name="Connector: Elbow 20">
            <a:extLst>
              <a:ext uri="{FF2B5EF4-FFF2-40B4-BE49-F238E27FC236}">
                <a16:creationId xmlns:a16="http://schemas.microsoft.com/office/drawing/2014/main" id="{77256BBC-9419-4EDC-90AC-740C0D3C2E58}"/>
              </a:ext>
            </a:extLst>
          </p:cNvPr>
          <p:cNvCxnSpPr>
            <a:stCxn id="3" idx="0"/>
            <a:endCxn id="7" idx="1"/>
          </p:cNvCxnSpPr>
          <p:nvPr/>
        </p:nvCxnSpPr>
        <p:spPr>
          <a:xfrm rot="16200000" flipV="1">
            <a:off x="3963144" y="3772641"/>
            <a:ext cx="944411" cy="1880431"/>
          </a:xfrm>
          <a:prstGeom prst="bentConnector4">
            <a:avLst>
              <a:gd name="adj1" fmla="val 27012"/>
              <a:gd name="adj2" fmla="val 170318"/>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1520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C4D4BD-EB3A-1319-41D9-1ACCE3BB3EB9}"/>
              </a:ext>
            </a:extLst>
          </p:cNvPr>
          <p:cNvSpPr>
            <a:spLocks noGrp="1"/>
          </p:cNvSpPr>
          <p:nvPr>
            <p:ph type="title"/>
          </p:nvPr>
        </p:nvSpPr>
        <p:spPr/>
        <p:txBody>
          <a:bodyPr/>
          <a:lstStyle/>
          <a:p>
            <a:r>
              <a:rPr lang="it-IT" dirty="0"/>
              <a:t>Chi sono i corrotti?</a:t>
            </a:r>
          </a:p>
        </p:txBody>
      </p:sp>
      <p:graphicFrame>
        <p:nvGraphicFramePr>
          <p:cNvPr id="4" name="Grafico 3">
            <a:extLst>
              <a:ext uri="{FF2B5EF4-FFF2-40B4-BE49-F238E27FC236}">
                <a16:creationId xmlns:a16="http://schemas.microsoft.com/office/drawing/2014/main" id="{18B6A389-CB0B-0E5D-2F73-E10C658E5899}"/>
              </a:ext>
            </a:extLst>
          </p:cNvPr>
          <p:cNvGraphicFramePr>
            <a:graphicFrameLocks/>
          </p:cNvGraphicFramePr>
          <p:nvPr>
            <p:extLst>
              <p:ext uri="{D42A27DB-BD31-4B8C-83A1-F6EECF244321}">
                <p14:modId xmlns:p14="http://schemas.microsoft.com/office/powerpoint/2010/main" val="1559973194"/>
              </p:ext>
            </p:extLst>
          </p:nvPr>
        </p:nvGraphicFramePr>
        <p:xfrm>
          <a:off x="632051" y="1857511"/>
          <a:ext cx="6239012" cy="4257675"/>
        </p:xfrm>
        <a:graphic>
          <a:graphicData uri="http://schemas.openxmlformats.org/drawingml/2006/chart">
            <c:chart xmlns:c="http://schemas.openxmlformats.org/drawingml/2006/chart" xmlns:r="http://schemas.openxmlformats.org/officeDocument/2006/relationships" r:id="rId2"/>
          </a:graphicData>
        </a:graphic>
      </p:graphicFrame>
      <p:sp>
        <p:nvSpPr>
          <p:cNvPr id="5" name="CasellaDiTesto 4">
            <a:extLst>
              <a:ext uri="{FF2B5EF4-FFF2-40B4-BE49-F238E27FC236}">
                <a16:creationId xmlns:a16="http://schemas.microsoft.com/office/drawing/2014/main" id="{719425DF-935D-F609-A102-88AB1F53F059}"/>
              </a:ext>
            </a:extLst>
          </p:cNvPr>
          <p:cNvSpPr txBox="1"/>
          <p:nvPr/>
        </p:nvSpPr>
        <p:spPr>
          <a:xfrm>
            <a:off x="7709483" y="2332139"/>
            <a:ext cx="4102216" cy="954107"/>
          </a:xfrm>
          <a:prstGeom prst="rect">
            <a:avLst/>
          </a:prstGeom>
          <a:noFill/>
        </p:spPr>
        <p:txBody>
          <a:bodyPr wrap="square" rtlCol="0">
            <a:spAutoFit/>
          </a:bodyPr>
          <a:lstStyle/>
          <a:p>
            <a:r>
              <a:rPr lang="it-IT" sz="2800" dirty="0"/>
              <a:t>Circa il 25% degli indagati sono politici!</a:t>
            </a:r>
          </a:p>
        </p:txBody>
      </p:sp>
      <p:sp>
        <p:nvSpPr>
          <p:cNvPr id="6" name="CasellaDiTesto 5">
            <a:extLst>
              <a:ext uri="{FF2B5EF4-FFF2-40B4-BE49-F238E27FC236}">
                <a16:creationId xmlns:a16="http://schemas.microsoft.com/office/drawing/2014/main" id="{DE37EAB0-7136-3AE3-AEB3-AC83E6BCF174}"/>
              </a:ext>
            </a:extLst>
          </p:cNvPr>
          <p:cNvSpPr txBox="1"/>
          <p:nvPr/>
        </p:nvSpPr>
        <p:spPr>
          <a:xfrm>
            <a:off x="1880533" y="6124973"/>
            <a:ext cx="4102216" cy="338554"/>
          </a:xfrm>
          <a:prstGeom prst="rect">
            <a:avLst/>
          </a:prstGeom>
          <a:noFill/>
        </p:spPr>
        <p:txBody>
          <a:bodyPr wrap="square" rtlCol="0">
            <a:spAutoFit/>
          </a:bodyPr>
          <a:lstStyle/>
          <a:p>
            <a:r>
              <a:rPr lang="it-IT" sz="1600" dirty="0"/>
              <a:t>Fonte: ANAC – corruzione in Italia 2016-2019</a:t>
            </a:r>
          </a:p>
        </p:txBody>
      </p:sp>
    </p:spTree>
    <p:extLst>
      <p:ext uri="{BB962C8B-B14F-4D97-AF65-F5344CB8AC3E}">
        <p14:creationId xmlns:p14="http://schemas.microsoft.com/office/powerpoint/2010/main" val="329483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78369-2197-4F9A-8221-503DA7869E3C}"/>
              </a:ext>
            </a:extLst>
          </p:cNvPr>
          <p:cNvSpPr>
            <a:spLocks noGrp="1"/>
          </p:cNvSpPr>
          <p:nvPr>
            <p:ph type="title"/>
          </p:nvPr>
        </p:nvSpPr>
        <p:spPr/>
        <p:txBody>
          <a:bodyPr/>
          <a:lstStyle/>
          <a:p>
            <a:r>
              <a:rPr lang="en-GB" dirty="0"/>
              <a:t>IL MECCANISMO</a:t>
            </a:r>
          </a:p>
        </p:txBody>
      </p:sp>
      <p:sp>
        <p:nvSpPr>
          <p:cNvPr id="3" name="Content Placeholder 2">
            <a:extLst>
              <a:ext uri="{FF2B5EF4-FFF2-40B4-BE49-F238E27FC236}">
                <a16:creationId xmlns:a16="http://schemas.microsoft.com/office/drawing/2014/main" id="{4A483DCE-B574-483F-BF5D-8225C4D4BC40}"/>
              </a:ext>
            </a:extLst>
          </p:cNvPr>
          <p:cNvSpPr>
            <a:spLocks noGrp="1"/>
          </p:cNvSpPr>
          <p:nvPr>
            <p:ph idx="1"/>
          </p:nvPr>
        </p:nvSpPr>
        <p:spPr>
          <a:xfrm>
            <a:off x="1024128" y="2018929"/>
            <a:ext cx="9720073" cy="943528"/>
          </a:xfrm>
        </p:spPr>
        <p:txBody>
          <a:bodyPr>
            <a:normAutofit fontScale="92500" lnSpcReduction="20000"/>
          </a:bodyPr>
          <a:lstStyle/>
          <a:p>
            <a:r>
              <a:rPr lang="en-GB" dirty="0"/>
              <a:t>NOTA BENE:</a:t>
            </a:r>
          </a:p>
          <a:p>
            <a:r>
              <a:rPr lang="en-GB" dirty="0"/>
              <a:t>La </a:t>
            </a:r>
            <a:r>
              <a:rPr lang="en-GB" dirty="0" err="1"/>
              <a:t>condizione</a:t>
            </a:r>
            <a:r>
              <a:rPr lang="en-GB" dirty="0"/>
              <a:t> NECESSARIA (ma non SUFFICIENTE) è </a:t>
            </a:r>
            <a:r>
              <a:rPr lang="en-GB" dirty="0" err="1"/>
              <a:t>che</a:t>
            </a:r>
            <a:r>
              <a:rPr lang="en-GB" dirty="0"/>
              <a:t> la </a:t>
            </a:r>
            <a:r>
              <a:rPr lang="en-GB" dirty="0" err="1"/>
              <a:t>trasparenza</a:t>
            </a:r>
            <a:r>
              <a:rPr lang="en-GB" dirty="0"/>
              <a:t> </a:t>
            </a:r>
            <a:r>
              <a:rPr lang="en-GB" dirty="0" err="1"/>
              <a:t>abbia</a:t>
            </a:r>
            <a:r>
              <a:rPr lang="en-GB" dirty="0"/>
              <a:t> un </a:t>
            </a:r>
            <a:r>
              <a:rPr lang="en-GB" dirty="0" err="1"/>
              <a:t>impatto</a:t>
            </a:r>
            <a:r>
              <a:rPr lang="en-GB" dirty="0"/>
              <a:t> </a:t>
            </a:r>
            <a:r>
              <a:rPr lang="en-GB" dirty="0" err="1"/>
              <a:t>sulle</a:t>
            </a:r>
            <a:r>
              <a:rPr lang="en-GB" dirty="0"/>
              <a:t> </a:t>
            </a:r>
            <a:r>
              <a:rPr lang="en-GB" dirty="0" err="1"/>
              <a:t>scelte</a:t>
            </a:r>
            <a:r>
              <a:rPr lang="en-GB" dirty="0"/>
              <a:t> di </a:t>
            </a:r>
            <a:r>
              <a:rPr lang="en-GB" dirty="0" err="1"/>
              <a:t>voto</a:t>
            </a:r>
            <a:r>
              <a:rPr lang="en-GB" dirty="0"/>
              <a:t>.</a:t>
            </a:r>
          </a:p>
          <a:p>
            <a:endParaRPr lang="en-GB" dirty="0"/>
          </a:p>
        </p:txBody>
      </p:sp>
      <p:graphicFrame>
        <p:nvGraphicFramePr>
          <p:cNvPr id="5" name="Diagram 4">
            <a:extLst>
              <a:ext uri="{FF2B5EF4-FFF2-40B4-BE49-F238E27FC236}">
                <a16:creationId xmlns:a16="http://schemas.microsoft.com/office/drawing/2014/main" id="{8D3693BC-32F8-400F-A5AF-431D1A17640C}"/>
              </a:ext>
            </a:extLst>
          </p:cNvPr>
          <p:cNvGraphicFramePr/>
          <p:nvPr/>
        </p:nvGraphicFramePr>
        <p:xfrm>
          <a:off x="1921163" y="228600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Segnaposto contenuto 10">
            <a:extLst>
              <a:ext uri="{FF2B5EF4-FFF2-40B4-BE49-F238E27FC236}">
                <a16:creationId xmlns:a16="http://schemas.microsoft.com/office/drawing/2014/main" id="{1FC7F2D6-FF2F-40F4-8B8E-12FAEFFC49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3440" y="3532115"/>
            <a:ext cx="727182" cy="727182"/>
          </a:xfrm>
          <a:prstGeom prst="rect">
            <a:avLst/>
          </a:prstGeom>
        </p:spPr>
      </p:pic>
      <p:pic>
        <p:nvPicPr>
          <p:cNvPr id="10" name="Immagine 14">
            <a:extLst>
              <a:ext uri="{FF2B5EF4-FFF2-40B4-BE49-F238E27FC236}">
                <a16:creationId xmlns:a16="http://schemas.microsoft.com/office/drawing/2014/main" id="{A603CACB-FC0F-4111-A643-CD443A94F9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5260" y="3597774"/>
            <a:ext cx="661523" cy="661523"/>
          </a:xfrm>
          <a:prstGeom prst="rect">
            <a:avLst/>
          </a:prstGeom>
        </p:spPr>
      </p:pic>
      <p:pic>
        <p:nvPicPr>
          <p:cNvPr id="11" name="Segnaposto contenuto 10">
            <a:extLst>
              <a:ext uri="{FF2B5EF4-FFF2-40B4-BE49-F238E27FC236}">
                <a16:creationId xmlns:a16="http://schemas.microsoft.com/office/drawing/2014/main" id="{80CA182F-FBA8-49C9-8CEF-4B248C9539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6802" y="3518545"/>
            <a:ext cx="727182" cy="727182"/>
          </a:xfrm>
          <a:prstGeom prst="rect">
            <a:avLst/>
          </a:prstGeom>
        </p:spPr>
      </p:pic>
      <p:pic>
        <p:nvPicPr>
          <p:cNvPr id="13" name="Immagine 14">
            <a:extLst>
              <a:ext uri="{FF2B5EF4-FFF2-40B4-BE49-F238E27FC236}">
                <a16:creationId xmlns:a16="http://schemas.microsoft.com/office/drawing/2014/main" id="{19F312BC-8572-44D3-AE72-B5D91CC3F3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92900" y="3607018"/>
            <a:ext cx="661523" cy="661523"/>
          </a:xfrm>
          <a:prstGeom prst="rect">
            <a:avLst/>
          </a:prstGeom>
        </p:spPr>
      </p:pic>
      <p:pic>
        <p:nvPicPr>
          <p:cNvPr id="14" name="Segnaposto contenuto 10">
            <a:extLst>
              <a:ext uri="{FF2B5EF4-FFF2-40B4-BE49-F238E27FC236}">
                <a16:creationId xmlns:a16="http://schemas.microsoft.com/office/drawing/2014/main" id="{3A68E2A9-4DF6-4103-9FC1-3AC43CB697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4475" y="3527789"/>
            <a:ext cx="727182" cy="727182"/>
          </a:xfrm>
          <a:prstGeom prst="rect">
            <a:avLst/>
          </a:prstGeom>
        </p:spPr>
      </p:pic>
      <p:pic>
        <p:nvPicPr>
          <p:cNvPr id="15" name="Immagine 3">
            <a:extLst>
              <a:ext uri="{FF2B5EF4-FFF2-40B4-BE49-F238E27FC236}">
                <a16:creationId xmlns:a16="http://schemas.microsoft.com/office/drawing/2014/main" id="{063F4CE6-9637-4BBC-9C78-89B652FB8E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45048" y="3642470"/>
            <a:ext cx="2019949" cy="612501"/>
          </a:xfrm>
          <a:prstGeom prst="rect">
            <a:avLst/>
          </a:prstGeom>
        </p:spPr>
      </p:pic>
      <p:pic>
        <p:nvPicPr>
          <p:cNvPr id="17" name="Graphic 16" descr="Checklist outline">
            <a:extLst>
              <a:ext uri="{FF2B5EF4-FFF2-40B4-BE49-F238E27FC236}">
                <a16:creationId xmlns:a16="http://schemas.microsoft.com/office/drawing/2014/main" id="{C6E141F7-9248-486E-82A3-72A6C62FC5A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52738" y="3447750"/>
            <a:ext cx="914400" cy="914400"/>
          </a:xfrm>
          <a:prstGeom prst="rect">
            <a:avLst/>
          </a:prstGeom>
        </p:spPr>
      </p:pic>
      <p:sp>
        <p:nvSpPr>
          <p:cNvPr id="18" name="Multiplication Sign 17">
            <a:extLst>
              <a:ext uri="{FF2B5EF4-FFF2-40B4-BE49-F238E27FC236}">
                <a16:creationId xmlns:a16="http://schemas.microsoft.com/office/drawing/2014/main" id="{E263D282-3DE6-4F4D-BEE7-F85B90508DC8}"/>
              </a:ext>
            </a:extLst>
          </p:cNvPr>
          <p:cNvSpPr/>
          <p:nvPr/>
        </p:nvSpPr>
        <p:spPr>
          <a:xfrm>
            <a:off x="9008728" y="3726842"/>
            <a:ext cx="330762" cy="443755"/>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Multiplication Sign 18">
            <a:extLst>
              <a:ext uri="{FF2B5EF4-FFF2-40B4-BE49-F238E27FC236}">
                <a16:creationId xmlns:a16="http://schemas.microsoft.com/office/drawing/2014/main" id="{3528DA29-542E-4031-97C7-051697C08C18}"/>
              </a:ext>
            </a:extLst>
          </p:cNvPr>
          <p:cNvSpPr/>
          <p:nvPr/>
        </p:nvSpPr>
        <p:spPr>
          <a:xfrm>
            <a:off x="8192830" y="3717203"/>
            <a:ext cx="330762" cy="443755"/>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F35AD930-2992-4D0F-80BD-BC38D46F73E9}"/>
              </a:ext>
            </a:extLst>
          </p:cNvPr>
          <p:cNvSpPr/>
          <p:nvPr/>
        </p:nvSpPr>
        <p:spPr>
          <a:xfrm>
            <a:off x="245048" y="3429000"/>
            <a:ext cx="5766716" cy="2843784"/>
          </a:xfrm>
          <a:prstGeom prst="rect">
            <a:avLst/>
          </a:prstGeom>
          <a:noFill/>
          <a:ln w="762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0520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A07A59F4-5E97-4031-9045-F7513C9E5131}"/>
                                            </p:graphicEl>
                                          </p:spTgt>
                                        </p:tgtEl>
                                        <p:attrNameLst>
                                          <p:attrName>style.visibility</p:attrName>
                                        </p:attrNameLst>
                                      </p:cBhvr>
                                      <p:to>
                                        <p:strVal val="visible"/>
                                      </p:to>
                                    </p:set>
                                    <p:animEffect transition="in" filter="fade">
                                      <p:cBhvr>
                                        <p:cTn id="7" dur="1000"/>
                                        <p:tgtEl>
                                          <p:spTgt spid="5">
                                            <p:graphicEl>
                                              <a:dgm id="{A07A59F4-5E97-4031-9045-F7513C9E5131}"/>
                                            </p:graphicEl>
                                          </p:spTgt>
                                        </p:tgtEl>
                                      </p:cBhvr>
                                    </p:animEffect>
                                    <p:anim calcmode="lin" valueType="num">
                                      <p:cBhvr>
                                        <p:cTn id="8" dur="1000" fill="hold"/>
                                        <p:tgtEl>
                                          <p:spTgt spid="5">
                                            <p:graphicEl>
                                              <a:dgm id="{A07A59F4-5E97-4031-9045-F7513C9E5131}"/>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A07A59F4-5E97-4031-9045-F7513C9E5131}"/>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graphicEl>
                                              <a:dgm id="{23DF6EB4-7D2F-489D-93C7-3A868C39884F}"/>
                                            </p:graphicEl>
                                          </p:spTgt>
                                        </p:tgtEl>
                                        <p:attrNameLst>
                                          <p:attrName>style.visibility</p:attrName>
                                        </p:attrNameLst>
                                      </p:cBhvr>
                                      <p:to>
                                        <p:strVal val="visible"/>
                                      </p:to>
                                    </p:set>
                                    <p:animEffect transition="in" filter="fade">
                                      <p:cBhvr>
                                        <p:cTn id="13" dur="1000"/>
                                        <p:tgtEl>
                                          <p:spTgt spid="5">
                                            <p:graphicEl>
                                              <a:dgm id="{23DF6EB4-7D2F-489D-93C7-3A868C39884F}"/>
                                            </p:graphicEl>
                                          </p:spTgt>
                                        </p:tgtEl>
                                      </p:cBhvr>
                                    </p:animEffect>
                                    <p:anim calcmode="lin" valueType="num">
                                      <p:cBhvr>
                                        <p:cTn id="14" dur="1000" fill="hold"/>
                                        <p:tgtEl>
                                          <p:spTgt spid="5">
                                            <p:graphicEl>
                                              <a:dgm id="{23DF6EB4-7D2F-489D-93C7-3A868C39884F}"/>
                                            </p:graphicEl>
                                          </p:spTgt>
                                        </p:tgtEl>
                                        <p:attrNameLst>
                                          <p:attrName>ppt_x</p:attrName>
                                        </p:attrNameLst>
                                      </p:cBhvr>
                                      <p:tavLst>
                                        <p:tav tm="0">
                                          <p:val>
                                            <p:strVal val="#ppt_x"/>
                                          </p:val>
                                        </p:tav>
                                        <p:tav tm="100000">
                                          <p:val>
                                            <p:strVal val="#ppt_x"/>
                                          </p:val>
                                        </p:tav>
                                      </p:tavLst>
                                    </p:anim>
                                    <p:anim calcmode="lin" valueType="num">
                                      <p:cBhvr>
                                        <p:cTn id="15" dur="1000" fill="hold"/>
                                        <p:tgtEl>
                                          <p:spTgt spid="5">
                                            <p:graphicEl>
                                              <a:dgm id="{23DF6EB4-7D2F-489D-93C7-3A868C39884F}"/>
                                            </p:graphic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graphicEl>
                                              <a:dgm id="{D9C0EC35-A314-4B00-B409-48DEF83504A6}"/>
                                            </p:graphicEl>
                                          </p:spTgt>
                                        </p:tgtEl>
                                        <p:attrNameLst>
                                          <p:attrName>style.visibility</p:attrName>
                                        </p:attrNameLst>
                                      </p:cBhvr>
                                      <p:to>
                                        <p:strVal val="visible"/>
                                      </p:to>
                                    </p:set>
                                    <p:animEffect transition="in" filter="fade">
                                      <p:cBhvr>
                                        <p:cTn id="19" dur="1000"/>
                                        <p:tgtEl>
                                          <p:spTgt spid="5">
                                            <p:graphicEl>
                                              <a:dgm id="{D9C0EC35-A314-4B00-B409-48DEF83504A6}"/>
                                            </p:graphicEl>
                                          </p:spTgt>
                                        </p:tgtEl>
                                      </p:cBhvr>
                                    </p:animEffect>
                                    <p:anim calcmode="lin" valueType="num">
                                      <p:cBhvr>
                                        <p:cTn id="20" dur="1000" fill="hold"/>
                                        <p:tgtEl>
                                          <p:spTgt spid="5">
                                            <p:graphicEl>
                                              <a:dgm id="{D9C0EC35-A314-4B00-B409-48DEF83504A6}"/>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D9C0EC35-A314-4B00-B409-48DEF83504A6}"/>
                                            </p:graphic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5">
                                            <p:graphicEl>
                                              <a:dgm id="{8BF9C920-280E-420A-AD03-E0F2A9186262}"/>
                                            </p:graphicEl>
                                          </p:spTgt>
                                        </p:tgtEl>
                                        <p:attrNameLst>
                                          <p:attrName>style.visibility</p:attrName>
                                        </p:attrNameLst>
                                      </p:cBhvr>
                                      <p:to>
                                        <p:strVal val="visible"/>
                                      </p:to>
                                    </p:set>
                                    <p:animEffect transition="in" filter="fade">
                                      <p:cBhvr>
                                        <p:cTn id="25" dur="1000"/>
                                        <p:tgtEl>
                                          <p:spTgt spid="5">
                                            <p:graphicEl>
                                              <a:dgm id="{8BF9C920-280E-420A-AD03-E0F2A9186262}"/>
                                            </p:graphicEl>
                                          </p:spTgt>
                                        </p:tgtEl>
                                      </p:cBhvr>
                                    </p:animEffect>
                                    <p:anim calcmode="lin" valueType="num">
                                      <p:cBhvr>
                                        <p:cTn id="26" dur="1000" fill="hold"/>
                                        <p:tgtEl>
                                          <p:spTgt spid="5">
                                            <p:graphicEl>
                                              <a:dgm id="{8BF9C920-280E-420A-AD03-E0F2A9186262}"/>
                                            </p:graphicEl>
                                          </p:spTgt>
                                        </p:tgtEl>
                                        <p:attrNameLst>
                                          <p:attrName>ppt_x</p:attrName>
                                        </p:attrNameLst>
                                      </p:cBhvr>
                                      <p:tavLst>
                                        <p:tav tm="0">
                                          <p:val>
                                            <p:strVal val="#ppt_x"/>
                                          </p:val>
                                        </p:tav>
                                        <p:tav tm="100000">
                                          <p:val>
                                            <p:strVal val="#ppt_x"/>
                                          </p:val>
                                        </p:tav>
                                      </p:tavLst>
                                    </p:anim>
                                    <p:anim calcmode="lin" valueType="num">
                                      <p:cBhvr>
                                        <p:cTn id="27" dur="1000" fill="hold"/>
                                        <p:tgtEl>
                                          <p:spTgt spid="5">
                                            <p:graphicEl>
                                              <a:dgm id="{8BF9C920-280E-420A-AD03-E0F2A9186262}"/>
                                            </p:graphic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2" presetClass="entr" presetSubtype="4"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par>
                          <p:cTn id="39" fill="hold">
                            <p:stCondLst>
                              <p:cond delay="5500"/>
                            </p:stCondLst>
                            <p:childTnLst>
                              <p:par>
                                <p:cTn id="40" presetID="2" presetClass="entr" presetSubtype="4"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par>
                          <p:cTn id="44" fill="hold">
                            <p:stCondLst>
                              <p:cond delay="6000"/>
                            </p:stCondLst>
                            <p:childTnLst>
                              <p:par>
                                <p:cTn id="45" presetID="2" presetClass="entr" presetSubtype="4"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par>
                          <p:cTn id="53" fill="hold">
                            <p:stCondLst>
                              <p:cond delay="6500"/>
                            </p:stCondLst>
                            <p:childTnLst>
                              <p:par>
                                <p:cTn id="54" presetID="10" presetClass="entr" presetSubtype="0" fill="hold"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par>
                                <p:cTn id="57" presetID="10"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par>
                          <p:cTn id="60" fill="hold">
                            <p:stCondLst>
                              <p:cond delay="7000"/>
                            </p:stCondLst>
                            <p:childTnLst>
                              <p:par>
                                <p:cTn id="61" presetID="42" presetClass="entr" presetSubtype="0"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1000"/>
                                        <p:tgtEl>
                                          <p:spTgt spid="19"/>
                                        </p:tgtEl>
                                      </p:cBhvr>
                                    </p:animEffect>
                                    <p:anim calcmode="lin" valueType="num">
                                      <p:cBhvr>
                                        <p:cTn id="64" dur="1000" fill="hold"/>
                                        <p:tgtEl>
                                          <p:spTgt spid="19"/>
                                        </p:tgtEl>
                                        <p:attrNameLst>
                                          <p:attrName>ppt_x</p:attrName>
                                        </p:attrNameLst>
                                      </p:cBhvr>
                                      <p:tavLst>
                                        <p:tav tm="0">
                                          <p:val>
                                            <p:strVal val="#ppt_x"/>
                                          </p:val>
                                        </p:tav>
                                        <p:tav tm="100000">
                                          <p:val>
                                            <p:strVal val="#ppt_x"/>
                                          </p:val>
                                        </p:tav>
                                      </p:tavLst>
                                    </p:anim>
                                    <p:anim calcmode="lin" valueType="num">
                                      <p:cBhvr>
                                        <p:cTn id="65" dur="1000" fill="hold"/>
                                        <p:tgtEl>
                                          <p:spTgt spid="19"/>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1000"/>
                                        <p:tgtEl>
                                          <p:spTgt spid="18"/>
                                        </p:tgtEl>
                                      </p:cBhvr>
                                    </p:animEffect>
                                    <p:anim calcmode="lin" valueType="num">
                                      <p:cBhvr>
                                        <p:cTn id="69" dur="1000" fill="hold"/>
                                        <p:tgtEl>
                                          <p:spTgt spid="18"/>
                                        </p:tgtEl>
                                        <p:attrNameLst>
                                          <p:attrName>ppt_x</p:attrName>
                                        </p:attrNameLst>
                                      </p:cBhvr>
                                      <p:tavLst>
                                        <p:tav tm="0">
                                          <p:val>
                                            <p:strVal val="#ppt_x"/>
                                          </p:val>
                                        </p:tav>
                                        <p:tav tm="100000">
                                          <p:val>
                                            <p:strVal val="#ppt_x"/>
                                          </p:val>
                                        </p:tav>
                                      </p:tavLst>
                                    </p:anim>
                                    <p:anim calcmode="lin" valueType="num">
                                      <p:cBhvr>
                                        <p:cTn id="7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3">
                                            <p:txEl>
                                              <p:pRg st="0" end="0"/>
                                            </p:txEl>
                                          </p:spTgt>
                                        </p:tgtEl>
                                        <p:attrNameLst>
                                          <p:attrName>style.visibility</p:attrName>
                                        </p:attrNameLst>
                                      </p:cBhvr>
                                      <p:to>
                                        <p:strVal val="visible"/>
                                      </p:to>
                                    </p:set>
                                    <p:anim calcmode="lin" valueType="num">
                                      <p:cBhvr additive="base">
                                        <p:cTn id="7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3">
                                            <p:txEl>
                                              <p:pRg st="1" end="1"/>
                                            </p:txEl>
                                          </p:spTgt>
                                        </p:tgtEl>
                                        <p:attrNameLst>
                                          <p:attrName>style.visibility</p:attrName>
                                        </p:attrNameLst>
                                      </p:cBhvr>
                                      <p:to>
                                        <p:strVal val="visible"/>
                                      </p:to>
                                    </p:set>
                                    <p:anim calcmode="lin" valueType="num">
                                      <p:cBhvr additive="base">
                                        <p:cTn id="8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83" presetID="21" presetClass="entr" presetSubtype="1"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heel(1)">
                                      <p:cBhvr>
                                        <p:cTn id="8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5" grpId="0" uiExpand="1">
        <p:bldSub>
          <a:bldDgm bld="one"/>
        </p:bldSub>
      </p:bldGraphic>
      <p:bldP spid="18"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E1497D-5743-4FB7-BBF0-ABEE3341EAE1}"/>
              </a:ext>
            </a:extLst>
          </p:cNvPr>
          <p:cNvSpPr>
            <a:spLocks noGrp="1"/>
          </p:cNvSpPr>
          <p:nvPr>
            <p:ph type="title"/>
          </p:nvPr>
        </p:nvSpPr>
        <p:spPr>
          <a:xfrm>
            <a:off x="731426" y="-174003"/>
            <a:ext cx="9720072" cy="1499616"/>
          </a:xfrm>
        </p:spPr>
        <p:txBody>
          <a:bodyPr>
            <a:normAutofit/>
          </a:bodyPr>
          <a:lstStyle/>
          <a:p>
            <a:r>
              <a:rPr lang="it-IT" sz="3600" dirty="0"/>
              <a:t>SANZIONE VS SELEZIONE</a:t>
            </a:r>
          </a:p>
        </p:txBody>
      </p:sp>
      <p:pic>
        <p:nvPicPr>
          <p:cNvPr id="4" name="Immagine 3">
            <a:extLst>
              <a:ext uri="{FF2B5EF4-FFF2-40B4-BE49-F238E27FC236}">
                <a16:creationId xmlns:a16="http://schemas.microsoft.com/office/drawing/2014/main" id="{318DC10D-E591-4AE2-BF31-E16CCF860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071913" y="2178493"/>
            <a:ext cx="3295290" cy="999217"/>
          </a:xfrm>
          <a:prstGeom prst="rect">
            <a:avLst/>
          </a:prstGeom>
        </p:spPr>
      </p:pic>
      <p:pic>
        <p:nvPicPr>
          <p:cNvPr id="5" name="Segnaposto contenuto 10">
            <a:extLst>
              <a:ext uri="{FF2B5EF4-FFF2-40B4-BE49-F238E27FC236}">
                <a16:creationId xmlns:a16="http://schemas.microsoft.com/office/drawing/2014/main" id="{CC0741E1-BD81-455C-A98E-0970ECB6515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47484"/>
          <a:stretch/>
        </p:blipFill>
        <p:spPr>
          <a:xfrm>
            <a:off x="7470653" y="2166155"/>
            <a:ext cx="530347" cy="1009875"/>
          </a:xfrm>
        </p:spPr>
      </p:pic>
      <p:pic>
        <p:nvPicPr>
          <p:cNvPr id="6" name="Immagine 5">
            <a:extLst>
              <a:ext uri="{FF2B5EF4-FFF2-40B4-BE49-F238E27FC236}">
                <a16:creationId xmlns:a16="http://schemas.microsoft.com/office/drawing/2014/main" id="{4C61E388-ED58-48DD-8324-427BFE99BE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7268" y="3463918"/>
            <a:ext cx="683732" cy="683732"/>
          </a:xfrm>
          <a:prstGeom prst="rect">
            <a:avLst/>
          </a:prstGeom>
        </p:spPr>
      </p:pic>
      <p:cxnSp>
        <p:nvCxnSpPr>
          <p:cNvPr id="8" name="Connettore 2 7">
            <a:extLst>
              <a:ext uri="{FF2B5EF4-FFF2-40B4-BE49-F238E27FC236}">
                <a16:creationId xmlns:a16="http://schemas.microsoft.com/office/drawing/2014/main" id="{55D3F7D5-1033-4C98-9C4A-C5D8C357B823}"/>
              </a:ext>
            </a:extLst>
          </p:cNvPr>
          <p:cNvCxnSpPr>
            <a:stCxn id="4" idx="1"/>
            <a:endCxn id="5" idx="1"/>
          </p:cNvCxnSpPr>
          <p:nvPr/>
        </p:nvCxnSpPr>
        <p:spPr>
          <a:xfrm flipV="1">
            <a:off x="5367203" y="2671093"/>
            <a:ext cx="2103450" cy="70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Connettore a gomito 9">
            <a:extLst>
              <a:ext uri="{FF2B5EF4-FFF2-40B4-BE49-F238E27FC236}">
                <a16:creationId xmlns:a16="http://schemas.microsoft.com/office/drawing/2014/main" id="{4CB2630D-0471-4038-8C9A-1F3D08DF051F}"/>
              </a:ext>
            </a:extLst>
          </p:cNvPr>
          <p:cNvCxnSpPr>
            <a:stCxn id="5" idx="3"/>
            <a:endCxn id="6" idx="3"/>
          </p:cNvCxnSpPr>
          <p:nvPr/>
        </p:nvCxnSpPr>
        <p:spPr>
          <a:xfrm>
            <a:off x="8001000" y="2671093"/>
            <a:ext cx="12700" cy="1134691"/>
          </a:xfrm>
          <a:prstGeom prst="bentConnector3">
            <a:avLst>
              <a:gd name="adj1" fmla="val 180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Connettore a gomito 11">
            <a:extLst>
              <a:ext uri="{FF2B5EF4-FFF2-40B4-BE49-F238E27FC236}">
                <a16:creationId xmlns:a16="http://schemas.microsoft.com/office/drawing/2014/main" id="{0A9E0701-32F2-41A4-94F9-25CD28E14D1F}"/>
              </a:ext>
            </a:extLst>
          </p:cNvPr>
          <p:cNvCxnSpPr>
            <a:stCxn id="6" idx="1"/>
            <a:endCxn id="4" idx="2"/>
          </p:cNvCxnSpPr>
          <p:nvPr/>
        </p:nvCxnSpPr>
        <p:spPr>
          <a:xfrm rot="10800000">
            <a:off x="3719558" y="3177710"/>
            <a:ext cx="3597710" cy="628074"/>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Connettore a gomito 13">
            <a:extLst>
              <a:ext uri="{FF2B5EF4-FFF2-40B4-BE49-F238E27FC236}">
                <a16:creationId xmlns:a16="http://schemas.microsoft.com/office/drawing/2014/main" id="{60C2CBFE-D727-4615-ADA8-49DBEF9939C3}"/>
              </a:ext>
            </a:extLst>
          </p:cNvPr>
          <p:cNvCxnSpPr>
            <a:stCxn id="4" idx="0"/>
            <a:endCxn id="5" idx="0"/>
          </p:cNvCxnSpPr>
          <p:nvPr/>
        </p:nvCxnSpPr>
        <p:spPr>
          <a:xfrm rot="5400000" flipH="1" flipV="1">
            <a:off x="5721523" y="164190"/>
            <a:ext cx="12338" cy="4016269"/>
          </a:xfrm>
          <a:prstGeom prst="bentConnector3">
            <a:avLst>
              <a:gd name="adj1" fmla="val 1952812"/>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F478EA4A-CBA2-435E-A1C8-7DCDD9C02C47}"/>
              </a:ext>
            </a:extLst>
          </p:cNvPr>
          <p:cNvSpPr txBox="1"/>
          <p:nvPr/>
        </p:nvSpPr>
        <p:spPr>
          <a:xfrm>
            <a:off x="5289691" y="2302686"/>
            <a:ext cx="1195329" cy="369332"/>
          </a:xfrm>
          <a:prstGeom prst="rect">
            <a:avLst/>
          </a:prstGeom>
          <a:noFill/>
        </p:spPr>
        <p:txBody>
          <a:bodyPr wrap="square" rtlCol="0">
            <a:spAutoFit/>
          </a:bodyPr>
          <a:lstStyle/>
          <a:p>
            <a:r>
              <a:rPr lang="it-IT" dirty="0"/>
              <a:t>delega</a:t>
            </a:r>
          </a:p>
        </p:txBody>
      </p:sp>
      <p:sp>
        <p:nvSpPr>
          <p:cNvPr id="17" name="CasellaDiTesto 16">
            <a:extLst>
              <a:ext uri="{FF2B5EF4-FFF2-40B4-BE49-F238E27FC236}">
                <a16:creationId xmlns:a16="http://schemas.microsoft.com/office/drawing/2014/main" id="{942E3D2F-F260-4A0F-BCFB-2AC1A7CA6964}"/>
              </a:ext>
            </a:extLst>
          </p:cNvPr>
          <p:cNvSpPr txBox="1"/>
          <p:nvPr/>
        </p:nvSpPr>
        <p:spPr>
          <a:xfrm>
            <a:off x="3807932" y="3422720"/>
            <a:ext cx="3259234" cy="369332"/>
          </a:xfrm>
          <a:prstGeom prst="rect">
            <a:avLst/>
          </a:prstGeom>
          <a:noFill/>
        </p:spPr>
        <p:txBody>
          <a:bodyPr wrap="square" rtlCol="0">
            <a:spAutoFit/>
          </a:bodyPr>
          <a:lstStyle/>
          <a:p>
            <a:r>
              <a:rPr lang="it-IT" dirty="0"/>
              <a:t>Valutazione della performance</a:t>
            </a:r>
          </a:p>
        </p:txBody>
      </p:sp>
      <p:sp>
        <p:nvSpPr>
          <p:cNvPr id="18" name="CasellaDiTesto 17">
            <a:extLst>
              <a:ext uri="{FF2B5EF4-FFF2-40B4-BE49-F238E27FC236}">
                <a16:creationId xmlns:a16="http://schemas.microsoft.com/office/drawing/2014/main" id="{C9E73C44-0490-4B3D-B369-8D7504380688}"/>
              </a:ext>
            </a:extLst>
          </p:cNvPr>
          <p:cNvSpPr txBox="1"/>
          <p:nvPr/>
        </p:nvSpPr>
        <p:spPr>
          <a:xfrm>
            <a:off x="3807931" y="1573854"/>
            <a:ext cx="1559271" cy="369332"/>
          </a:xfrm>
          <a:prstGeom prst="rect">
            <a:avLst/>
          </a:prstGeom>
          <a:noFill/>
        </p:spPr>
        <p:txBody>
          <a:bodyPr wrap="square" rtlCol="0">
            <a:spAutoFit/>
          </a:bodyPr>
          <a:lstStyle/>
          <a:p>
            <a:r>
              <a:rPr lang="it-IT" dirty="0"/>
              <a:t>promosso</a:t>
            </a:r>
          </a:p>
        </p:txBody>
      </p:sp>
      <p:sp>
        <p:nvSpPr>
          <p:cNvPr id="19" name="CasellaDiTesto 18">
            <a:extLst>
              <a:ext uri="{FF2B5EF4-FFF2-40B4-BE49-F238E27FC236}">
                <a16:creationId xmlns:a16="http://schemas.microsoft.com/office/drawing/2014/main" id="{6FB25B72-CD0B-465E-80A9-729BD23EAB78}"/>
              </a:ext>
            </a:extLst>
          </p:cNvPr>
          <p:cNvSpPr txBox="1"/>
          <p:nvPr/>
        </p:nvSpPr>
        <p:spPr>
          <a:xfrm>
            <a:off x="3807931" y="1142889"/>
            <a:ext cx="1559271" cy="369332"/>
          </a:xfrm>
          <a:prstGeom prst="rect">
            <a:avLst/>
          </a:prstGeom>
          <a:noFill/>
        </p:spPr>
        <p:txBody>
          <a:bodyPr wrap="square" rtlCol="0">
            <a:spAutoFit/>
          </a:bodyPr>
          <a:lstStyle/>
          <a:p>
            <a:r>
              <a:rPr lang="it-IT" dirty="0"/>
              <a:t>bocciato</a:t>
            </a:r>
          </a:p>
        </p:txBody>
      </p:sp>
      <p:pic>
        <p:nvPicPr>
          <p:cNvPr id="20" name="Segnaposto contenuto 10">
            <a:extLst>
              <a:ext uri="{FF2B5EF4-FFF2-40B4-BE49-F238E27FC236}">
                <a16:creationId xmlns:a16="http://schemas.microsoft.com/office/drawing/2014/main" id="{BC9AB95C-0CAD-4963-B7EF-36CE0B602038}"/>
              </a:ext>
            </a:extLst>
          </p:cNvPr>
          <p:cNvPicPr>
            <a:picLocks noChangeAspect="1"/>
          </p:cNvPicPr>
          <p:nvPr/>
        </p:nvPicPr>
        <p:blipFill rotWithShape="1">
          <a:blip r:embed="rId3">
            <a:extLst>
              <a:ext uri="{28A0092B-C50C-407E-A947-70E740481C1C}">
                <a14:useLocalDpi xmlns:a14="http://schemas.microsoft.com/office/drawing/2010/main" val="0"/>
              </a:ext>
            </a:extLst>
          </a:blip>
          <a:srcRect l="46882" r="2254"/>
          <a:stretch/>
        </p:blipFill>
        <p:spPr>
          <a:xfrm>
            <a:off x="8604635" y="2041963"/>
            <a:ext cx="513664" cy="1009875"/>
          </a:xfrm>
          <a:prstGeom prst="rect">
            <a:avLst/>
          </a:prstGeom>
        </p:spPr>
      </p:pic>
      <p:cxnSp>
        <p:nvCxnSpPr>
          <p:cNvPr id="22" name="Connettore a gomito 21">
            <a:extLst>
              <a:ext uri="{FF2B5EF4-FFF2-40B4-BE49-F238E27FC236}">
                <a16:creationId xmlns:a16="http://schemas.microsoft.com/office/drawing/2014/main" id="{48531A0F-3BDA-41AE-83CF-9A074FE82866}"/>
              </a:ext>
            </a:extLst>
          </p:cNvPr>
          <p:cNvCxnSpPr>
            <a:stCxn id="4" idx="0"/>
            <a:endCxn id="20" idx="0"/>
          </p:cNvCxnSpPr>
          <p:nvPr/>
        </p:nvCxnSpPr>
        <p:spPr>
          <a:xfrm rot="5400000" flipH="1" flipV="1">
            <a:off x="6222247" y="-460726"/>
            <a:ext cx="136530" cy="5141909"/>
          </a:xfrm>
          <a:prstGeom prst="bentConnector3">
            <a:avLst>
              <a:gd name="adj1" fmla="val 522996"/>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id="{84523B57-EAA4-4EDB-AFCC-BD77F996CD98}"/>
              </a:ext>
            </a:extLst>
          </p:cNvPr>
          <p:cNvSpPr txBox="1"/>
          <p:nvPr/>
        </p:nvSpPr>
        <p:spPr>
          <a:xfrm>
            <a:off x="8263802" y="3252105"/>
            <a:ext cx="1408919" cy="369332"/>
          </a:xfrm>
          <a:prstGeom prst="rect">
            <a:avLst/>
          </a:prstGeom>
          <a:noFill/>
        </p:spPr>
        <p:txBody>
          <a:bodyPr wrap="square" rtlCol="0">
            <a:spAutoFit/>
          </a:bodyPr>
          <a:lstStyle/>
          <a:p>
            <a:r>
              <a:rPr lang="it-IT" dirty="0"/>
              <a:t>produzione</a:t>
            </a:r>
          </a:p>
        </p:txBody>
      </p:sp>
      <p:sp>
        <p:nvSpPr>
          <p:cNvPr id="25" name="CasellaDiTesto 24">
            <a:extLst>
              <a:ext uri="{FF2B5EF4-FFF2-40B4-BE49-F238E27FC236}">
                <a16:creationId xmlns:a16="http://schemas.microsoft.com/office/drawing/2014/main" id="{43340093-3E14-4D56-B5C4-6B030F9F85A4}"/>
              </a:ext>
            </a:extLst>
          </p:cNvPr>
          <p:cNvSpPr txBox="1"/>
          <p:nvPr/>
        </p:nvSpPr>
        <p:spPr>
          <a:xfrm>
            <a:off x="6537632" y="1548439"/>
            <a:ext cx="1559271" cy="369332"/>
          </a:xfrm>
          <a:prstGeom prst="rect">
            <a:avLst/>
          </a:prstGeom>
          <a:noFill/>
        </p:spPr>
        <p:txBody>
          <a:bodyPr wrap="square" rtlCol="0">
            <a:spAutoFit/>
          </a:bodyPr>
          <a:lstStyle/>
          <a:p>
            <a:r>
              <a:rPr lang="it-IT" dirty="0"/>
              <a:t>riconferma</a:t>
            </a:r>
          </a:p>
        </p:txBody>
      </p:sp>
      <p:sp>
        <p:nvSpPr>
          <p:cNvPr id="26" name="CasellaDiTesto 25">
            <a:extLst>
              <a:ext uri="{FF2B5EF4-FFF2-40B4-BE49-F238E27FC236}">
                <a16:creationId xmlns:a16="http://schemas.microsoft.com/office/drawing/2014/main" id="{2BA51F3B-1D89-45A7-8A0C-D1667094D9DB}"/>
              </a:ext>
            </a:extLst>
          </p:cNvPr>
          <p:cNvSpPr txBox="1"/>
          <p:nvPr/>
        </p:nvSpPr>
        <p:spPr>
          <a:xfrm>
            <a:off x="6537632" y="1095057"/>
            <a:ext cx="1559271" cy="369332"/>
          </a:xfrm>
          <a:prstGeom prst="rect">
            <a:avLst/>
          </a:prstGeom>
          <a:noFill/>
        </p:spPr>
        <p:txBody>
          <a:bodyPr wrap="square" rtlCol="0">
            <a:spAutoFit/>
          </a:bodyPr>
          <a:lstStyle/>
          <a:p>
            <a:r>
              <a:rPr lang="it-IT" dirty="0"/>
              <a:t>NO riconferma</a:t>
            </a:r>
          </a:p>
        </p:txBody>
      </p:sp>
      <p:sp>
        <p:nvSpPr>
          <p:cNvPr id="27" name="CasellaDiTesto 26">
            <a:extLst>
              <a:ext uri="{FF2B5EF4-FFF2-40B4-BE49-F238E27FC236}">
                <a16:creationId xmlns:a16="http://schemas.microsoft.com/office/drawing/2014/main" id="{BB4DCD1E-B69F-4D2C-8403-8FE581E2DDFB}"/>
              </a:ext>
            </a:extLst>
          </p:cNvPr>
          <p:cNvSpPr txBox="1"/>
          <p:nvPr/>
        </p:nvSpPr>
        <p:spPr>
          <a:xfrm>
            <a:off x="731426" y="2178963"/>
            <a:ext cx="1997242" cy="1200329"/>
          </a:xfrm>
          <a:prstGeom prst="rect">
            <a:avLst/>
          </a:prstGeom>
          <a:noFill/>
        </p:spPr>
        <p:txBody>
          <a:bodyPr wrap="square" rtlCol="0">
            <a:spAutoFit/>
          </a:bodyPr>
          <a:lstStyle/>
          <a:p>
            <a:r>
              <a:rPr lang="it-IT" b="1" dirty="0"/>
              <a:t>MODELLO SANZIONE</a:t>
            </a:r>
          </a:p>
          <a:p>
            <a:r>
              <a:rPr lang="it-IT" b="1" dirty="0"/>
              <a:t>«</a:t>
            </a:r>
            <a:r>
              <a:rPr lang="it-IT" b="1" dirty="0" err="1"/>
              <a:t>retrospective</a:t>
            </a:r>
            <a:r>
              <a:rPr lang="it-IT" b="1" dirty="0"/>
              <a:t> </a:t>
            </a:r>
            <a:r>
              <a:rPr lang="it-IT" b="1" dirty="0" err="1"/>
              <a:t>voting</a:t>
            </a:r>
            <a:r>
              <a:rPr lang="it-IT" b="1" dirty="0"/>
              <a:t>»</a:t>
            </a:r>
          </a:p>
        </p:txBody>
      </p:sp>
      <p:sp>
        <p:nvSpPr>
          <p:cNvPr id="28" name="CasellaDiTesto 27">
            <a:extLst>
              <a:ext uri="{FF2B5EF4-FFF2-40B4-BE49-F238E27FC236}">
                <a16:creationId xmlns:a16="http://schemas.microsoft.com/office/drawing/2014/main" id="{AA10895C-A42E-4EA0-B1EB-B92B0A3D9C54}"/>
              </a:ext>
            </a:extLst>
          </p:cNvPr>
          <p:cNvSpPr txBox="1"/>
          <p:nvPr/>
        </p:nvSpPr>
        <p:spPr>
          <a:xfrm>
            <a:off x="731426" y="4740307"/>
            <a:ext cx="1997242" cy="646331"/>
          </a:xfrm>
          <a:prstGeom prst="rect">
            <a:avLst/>
          </a:prstGeom>
          <a:noFill/>
        </p:spPr>
        <p:txBody>
          <a:bodyPr wrap="square" rtlCol="0">
            <a:spAutoFit/>
          </a:bodyPr>
          <a:lstStyle/>
          <a:p>
            <a:r>
              <a:rPr lang="it-IT" b="1" dirty="0"/>
              <a:t>MODELLO SELEZIONE</a:t>
            </a:r>
          </a:p>
        </p:txBody>
      </p:sp>
      <p:pic>
        <p:nvPicPr>
          <p:cNvPr id="29" name="Immagine 28">
            <a:extLst>
              <a:ext uri="{FF2B5EF4-FFF2-40B4-BE49-F238E27FC236}">
                <a16:creationId xmlns:a16="http://schemas.microsoft.com/office/drawing/2014/main" id="{4E8118D8-E791-4B25-B1C6-9C9812A35E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092405" y="4868773"/>
            <a:ext cx="3295290" cy="999217"/>
          </a:xfrm>
          <a:prstGeom prst="rect">
            <a:avLst/>
          </a:prstGeom>
        </p:spPr>
      </p:pic>
      <p:pic>
        <p:nvPicPr>
          <p:cNvPr id="30" name="Segnaposto contenuto 10">
            <a:extLst>
              <a:ext uri="{FF2B5EF4-FFF2-40B4-BE49-F238E27FC236}">
                <a16:creationId xmlns:a16="http://schemas.microsoft.com/office/drawing/2014/main" id="{A698DE99-6AD8-464C-85D2-36E4F715BD40}"/>
              </a:ext>
            </a:extLst>
          </p:cNvPr>
          <p:cNvPicPr>
            <a:picLocks noChangeAspect="1"/>
          </p:cNvPicPr>
          <p:nvPr/>
        </p:nvPicPr>
        <p:blipFill rotWithShape="1">
          <a:blip r:embed="rId3">
            <a:extLst>
              <a:ext uri="{28A0092B-C50C-407E-A947-70E740481C1C}">
                <a14:useLocalDpi xmlns:a14="http://schemas.microsoft.com/office/drawing/2010/main" val="0"/>
              </a:ext>
            </a:extLst>
          </a:blip>
          <a:srcRect r="47484"/>
          <a:stretch/>
        </p:blipFill>
        <p:spPr>
          <a:xfrm>
            <a:off x="9921151" y="4358506"/>
            <a:ext cx="530347" cy="1009875"/>
          </a:xfrm>
          <a:prstGeom prst="rect">
            <a:avLst/>
          </a:prstGeom>
        </p:spPr>
      </p:pic>
      <p:pic>
        <p:nvPicPr>
          <p:cNvPr id="31" name="Segnaposto contenuto 10">
            <a:extLst>
              <a:ext uri="{FF2B5EF4-FFF2-40B4-BE49-F238E27FC236}">
                <a16:creationId xmlns:a16="http://schemas.microsoft.com/office/drawing/2014/main" id="{2E316257-8C8C-4819-9DDA-4BC7FE7868C1}"/>
              </a:ext>
            </a:extLst>
          </p:cNvPr>
          <p:cNvPicPr>
            <a:picLocks noChangeAspect="1"/>
          </p:cNvPicPr>
          <p:nvPr/>
        </p:nvPicPr>
        <p:blipFill rotWithShape="1">
          <a:blip r:embed="rId3">
            <a:extLst>
              <a:ext uri="{28A0092B-C50C-407E-A947-70E740481C1C}">
                <a14:useLocalDpi xmlns:a14="http://schemas.microsoft.com/office/drawing/2010/main" val="0"/>
              </a:ext>
            </a:extLst>
          </a:blip>
          <a:srcRect l="46882" r="2254"/>
          <a:stretch/>
        </p:blipFill>
        <p:spPr>
          <a:xfrm>
            <a:off x="9834421" y="5594136"/>
            <a:ext cx="513664" cy="1009875"/>
          </a:xfrm>
          <a:prstGeom prst="rect">
            <a:avLst/>
          </a:prstGeom>
        </p:spPr>
      </p:pic>
      <p:pic>
        <p:nvPicPr>
          <p:cNvPr id="32" name="Immagine 31">
            <a:extLst>
              <a:ext uri="{FF2B5EF4-FFF2-40B4-BE49-F238E27FC236}">
                <a16:creationId xmlns:a16="http://schemas.microsoft.com/office/drawing/2014/main" id="{9C9D0161-958E-465F-8233-37472826A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1467" y="4684649"/>
            <a:ext cx="683732" cy="683732"/>
          </a:xfrm>
          <a:prstGeom prst="rect">
            <a:avLst/>
          </a:prstGeom>
          <a:ln w="76200">
            <a:solidFill>
              <a:schemeClr val="accent2"/>
            </a:solidFill>
          </a:ln>
        </p:spPr>
      </p:pic>
      <p:pic>
        <p:nvPicPr>
          <p:cNvPr id="33" name="Immagine 32">
            <a:extLst>
              <a:ext uri="{FF2B5EF4-FFF2-40B4-BE49-F238E27FC236}">
                <a16:creationId xmlns:a16="http://schemas.microsoft.com/office/drawing/2014/main" id="{D07A4587-DCD9-431B-855B-8EA227F8CB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1467" y="5757208"/>
            <a:ext cx="683732" cy="683732"/>
          </a:xfrm>
          <a:prstGeom prst="rect">
            <a:avLst/>
          </a:prstGeom>
          <a:ln w="76200">
            <a:solidFill>
              <a:srgbClr val="C00000"/>
            </a:solidFill>
          </a:ln>
        </p:spPr>
      </p:pic>
      <p:cxnSp>
        <p:nvCxnSpPr>
          <p:cNvPr id="35" name="Connettore a gomito 34">
            <a:extLst>
              <a:ext uri="{FF2B5EF4-FFF2-40B4-BE49-F238E27FC236}">
                <a16:creationId xmlns:a16="http://schemas.microsoft.com/office/drawing/2014/main" id="{031D11AB-6A39-48F4-BDCA-5CA1FCCB5CF0}"/>
              </a:ext>
            </a:extLst>
          </p:cNvPr>
          <p:cNvCxnSpPr>
            <a:stCxn id="29" idx="1"/>
            <a:endCxn id="33" idx="1"/>
          </p:cNvCxnSpPr>
          <p:nvPr/>
        </p:nvCxnSpPr>
        <p:spPr>
          <a:xfrm>
            <a:off x="5387695" y="5368382"/>
            <a:ext cx="3473772" cy="730692"/>
          </a:xfrm>
          <a:prstGeom prst="bent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ttore a gomito 35">
            <a:extLst>
              <a:ext uri="{FF2B5EF4-FFF2-40B4-BE49-F238E27FC236}">
                <a16:creationId xmlns:a16="http://schemas.microsoft.com/office/drawing/2014/main" id="{EB4A17F6-6DBD-4A35-8BC0-A76A529ADDEA}"/>
              </a:ext>
            </a:extLst>
          </p:cNvPr>
          <p:cNvCxnSpPr>
            <a:cxnSpLocks/>
            <a:endCxn id="32" idx="1"/>
          </p:cNvCxnSpPr>
          <p:nvPr/>
        </p:nvCxnSpPr>
        <p:spPr>
          <a:xfrm flipV="1">
            <a:off x="5367202" y="5026515"/>
            <a:ext cx="3494265" cy="483559"/>
          </a:xfrm>
          <a:prstGeom prst="bentConnector3">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9" name="CasellaDiTesto 38">
            <a:extLst>
              <a:ext uri="{FF2B5EF4-FFF2-40B4-BE49-F238E27FC236}">
                <a16:creationId xmlns:a16="http://schemas.microsoft.com/office/drawing/2014/main" id="{FE0A6097-C454-4ABF-870B-9497C75B885D}"/>
              </a:ext>
            </a:extLst>
          </p:cNvPr>
          <p:cNvSpPr txBox="1"/>
          <p:nvPr/>
        </p:nvSpPr>
        <p:spPr>
          <a:xfrm>
            <a:off x="2734677" y="5840149"/>
            <a:ext cx="3259234" cy="923330"/>
          </a:xfrm>
          <a:prstGeom prst="rect">
            <a:avLst/>
          </a:prstGeom>
          <a:noFill/>
        </p:spPr>
        <p:txBody>
          <a:bodyPr wrap="square" rtlCol="0">
            <a:spAutoFit/>
          </a:bodyPr>
          <a:lstStyle/>
          <a:p>
            <a:r>
              <a:rPr lang="it-IT" dirty="0"/>
              <a:t>Valutano contemporaneamente i candidati e «selezionano» quello che gli piace di più</a:t>
            </a:r>
          </a:p>
        </p:txBody>
      </p:sp>
    </p:spTree>
    <p:extLst>
      <p:ext uri="{BB962C8B-B14F-4D97-AF65-F5344CB8AC3E}">
        <p14:creationId xmlns:p14="http://schemas.microsoft.com/office/powerpoint/2010/main" val="181027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par>
                                <p:cTn id="59" presetID="10" presetClass="entr" presetSubtype="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par>
                                <p:cTn id="62" presetID="10" presetClass="entr" presetSubtype="0"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500"/>
                                        <p:tgtEl>
                                          <p:spTgt spid="30"/>
                                        </p:tgtEl>
                                      </p:cBhvr>
                                    </p:animEffect>
                                  </p:childTnLst>
                                </p:cTn>
                              </p:par>
                              <p:par>
                                <p:cTn id="79" presetID="10" presetClass="entr" presetSubtype="0" fill="hold"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fade">
                                      <p:cBhvr>
                                        <p:cTn id="81" dur="500"/>
                                        <p:tgtEl>
                                          <p:spTgt spid="31"/>
                                        </p:tgtEl>
                                      </p:cBhvr>
                                    </p:animEffect>
                                  </p:childTnLst>
                                </p:cTn>
                              </p:par>
                              <p:par>
                                <p:cTn id="82" presetID="10" presetClass="entr" presetSubtype="0" fill="hold" nodeType="with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fade">
                                      <p:cBhvr>
                                        <p:cTn id="84" dur="500"/>
                                        <p:tgtEl>
                                          <p:spTgt spid="32"/>
                                        </p:tgtEl>
                                      </p:cBhvr>
                                    </p:animEffect>
                                  </p:childTnLst>
                                </p:cTn>
                              </p:par>
                              <p:par>
                                <p:cTn id="85" presetID="10" presetClass="entr" presetSubtype="0" fill="hold" nodeType="with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fade">
                                      <p:cBhvr>
                                        <p:cTn id="87" dur="500"/>
                                        <p:tgtEl>
                                          <p:spTgt spid="3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fade">
                                      <p:cBhvr>
                                        <p:cTn id="92" dur="500"/>
                                        <p:tgtEl>
                                          <p:spTgt spid="36"/>
                                        </p:tgtEl>
                                      </p:cBhvr>
                                    </p:animEffect>
                                  </p:childTnLst>
                                </p:cTn>
                              </p:par>
                              <p:par>
                                <p:cTn id="93" presetID="10" presetClass="entr" presetSubtype="0"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fade">
                                      <p:cBhvr>
                                        <p:cTn id="95" dur="500"/>
                                        <p:tgtEl>
                                          <p:spTgt spid="35"/>
                                        </p:tgtEl>
                                      </p:cBhvr>
                                    </p:animEffect>
                                  </p:childTnLst>
                                </p:cTn>
                              </p:par>
                              <p:par>
                                <p:cTn id="96" presetID="1" presetClass="entr" presetSubtype="0" fill="hold" grpId="0" nodeType="withEffect">
                                  <p:stCondLst>
                                    <p:cond delay="0"/>
                                  </p:stCondLst>
                                  <p:childTnLst>
                                    <p:set>
                                      <p:cBhvr>
                                        <p:cTn id="97"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4" grpId="0"/>
      <p:bldP spid="25" grpId="0"/>
      <p:bldP spid="26" grpId="0"/>
      <p:bldP spid="27" grpId="0"/>
      <p:bldP spid="28" grpId="0"/>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E1497D-5743-4FB7-BBF0-ABEE3341EAE1}"/>
              </a:ext>
            </a:extLst>
          </p:cNvPr>
          <p:cNvSpPr>
            <a:spLocks noGrp="1"/>
          </p:cNvSpPr>
          <p:nvPr>
            <p:ph type="title"/>
          </p:nvPr>
        </p:nvSpPr>
        <p:spPr>
          <a:xfrm>
            <a:off x="731426" y="-174003"/>
            <a:ext cx="9720072" cy="1499616"/>
          </a:xfrm>
        </p:spPr>
        <p:txBody>
          <a:bodyPr>
            <a:normAutofit/>
          </a:bodyPr>
          <a:lstStyle/>
          <a:p>
            <a:r>
              <a:rPr lang="it-IT" sz="3600" dirty="0"/>
              <a:t>SANZIONE VS SELEZIONE</a:t>
            </a:r>
          </a:p>
        </p:txBody>
      </p:sp>
      <p:pic>
        <p:nvPicPr>
          <p:cNvPr id="4" name="Immagine 3">
            <a:extLst>
              <a:ext uri="{FF2B5EF4-FFF2-40B4-BE49-F238E27FC236}">
                <a16:creationId xmlns:a16="http://schemas.microsoft.com/office/drawing/2014/main" id="{318DC10D-E591-4AE2-BF31-E16CCF860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071913" y="2178493"/>
            <a:ext cx="3295290" cy="999217"/>
          </a:xfrm>
          <a:prstGeom prst="rect">
            <a:avLst/>
          </a:prstGeom>
        </p:spPr>
      </p:pic>
      <p:pic>
        <p:nvPicPr>
          <p:cNvPr id="5" name="Segnaposto contenuto 10">
            <a:extLst>
              <a:ext uri="{FF2B5EF4-FFF2-40B4-BE49-F238E27FC236}">
                <a16:creationId xmlns:a16="http://schemas.microsoft.com/office/drawing/2014/main" id="{CC0741E1-BD81-455C-A98E-0970ECB6515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47484"/>
          <a:stretch/>
        </p:blipFill>
        <p:spPr>
          <a:xfrm>
            <a:off x="7470653" y="2166155"/>
            <a:ext cx="530347" cy="1009875"/>
          </a:xfrm>
        </p:spPr>
      </p:pic>
      <p:pic>
        <p:nvPicPr>
          <p:cNvPr id="6" name="Immagine 5">
            <a:extLst>
              <a:ext uri="{FF2B5EF4-FFF2-40B4-BE49-F238E27FC236}">
                <a16:creationId xmlns:a16="http://schemas.microsoft.com/office/drawing/2014/main" id="{4C61E388-ED58-48DD-8324-427BFE99BE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7268" y="3463918"/>
            <a:ext cx="683732" cy="683732"/>
          </a:xfrm>
          <a:prstGeom prst="rect">
            <a:avLst/>
          </a:prstGeom>
        </p:spPr>
      </p:pic>
      <p:cxnSp>
        <p:nvCxnSpPr>
          <p:cNvPr id="8" name="Connettore 2 7">
            <a:extLst>
              <a:ext uri="{FF2B5EF4-FFF2-40B4-BE49-F238E27FC236}">
                <a16:creationId xmlns:a16="http://schemas.microsoft.com/office/drawing/2014/main" id="{55D3F7D5-1033-4C98-9C4A-C5D8C357B823}"/>
              </a:ext>
            </a:extLst>
          </p:cNvPr>
          <p:cNvCxnSpPr>
            <a:stCxn id="4" idx="1"/>
            <a:endCxn id="5" idx="1"/>
          </p:cNvCxnSpPr>
          <p:nvPr/>
        </p:nvCxnSpPr>
        <p:spPr>
          <a:xfrm flipV="1">
            <a:off x="5367203" y="2671093"/>
            <a:ext cx="2103450" cy="70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Connettore a gomito 9">
            <a:extLst>
              <a:ext uri="{FF2B5EF4-FFF2-40B4-BE49-F238E27FC236}">
                <a16:creationId xmlns:a16="http://schemas.microsoft.com/office/drawing/2014/main" id="{4CB2630D-0471-4038-8C9A-1F3D08DF051F}"/>
              </a:ext>
            </a:extLst>
          </p:cNvPr>
          <p:cNvCxnSpPr>
            <a:stCxn id="5" idx="3"/>
            <a:endCxn id="6" idx="3"/>
          </p:cNvCxnSpPr>
          <p:nvPr/>
        </p:nvCxnSpPr>
        <p:spPr>
          <a:xfrm>
            <a:off x="8001000" y="2671093"/>
            <a:ext cx="12700" cy="1134691"/>
          </a:xfrm>
          <a:prstGeom prst="bentConnector3">
            <a:avLst>
              <a:gd name="adj1" fmla="val 180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Connettore a gomito 11">
            <a:extLst>
              <a:ext uri="{FF2B5EF4-FFF2-40B4-BE49-F238E27FC236}">
                <a16:creationId xmlns:a16="http://schemas.microsoft.com/office/drawing/2014/main" id="{0A9E0701-32F2-41A4-94F9-25CD28E14D1F}"/>
              </a:ext>
            </a:extLst>
          </p:cNvPr>
          <p:cNvCxnSpPr>
            <a:stCxn id="6" idx="1"/>
            <a:endCxn id="4" idx="2"/>
          </p:cNvCxnSpPr>
          <p:nvPr/>
        </p:nvCxnSpPr>
        <p:spPr>
          <a:xfrm rot="10800000">
            <a:off x="3719558" y="3177710"/>
            <a:ext cx="3597710" cy="628074"/>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Connettore a gomito 13">
            <a:extLst>
              <a:ext uri="{FF2B5EF4-FFF2-40B4-BE49-F238E27FC236}">
                <a16:creationId xmlns:a16="http://schemas.microsoft.com/office/drawing/2014/main" id="{60C2CBFE-D727-4615-ADA8-49DBEF9939C3}"/>
              </a:ext>
            </a:extLst>
          </p:cNvPr>
          <p:cNvCxnSpPr>
            <a:stCxn id="4" idx="0"/>
            <a:endCxn id="5" idx="0"/>
          </p:cNvCxnSpPr>
          <p:nvPr/>
        </p:nvCxnSpPr>
        <p:spPr>
          <a:xfrm rot="5400000" flipH="1" flipV="1">
            <a:off x="5721523" y="164190"/>
            <a:ext cx="12338" cy="4016269"/>
          </a:xfrm>
          <a:prstGeom prst="bentConnector3">
            <a:avLst>
              <a:gd name="adj1" fmla="val 1952812"/>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F478EA4A-CBA2-435E-A1C8-7DCDD9C02C47}"/>
              </a:ext>
            </a:extLst>
          </p:cNvPr>
          <p:cNvSpPr txBox="1"/>
          <p:nvPr/>
        </p:nvSpPr>
        <p:spPr>
          <a:xfrm>
            <a:off x="5289691" y="2302686"/>
            <a:ext cx="1195329" cy="369332"/>
          </a:xfrm>
          <a:prstGeom prst="rect">
            <a:avLst/>
          </a:prstGeom>
          <a:noFill/>
        </p:spPr>
        <p:txBody>
          <a:bodyPr wrap="square" rtlCol="0">
            <a:spAutoFit/>
          </a:bodyPr>
          <a:lstStyle/>
          <a:p>
            <a:r>
              <a:rPr lang="it-IT" dirty="0"/>
              <a:t>delega</a:t>
            </a:r>
          </a:p>
        </p:txBody>
      </p:sp>
      <p:sp>
        <p:nvSpPr>
          <p:cNvPr id="17" name="CasellaDiTesto 16">
            <a:extLst>
              <a:ext uri="{FF2B5EF4-FFF2-40B4-BE49-F238E27FC236}">
                <a16:creationId xmlns:a16="http://schemas.microsoft.com/office/drawing/2014/main" id="{942E3D2F-F260-4A0F-BCFB-2AC1A7CA6964}"/>
              </a:ext>
            </a:extLst>
          </p:cNvPr>
          <p:cNvSpPr txBox="1"/>
          <p:nvPr/>
        </p:nvSpPr>
        <p:spPr>
          <a:xfrm>
            <a:off x="3807932" y="3422720"/>
            <a:ext cx="3259234" cy="369332"/>
          </a:xfrm>
          <a:prstGeom prst="rect">
            <a:avLst/>
          </a:prstGeom>
          <a:noFill/>
        </p:spPr>
        <p:txBody>
          <a:bodyPr wrap="square" rtlCol="0">
            <a:spAutoFit/>
          </a:bodyPr>
          <a:lstStyle/>
          <a:p>
            <a:r>
              <a:rPr lang="it-IT" dirty="0"/>
              <a:t>Valutazione della performance</a:t>
            </a:r>
          </a:p>
        </p:txBody>
      </p:sp>
      <p:sp>
        <p:nvSpPr>
          <p:cNvPr id="18" name="CasellaDiTesto 17">
            <a:extLst>
              <a:ext uri="{FF2B5EF4-FFF2-40B4-BE49-F238E27FC236}">
                <a16:creationId xmlns:a16="http://schemas.microsoft.com/office/drawing/2014/main" id="{C9E73C44-0490-4B3D-B369-8D7504380688}"/>
              </a:ext>
            </a:extLst>
          </p:cNvPr>
          <p:cNvSpPr txBox="1"/>
          <p:nvPr/>
        </p:nvSpPr>
        <p:spPr>
          <a:xfrm>
            <a:off x="3807931" y="1573854"/>
            <a:ext cx="1559271" cy="369332"/>
          </a:xfrm>
          <a:prstGeom prst="rect">
            <a:avLst/>
          </a:prstGeom>
          <a:noFill/>
        </p:spPr>
        <p:txBody>
          <a:bodyPr wrap="square" rtlCol="0">
            <a:spAutoFit/>
          </a:bodyPr>
          <a:lstStyle/>
          <a:p>
            <a:r>
              <a:rPr lang="it-IT" dirty="0"/>
              <a:t>promosso</a:t>
            </a:r>
          </a:p>
        </p:txBody>
      </p:sp>
      <p:sp>
        <p:nvSpPr>
          <p:cNvPr id="19" name="CasellaDiTesto 18">
            <a:extLst>
              <a:ext uri="{FF2B5EF4-FFF2-40B4-BE49-F238E27FC236}">
                <a16:creationId xmlns:a16="http://schemas.microsoft.com/office/drawing/2014/main" id="{6FB25B72-CD0B-465E-80A9-729BD23EAB78}"/>
              </a:ext>
            </a:extLst>
          </p:cNvPr>
          <p:cNvSpPr txBox="1"/>
          <p:nvPr/>
        </p:nvSpPr>
        <p:spPr>
          <a:xfrm>
            <a:off x="3807931" y="1142889"/>
            <a:ext cx="1559271" cy="369332"/>
          </a:xfrm>
          <a:prstGeom prst="rect">
            <a:avLst/>
          </a:prstGeom>
          <a:noFill/>
        </p:spPr>
        <p:txBody>
          <a:bodyPr wrap="square" rtlCol="0">
            <a:spAutoFit/>
          </a:bodyPr>
          <a:lstStyle/>
          <a:p>
            <a:r>
              <a:rPr lang="it-IT" dirty="0"/>
              <a:t>bocciato</a:t>
            </a:r>
          </a:p>
        </p:txBody>
      </p:sp>
      <p:pic>
        <p:nvPicPr>
          <p:cNvPr id="20" name="Segnaposto contenuto 10">
            <a:extLst>
              <a:ext uri="{FF2B5EF4-FFF2-40B4-BE49-F238E27FC236}">
                <a16:creationId xmlns:a16="http://schemas.microsoft.com/office/drawing/2014/main" id="{BC9AB95C-0CAD-4963-B7EF-36CE0B602038}"/>
              </a:ext>
            </a:extLst>
          </p:cNvPr>
          <p:cNvPicPr>
            <a:picLocks noChangeAspect="1"/>
          </p:cNvPicPr>
          <p:nvPr/>
        </p:nvPicPr>
        <p:blipFill rotWithShape="1">
          <a:blip r:embed="rId3">
            <a:extLst>
              <a:ext uri="{28A0092B-C50C-407E-A947-70E740481C1C}">
                <a14:useLocalDpi xmlns:a14="http://schemas.microsoft.com/office/drawing/2010/main" val="0"/>
              </a:ext>
            </a:extLst>
          </a:blip>
          <a:srcRect l="46882" r="2254"/>
          <a:stretch/>
        </p:blipFill>
        <p:spPr>
          <a:xfrm>
            <a:off x="8604635" y="2041963"/>
            <a:ext cx="513664" cy="1009875"/>
          </a:xfrm>
          <a:prstGeom prst="rect">
            <a:avLst/>
          </a:prstGeom>
        </p:spPr>
      </p:pic>
      <p:cxnSp>
        <p:nvCxnSpPr>
          <p:cNvPr id="22" name="Connettore a gomito 21">
            <a:extLst>
              <a:ext uri="{FF2B5EF4-FFF2-40B4-BE49-F238E27FC236}">
                <a16:creationId xmlns:a16="http://schemas.microsoft.com/office/drawing/2014/main" id="{48531A0F-3BDA-41AE-83CF-9A074FE82866}"/>
              </a:ext>
            </a:extLst>
          </p:cNvPr>
          <p:cNvCxnSpPr>
            <a:stCxn id="4" idx="0"/>
            <a:endCxn id="20" idx="0"/>
          </p:cNvCxnSpPr>
          <p:nvPr/>
        </p:nvCxnSpPr>
        <p:spPr>
          <a:xfrm rot="5400000" flipH="1" flipV="1">
            <a:off x="6222247" y="-460726"/>
            <a:ext cx="136530" cy="5141909"/>
          </a:xfrm>
          <a:prstGeom prst="bentConnector3">
            <a:avLst>
              <a:gd name="adj1" fmla="val 522996"/>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id="{84523B57-EAA4-4EDB-AFCC-BD77F996CD98}"/>
              </a:ext>
            </a:extLst>
          </p:cNvPr>
          <p:cNvSpPr txBox="1"/>
          <p:nvPr/>
        </p:nvSpPr>
        <p:spPr>
          <a:xfrm>
            <a:off x="8263802" y="3252105"/>
            <a:ext cx="1408919" cy="369332"/>
          </a:xfrm>
          <a:prstGeom prst="rect">
            <a:avLst/>
          </a:prstGeom>
          <a:noFill/>
        </p:spPr>
        <p:txBody>
          <a:bodyPr wrap="square" rtlCol="0">
            <a:spAutoFit/>
          </a:bodyPr>
          <a:lstStyle/>
          <a:p>
            <a:r>
              <a:rPr lang="it-IT" dirty="0"/>
              <a:t>produzione</a:t>
            </a:r>
          </a:p>
        </p:txBody>
      </p:sp>
      <p:sp>
        <p:nvSpPr>
          <p:cNvPr id="25" name="CasellaDiTesto 24">
            <a:extLst>
              <a:ext uri="{FF2B5EF4-FFF2-40B4-BE49-F238E27FC236}">
                <a16:creationId xmlns:a16="http://schemas.microsoft.com/office/drawing/2014/main" id="{43340093-3E14-4D56-B5C4-6B030F9F85A4}"/>
              </a:ext>
            </a:extLst>
          </p:cNvPr>
          <p:cNvSpPr txBox="1"/>
          <p:nvPr/>
        </p:nvSpPr>
        <p:spPr>
          <a:xfrm>
            <a:off x="6537632" y="1548439"/>
            <a:ext cx="1559271" cy="369332"/>
          </a:xfrm>
          <a:prstGeom prst="rect">
            <a:avLst/>
          </a:prstGeom>
          <a:noFill/>
        </p:spPr>
        <p:txBody>
          <a:bodyPr wrap="square" rtlCol="0">
            <a:spAutoFit/>
          </a:bodyPr>
          <a:lstStyle/>
          <a:p>
            <a:r>
              <a:rPr lang="it-IT" dirty="0"/>
              <a:t>riconferma</a:t>
            </a:r>
          </a:p>
        </p:txBody>
      </p:sp>
      <p:sp>
        <p:nvSpPr>
          <p:cNvPr id="26" name="CasellaDiTesto 25">
            <a:extLst>
              <a:ext uri="{FF2B5EF4-FFF2-40B4-BE49-F238E27FC236}">
                <a16:creationId xmlns:a16="http://schemas.microsoft.com/office/drawing/2014/main" id="{2BA51F3B-1D89-45A7-8A0C-D1667094D9DB}"/>
              </a:ext>
            </a:extLst>
          </p:cNvPr>
          <p:cNvSpPr txBox="1"/>
          <p:nvPr/>
        </p:nvSpPr>
        <p:spPr>
          <a:xfrm>
            <a:off x="6537632" y="1095057"/>
            <a:ext cx="1559271" cy="369332"/>
          </a:xfrm>
          <a:prstGeom prst="rect">
            <a:avLst/>
          </a:prstGeom>
          <a:noFill/>
        </p:spPr>
        <p:txBody>
          <a:bodyPr wrap="square" rtlCol="0">
            <a:spAutoFit/>
          </a:bodyPr>
          <a:lstStyle/>
          <a:p>
            <a:r>
              <a:rPr lang="it-IT" dirty="0"/>
              <a:t>NO riconferma</a:t>
            </a:r>
          </a:p>
        </p:txBody>
      </p:sp>
      <p:sp>
        <p:nvSpPr>
          <p:cNvPr id="27" name="CasellaDiTesto 26">
            <a:extLst>
              <a:ext uri="{FF2B5EF4-FFF2-40B4-BE49-F238E27FC236}">
                <a16:creationId xmlns:a16="http://schemas.microsoft.com/office/drawing/2014/main" id="{BB4DCD1E-B69F-4D2C-8403-8FE581E2DDFB}"/>
              </a:ext>
            </a:extLst>
          </p:cNvPr>
          <p:cNvSpPr txBox="1"/>
          <p:nvPr/>
        </p:nvSpPr>
        <p:spPr>
          <a:xfrm>
            <a:off x="731426" y="2178963"/>
            <a:ext cx="1997242" cy="1200329"/>
          </a:xfrm>
          <a:prstGeom prst="rect">
            <a:avLst/>
          </a:prstGeom>
          <a:noFill/>
        </p:spPr>
        <p:txBody>
          <a:bodyPr wrap="square" rtlCol="0">
            <a:spAutoFit/>
          </a:bodyPr>
          <a:lstStyle/>
          <a:p>
            <a:r>
              <a:rPr lang="it-IT" b="1" dirty="0"/>
              <a:t>MODELLO SANZIONE</a:t>
            </a:r>
          </a:p>
          <a:p>
            <a:r>
              <a:rPr lang="it-IT" b="1" dirty="0"/>
              <a:t>«</a:t>
            </a:r>
            <a:r>
              <a:rPr lang="it-IT" b="1" dirty="0" err="1"/>
              <a:t>retrospective</a:t>
            </a:r>
            <a:r>
              <a:rPr lang="it-IT" b="1" dirty="0"/>
              <a:t> </a:t>
            </a:r>
            <a:r>
              <a:rPr lang="it-IT" b="1" dirty="0" err="1"/>
              <a:t>voting</a:t>
            </a:r>
            <a:r>
              <a:rPr lang="it-IT" b="1" dirty="0"/>
              <a:t>»</a:t>
            </a:r>
          </a:p>
        </p:txBody>
      </p:sp>
      <p:sp>
        <p:nvSpPr>
          <p:cNvPr id="28" name="CasellaDiTesto 27">
            <a:extLst>
              <a:ext uri="{FF2B5EF4-FFF2-40B4-BE49-F238E27FC236}">
                <a16:creationId xmlns:a16="http://schemas.microsoft.com/office/drawing/2014/main" id="{AA10895C-A42E-4EA0-B1EB-B92B0A3D9C54}"/>
              </a:ext>
            </a:extLst>
          </p:cNvPr>
          <p:cNvSpPr txBox="1"/>
          <p:nvPr/>
        </p:nvSpPr>
        <p:spPr>
          <a:xfrm>
            <a:off x="731426" y="4740307"/>
            <a:ext cx="1997242" cy="646331"/>
          </a:xfrm>
          <a:prstGeom prst="rect">
            <a:avLst/>
          </a:prstGeom>
          <a:noFill/>
        </p:spPr>
        <p:txBody>
          <a:bodyPr wrap="square" rtlCol="0">
            <a:spAutoFit/>
          </a:bodyPr>
          <a:lstStyle/>
          <a:p>
            <a:r>
              <a:rPr lang="it-IT" b="1" dirty="0"/>
              <a:t>MODELLO SELEZIONE</a:t>
            </a:r>
          </a:p>
        </p:txBody>
      </p:sp>
      <p:pic>
        <p:nvPicPr>
          <p:cNvPr id="29" name="Immagine 28">
            <a:extLst>
              <a:ext uri="{FF2B5EF4-FFF2-40B4-BE49-F238E27FC236}">
                <a16:creationId xmlns:a16="http://schemas.microsoft.com/office/drawing/2014/main" id="{4E8118D8-E791-4B25-B1C6-9C9812A35E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092405" y="4868773"/>
            <a:ext cx="3295290" cy="999217"/>
          </a:xfrm>
          <a:prstGeom prst="rect">
            <a:avLst/>
          </a:prstGeom>
        </p:spPr>
      </p:pic>
      <p:pic>
        <p:nvPicPr>
          <p:cNvPr id="30" name="Segnaposto contenuto 10">
            <a:extLst>
              <a:ext uri="{FF2B5EF4-FFF2-40B4-BE49-F238E27FC236}">
                <a16:creationId xmlns:a16="http://schemas.microsoft.com/office/drawing/2014/main" id="{A698DE99-6AD8-464C-85D2-36E4F715BD40}"/>
              </a:ext>
            </a:extLst>
          </p:cNvPr>
          <p:cNvPicPr>
            <a:picLocks noChangeAspect="1"/>
          </p:cNvPicPr>
          <p:nvPr/>
        </p:nvPicPr>
        <p:blipFill rotWithShape="1">
          <a:blip r:embed="rId3">
            <a:extLst>
              <a:ext uri="{28A0092B-C50C-407E-A947-70E740481C1C}">
                <a14:useLocalDpi xmlns:a14="http://schemas.microsoft.com/office/drawing/2010/main" val="0"/>
              </a:ext>
            </a:extLst>
          </a:blip>
          <a:srcRect r="47484"/>
          <a:stretch/>
        </p:blipFill>
        <p:spPr>
          <a:xfrm>
            <a:off x="9921151" y="4358506"/>
            <a:ext cx="530347" cy="1009875"/>
          </a:xfrm>
          <a:prstGeom prst="rect">
            <a:avLst/>
          </a:prstGeom>
        </p:spPr>
      </p:pic>
      <p:pic>
        <p:nvPicPr>
          <p:cNvPr id="31" name="Segnaposto contenuto 10">
            <a:extLst>
              <a:ext uri="{FF2B5EF4-FFF2-40B4-BE49-F238E27FC236}">
                <a16:creationId xmlns:a16="http://schemas.microsoft.com/office/drawing/2014/main" id="{2E316257-8C8C-4819-9DDA-4BC7FE7868C1}"/>
              </a:ext>
            </a:extLst>
          </p:cNvPr>
          <p:cNvPicPr>
            <a:picLocks noChangeAspect="1"/>
          </p:cNvPicPr>
          <p:nvPr/>
        </p:nvPicPr>
        <p:blipFill rotWithShape="1">
          <a:blip r:embed="rId3">
            <a:extLst>
              <a:ext uri="{28A0092B-C50C-407E-A947-70E740481C1C}">
                <a14:useLocalDpi xmlns:a14="http://schemas.microsoft.com/office/drawing/2010/main" val="0"/>
              </a:ext>
            </a:extLst>
          </a:blip>
          <a:srcRect l="46882" r="2254"/>
          <a:stretch/>
        </p:blipFill>
        <p:spPr>
          <a:xfrm>
            <a:off x="9834421" y="5594136"/>
            <a:ext cx="513664" cy="1009875"/>
          </a:xfrm>
          <a:prstGeom prst="rect">
            <a:avLst/>
          </a:prstGeom>
        </p:spPr>
      </p:pic>
      <p:pic>
        <p:nvPicPr>
          <p:cNvPr id="32" name="Immagine 31">
            <a:extLst>
              <a:ext uri="{FF2B5EF4-FFF2-40B4-BE49-F238E27FC236}">
                <a16:creationId xmlns:a16="http://schemas.microsoft.com/office/drawing/2014/main" id="{9C9D0161-958E-465F-8233-37472826A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1467" y="4684649"/>
            <a:ext cx="683732" cy="683732"/>
          </a:xfrm>
          <a:prstGeom prst="rect">
            <a:avLst/>
          </a:prstGeom>
          <a:ln w="76200">
            <a:solidFill>
              <a:schemeClr val="accent2"/>
            </a:solidFill>
          </a:ln>
        </p:spPr>
      </p:pic>
      <p:pic>
        <p:nvPicPr>
          <p:cNvPr id="33" name="Immagine 32">
            <a:extLst>
              <a:ext uri="{FF2B5EF4-FFF2-40B4-BE49-F238E27FC236}">
                <a16:creationId xmlns:a16="http://schemas.microsoft.com/office/drawing/2014/main" id="{D07A4587-DCD9-431B-855B-8EA227F8CB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1467" y="5757208"/>
            <a:ext cx="683732" cy="683732"/>
          </a:xfrm>
          <a:prstGeom prst="rect">
            <a:avLst/>
          </a:prstGeom>
          <a:ln w="76200">
            <a:solidFill>
              <a:srgbClr val="C00000"/>
            </a:solidFill>
          </a:ln>
        </p:spPr>
      </p:pic>
      <p:cxnSp>
        <p:nvCxnSpPr>
          <p:cNvPr id="35" name="Connettore a gomito 34">
            <a:extLst>
              <a:ext uri="{FF2B5EF4-FFF2-40B4-BE49-F238E27FC236}">
                <a16:creationId xmlns:a16="http://schemas.microsoft.com/office/drawing/2014/main" id="{031D11AB-6A39-48F4-BDCA-5CA1FCCB5CF0}"/>
              </a:ext>
            </a:extLst>
          </p:cNvPr>
          <p:cNvCxnSpPr>
            <a:stCxn id="29" idx="1"/>
            <a:endCxn id="33" idx="1"/>
          </p:cNvCxnSpPr>
          <p:nvPr/>
        </p:nvCxnSpPr>
        <p:spPr>
          <a:xfrm>
            <a:off x="5387695" y="5368382"/>
            <a:ext cx="3473772" cy="730692"/>
          </a:xfrm>
          <a:prstGeom prst="bent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ttore a gomito 35">
            <a:extLst>
              <a:ext uri="{FF2B5EF4-FFF2-40B4-BE49-F238E27FC236}">
                <a16:creationId xmlns:a16="http://schemas.microsoft.com/office/drawing/2014/main" id="{EB4A17F6-6DBD-4A35-8BC0-A76A529ADDEA}"/>
              </a:ext>
            </a:extLst>
          </p:cNvPr>
          <p:cNvCxnSpPr>
            <a:cxnSpLocks/>
            <a:endCxn id="32" idx="1"/>
          </p:cNvCxnSpPr>
          <p:nvPr/>
        </p:nvCxnSpPr>
        <p:spPr>
          <a:xfrm flipV="1">
            <a:off x="5367202" y="5026515"/>
            <a:ext cx="3494265" cy="483559"/>
          </a:xfrm>
          <a:prstGeom prst="bentConnector3">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9" name="CasellaDiTesto 38">
            <a:extLst>
              <a:ext uri="{FF2B5EF4-FFF2-40B4-BE49-F238E27FC236}">
                <a16:creationId xmlns:a16="http://schemas.microsoft.com/office/drawing/2014/main" id="{FE0A6097-C454-4ABF-870B-9497C75B885D}"/>
              </a:ext>
            </a:extLst>
          </p:cNvPr>
          <p:cNvSpPr txBox="1"/>
          <p:nvPr/>
        </p:nvSpPr>
        <p:spPr>
          <a:xfrm>
            <a:off x="2734677" y="5840149"/>
            <a:ext cx="3259234" cy="923330"/>
          </a:xfrm>
          <a:prstGeom prst="rect">
            <a:avLst/>
          </a:prstGeom>
          <a:noFill/>
        </p:spPr>
        <p:txBody>
          <a:bodyPr wrap="square" rtlCol="0">
            <a:spAutoFit/>
          </a:bodyPr>
          <a:lstStyle/>
          <a:p>
            <a:r>
              <a:rPr lang="it-IT" dirty="0"/>
              <a:t>Valutano contemporaneamente i candidati e «selezionano» quello che gli piace di più</a:t>
            </a:r>
          </a:p>
        </p:txBody>
      </p:sp>
      <p:sp>
        <p:nvSpPr>
          <p:cNvPr id="3" name="Rettangolo 2">
            <a:extLst>
              <a:ext uri="{FF2B5EF4-FFF2-40B4-BE49-F238E27FC236}">
                <a16:creationId xmlns:a16="http://schemas.microsoft.com/office/drawing/2014/main" id="{9FDC6F1A-E26F-446D-85DD-B76773FB4A8B}"/>
              </a:ext>
            </a:extLst>
          </p:cNvPr>
          <p:cNvSpPr/>
          <p:nvPr/>
        </p:nvSpPr>
        <p:spPr>
          <a:xfrm>
            <a:off x="1961147" y="1095057"/>
            <a:ext cx="8710864" cy="5185427"/>
          </a:xfrm>
          <a:prstGeom prst="rect">
            <a:avLst/>
          </a:prstGeom>
          <a:solidFill>
            <a:schemeClr val="accent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5400" dirty="0"/>
              <a:t>Quale è il modello giusto ?</a:t>
            </a:r>
          </a:p>
          <a:p>
            <a:pPr algn="ctr"/>
            <a:r>
              <a:rPr lang="it-IT" sz="5400" dirty="0"/>
              <a:t>ENTRAMBI</a:t>
            </a:r>
          </a:p>
        </p:txBody>
      </p:sp>
    </p:spTree>
    <p:extLst>
      <p:ext uri="{BB962C8B-B14F-4D97-AF65-F5344CB8AC3E}">
        <p14:creationId xmlns:p14="http://schemas.microsoft.com/office/powerpoint/2010/main" val="360683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0A477A-8576-8F47-3EBB-5FDFBB2D87ED}"/>
              </a:ext>
            </a:extLst>
          </p:cNvPr>
          <p:cNvSpPr>
            <a:spLocks noGrp="1"/>
          </p:cNvSpPr>
          <p:nvPr>
            <p:ph type="title"/>
          </p:nvPr>
        </p:nvSpPr>
        <p:spPr>
          <a:xfrm>
            <a:off x="1451967" y="2950912"/>
            <a:ext cx="9720072" cy="1499616"/>
          </a:xfrm>
        </p:spPr>
        <p:txBody>
          <a:bodyPr>
            <a:normAutofit fontScale="90000"/>
          </a:bodyPr>
          <a:lstStyle/>
          <a:p>
            <a:pPr algn="ctr"/>
            <a:r>
              <a:rPr lang="it-IT" dirty="0"/>
              <a:t>Come si valutano e quali sono gli effetti della trasparenza politica?</a:t>
            </a:r>
            <a:br>
              <a:rPr lang="en-US" dirty="0"/>
            </a:br>
            <a:endParaRPr lang="it-IT" dirty="0"/>
          </a:p>
        </p:txBody>
      </p:sp>
    </p:spTree>
    <p:extLst>
      <p:ext uri="{BB962C8B-B14F-4D97-AF65-F5344CB8AC3E}">
        <p14:creationId xmlns:p14="http://schemas.microsoft.com/office/powerpoint/2010/main" val="1540951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8AD1FA-5135-450E-B5D9-201226C34394}"/>
              </a:ext>
            </a:extLst>
          </p:cNvPr>
          <p:cNvSpPr>
            <a:spLocks noGrp="1"/>
          </p:cNvSpPr>
          <p:nvPr>
            <p:ph type="title"/>
          </p:nvPr>
        </p:nvSpPr>
        <p:spPr>
          <a:xfrm>
            <a:off x="1024128" y="585216"/>
            <a:ext cx="6066818" cy="1499616"/>
          </a:xfrm>
        </p:spPr>
        <p:txBody>
          <a:bodyPr>
            <a:normAutofit/>
          </a:bodyPr>
          <a:lstStyle/>
          <a:p>
            <a:r>
              <a:rPr lang="it-IT" dirty="0"/>
              <a:t>COSA DICE LA LETTERATURA</a:t>
            </a:r>
          </a:p>
        </p:txBody>
      </p:sp>
      <p:sp>
        <p:nvSpPr>
          <p:cNvPr id="3" name="Segnaposto contenuto 2">
            <a:extLst>
              <a:ext uri="{FF2B5EF4-FFF2-40B4-BE49-F238E27FC236}">
                <a16:creationId xmlns:a16="http://schemas.microsoft.com/office/drawing/2014/main" id="{7A1B13D0-5FF9-4329-97CC-75B46BEC01EB}"/>
              </a:ext>
            </a:extLst>
          </p:cNvPr>
          <p:cNvSpPr>
            <a:spLocks noGrp="1"/>
          </p:cNvSpPr>
          <p:nvPr>
            <p:ph idx="1"/>
          </p:nvPr>
        </p:nvSpPr>
        <p:spPr>
          <a:xfrm>
            <a:off x="1024128" y="2286000"/>
            <a:ext cx="6066818" cy="4023360"/>
          </a:xfrm>
        </p:spPr>
        <p:txBody>
          <a:bodyPr>
            <a:normAutofit/>
          </a:bodyPr>
          <a:lstStyle/>
          <a:p>
            <a:pPr>
              <a:buFont typeface="Wingdings" panose="05000000000000000000" pitchFamily="2" charset="2"/>
              <a:buChar char="§"/>
            </a:pPr>
            <a:r>
              <a:rPr lang="it-IT" dirty="0"/>
              <a:t>Risultati contrastanti (Effetti positivi, a volte piccoli, a volte nulli)</a:t>
            </a:r>
          </a:p>
          <a:p>
            <a:pPr>
              <a:buFont typeface="Wingdings" panose="05000000000000000000" pitchFamily="2" charset="2"/>
              <a:buChar char="§"/>
            </a:pPr>
            <a:r>
              <a:rPr lang="it-IT" dirty="0" err="1"/>
              <a:t>Metaketa</a:t>
            </a:r>
            <a:r>
              <a:rPr lang="it-IT" dirty="0"/>
              <a:t> </a:t>
            </a:r>
            <a:r>
              <a:rPr lang="it-IT" dirty="0" err="1"/>
              <a:t>Initiative</a:t>
            </a:r>
            <a:r>
              <a:rPr lang="it-IT" dirty="0"/>
              <a:t> 1 – Information and Accountability (8 esperimenti coordinati in vari paesi del mondo)</a:t>
            </a:r>
          </a:p>
          <a:p>
            <a:pPr>
              <a:buFont typeface="Wingdings" panose="05000000000000000000" pitchFamily="2" charset="2"/>
              <a:buChar char="§"/>
            </a:pPr>
            <a:r>
              <a:rPr lang="it-IT" dirty="0"/>
              <a:t>LIMITI DA COLMARE</a:t>
            </a:r>
          </a:p>
          <a:p>
            <a:pPr lvl="1">
              <a:buFont typeface="Wingdings" panose="05000000000000000000" pitchFamily="2" charset="2"/>
              <a:buChar char="§"/>
            </a:pPr>
            <a:r>
              <a:rPr lang="it-IT" dirty="0"/>
              <a:t>Paesi in via di sviluppo</a:t>
            </a:r>
          </a:p>
          <a:p>
            <a:pPr lvl="1">
              <a:buFont typeface="Wingdings" panose="05000000000000000000" pitchFamily="2" charset="2"/>
              <a:buChar char="§"/>
            </a:pPr>
            <a:r>
              <a:rPr lang="it-IT" dirty="0"/>
              <a:t>Informazione che riguarda la «performance» dei politici. Basata sul modello di «</a:t>
            </a:r>
            <a:r>
              <a:rPr lang="it-IT" dirty="0" err="1"/>
              <a:t>sanctioning</a:t>
            </a:r>
            <a:r>
              <a:rPr lang="it-IT" dirty="0"/>
              <a:t>» «</a:t>
            </a:r>
            <a:r>
              <a:rPr lang="it-IT" dirty="0" err="1"/>
              <a:t>retrospective</a:t>
            </a:r>
            <a:r>
              <a:rPr lang="it-IT" dirty="0"/>
              <a:t> </a:t>
            </a:r>
            <a:r>
              <a:rPr lang="it-IT" dirty="0" err="1"/>
              <a:t>voting</a:t>
            </a:r>
            <a:r>
              <a:rPr lang="it-IT" dirty="0"/>
              <a:t>»</a:t>
            </a:r>
          </a:p>
        </p:txBody>
      </p:sp>
      <p:pic>
        <p:nvPicPr>
          <p:cNvPr id="5" name="Immagine 4">
            <a:extLst>
              <a:ext uri="{FF2B5EF4-FFF2-40B4-BE49-F238E27FC236}">
                <a16:creationId xmlns:a16="http://schemas.microsoft.com/office/drawing/2014/main" id="{D178855A-0015-4545-8E70-741F015DBACF}"/>
              </a:ext>
            </a:extLst>
          </p:cNvPr>
          <p:cNvPicPr>
            <a:picLocks noChangeAspect="1"/>
          </p:cNvPicPr>
          <p:nvPr/>
        </p:nvPicPr>
        <p:blipFill>
          <a:blip r:embed="rId2"/>
          <a:stretch>
            <a:fillRect/>
          </a:stretch>
        </p:blipFill>
        <p:spPr>
          <a:xfrm>
            <a:off x="7552267" y="788348"/>
            <a:ext cx="3999654" cy="2479785"/>
          </a:xfrm>
          <a:prstGeom prst="rect">
            <a:avLst/>
          </a:prstGeom>
        </p:spPr>
      </p:pic>
      <p:pic>
        <p:nvPicPr>
          <p:cNvPr id="7" name="Immagine 6">
            <a:extLst>
              <a:ext uri="{FF2B5EF4-FFF2-40B4-BE49-F238E27FC236}">
                <a16:creationId xmlns:a16="http://schemas.microsoft.com/office/drawing/2014/main" id="{610D2812-C2C6-4336-BCB4-CAFD9B94A05C}"/>
              </a:ext>
            </a:extLst>
          </p:cNvPr>
          <p:cNvPicPr>
            <a:picLocks noChangeAspect="1"/>
          </p:cNvPicPr>
          <p:nvPr/>
        </p:nvPicPr>
        <p:blipFill>
          <a:blip r:embed="rId3"/>
          <a:stretch>
            <a:fillRect/>
          </a:stretch>
        </p:blipFill>
        <p:spPr>
          <a:xfrm>
            <a:off x="7552267" y="3589867"/>
            <a:ext cx="3999654" cy="2279802"/>
          </a:xfrm>
          <a:prstGeom prst="rect">
            <a:avLst/>
          </a:prstGeom>
        </p:spPr>
      </p:pic>
      <p:sp>
        <p:nvSpPr>
          <p:cNvPr id="4" name="Arrow: Right 3">
            <a:extLst>
              <a:ext uri="{FF2B5EF4-FFF2-40B4-BE49-F238E27FC236}">
                <a16:creationId xmlns:a16="http://schemas.microsoft.com/office/drawing/2014/main" id="{769DFAC7-D477-4447-9AE5-B56F026D1DAA}"/>
              </a:ext>
            </a:extLst>
          </p:cNvPr>
          <p:cNvSpPr/>
          <p:nvPr/>
        </p:nvSpPr>
        <p:spPr>
          <a:xfrm rot="20700000">
            <a:off x="3768761" y="3670878"/>
            <a:ext cx="5645728" cy="481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9309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71541F-32D6-93E6-456C-3E945E43003D}"/>
              </a:ext>
            </a:extLst>
          </p:cNvPr>
          <p:cNvSpPr>
            <a:spLocks noGrp="1"/>
          </p:cNvSpPr>
          <p:nvPr>
            <p:ph type="title"/>
          </p:nvPr>
        </p:nvSpPr>
        <p:spPr/>
        <p:txBody>
          <a:bodyPr/>
          <a:lstStyle/>
          <a:p>
            <a:r>
              <a:rPr lang="it-IT" dirty="0"/>
              <a:t>VALUTAZIONE DELLE POLITICHE di TRASPARENZA POLITICA</a:t>
            </a:r>
          </a:p>
        </p:txBody>
      </p:sp>
      <p:pic>
        <p:nvPicPr>
          <p:cNvPr id="5" name="Immagine 4">
            <a:extLst>
              <a:ext uri="{FF2B5EF4-FFF2-40B4-BE49-F238E27FC236}">
                <a16:creationId xmlns:a16="http://schemas.microsoft.com/office/drawing/2014/main" id="{D562187A-DF2B-8C9C-E50A-5E891381DA4C}"/>
              </a:ext>
            </a:extLst>
          </p:cNvPr>
          <p:cNvPicPr>
            <a:picLocks noChangeAspect="1"/>
          </p:cNvPicPr>
          <p:nvPr/>
        </p:nvPicPr>
        <p:blipFill>
          <a:blip r:embed="rId2"/>
          <a:stretch>
            <a:fillRect/>
          </a:stretch>
        </p:blipFill>
        <p:spPr>
          <a:xfrm>
            <a:off x="7920445" y="2276332"/>
            <a:ext cx="3484109" cy="3686888"/>
          </a:xfrm>
          <a:prstGeom prst="rect">
            <a:avLst/>
          </a:prstGeom>
        </p:spPr>
      </p:pic>
      <p:pic>
        <p:nvPicPr>
          <p:cNvPr id="7" name="Immagine 6">
            <a:extLst>
              <a:ext uri="{FF2B5EF4-FFF2-40B4-BE49-F238E27FC236}">
                <a16:creationId xmlns:a16="http://schemas.microsoft.com/office/drawing/2014/main" id="{98C7A1D7-58ED-7C97-E3AB-CE693B59AAE3}"/>
              </a:ext>
            </a:extLst>
          </p:cNvPr>
          <p:cNvPicPr>
            <a:picLocks noChangeAspect="1"/>
          </p:cNvPicPr>
          <p:nvPr/>
        </p:nvPicPr>
        <p:blipFill>
          <a:blip r:embed="rId3"/>
          <a:stretch>
            <a:fillRect/>
          </a:stretch>
        </p:blipFill>
        <p:spPr>
          <a:xfrm>
            <a:off x="653988" y="3345582"/>
            <a:ext cx="6141080" cy="2119422"/>
          </a:xfrm>
          <a:prstGeom prst="rect">
            <a:avLst/>
          </a:prstGeom>
        </p:spPr>
      </p:pic>
    </p:spTree>
    <p:extLst>
      <p:ext uri="{BB962C8B-B14F-4D97-AF65-F5344CB8AC3E}">
        <p14:creationId xmlns:p14="http://schemas.microsoft.com/office/powerpoint/2010/main" val="1426400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F1974A-70D9-2CBA-6550-17056A201CB8}"/>
              </a:ext>
            </a:extLst>
          </p:cNvPr>
          <p:cNvSpPr>
            <a:spLocks noGrp="1"/>
          </p:cNvSpPr>
          <p:nvPr>
            <p:ph type="title"/>
          </p:nvPr>
        </p:nvSpPr>
        <p:spPr/>
        <p:txBody>
          <a:bodyPr>
            <a:normAutofit fontScale="90000"/>
          </a:bodyPr>
          <a:lstStyle/>
          <a:p>
            <a:r>
              <a:rPr lang="en-US" dirty="0">
                <a:highlight>
                  <a:srgbClr val="C0C0C0"/>
                </a:highlight>
              </a:rPr>
              <a:t>Closing the Gap: Information and Mass Support in a Dominant Party Regime</a:t>
            </a:r>
            <a:br>
              <a:rPr lang="en-US" dirty="0"/>
            </a:br>
            <a:r>
              <a:rPr lang="en-US" sz="3100" dirty="0"/>
              <a:t>(</a:t>
            </a:r>
            <a:r>
              <a:rPr lang="en-US" sz="3100" dirty="0" err="1"/>
              <a:t>Platas</a:t>
            </a:r>
            <a:r>
              <a:rPr lang="en-US" sz="3100" dirty="0"/>
              <a:t> &amp; </a:t>
            </a:r>
            <a:r>
              <a:rPr lang="en-US" sz="3100" dirty="0" err="1"/>
              <a:t>Raffler</a:t>
            </a:r>
            <a:r>
              <a:rPr lang="en-US" sz="3100" dirty="0"/>
              <a:t> 2021; The Journal of Politics)</a:t>
            </a:r>
            <a:endParaRPr lang="it-IT" dirty="0"/>
          </a:p>
        </p:txBody>
      </p:sp>
      <p:sp>
        <p:nvSpPr>
          <p:cNvPr id="3" name="Segnaposto contenuto 2">
            <a:extLst>
              <a:ext uri="{FF2B5EF4-FFF2-40B4-BE49-F238E27FC236}">
                <a16:creationId xmlns:a16="http://schemas.microsoft.com/office/drawing/2014/main" id="{0FA7B11E-2F75-0300-2C6C-0E514314EE0A}"/>
              </a:ext>
            </a:extLst>
          </p:cNvPr>
          <p:cNvSpPr>
            <a:spLocks noGrp="1"/>
          </p:cNvSpPr>
          <p:nvPr>
            <p:ph idx="1"/>
          </p:nvPr>
        </p:nvSpPr>
        <p:spPr/>
        <p:txBody>
          <a:bodyPr>
            <a:normAutofit/>
          </a:bodyPr>
          <a:lstStyle/>
          <a:p>
            <a:pPr>
              <a:buFont typeface="Arial" panose="020B0604020202020204" pitchFamily="34" charset="0"/>
              <a:buChar char="•"/>
            </a:pPr>
            <a:r>
              <a:rPr lang="it-IT" sz="1600" dirty="0"/>
              <a:t>Il paper esplora il ruolo dell'informazione nella formazione del sostegno di massa in contesti di partito dominante (dittature «parlamentari»).</a:t>
            </a:r>
          </a:p>
          <a:p>
            <a:pPr>
              <a:buFont typeface="Arial" panose="020B0604020202020204" pitchFamily="34" charset="0"/>
              <a:buChar char="•"/>
            </a:pPr>
            <a:r>
              <a:rPr lang="it-IT" sz="1600" dirty="0"/>
              <a:t>Si conduce un esperimento sul campo durante le elezioni parlamentari ugandesi del 2016, in cui agli elettori viene fornita informazione sui candidati di tutti i partiti politici concorrenti.</a:t>
            </a:r>
          </a:p>
          <a:p>
            <a:pPr>
              <a:buFont typeface="Arial" panose="020B0604020202020204" pitchFamily="34" charset="0"/>
              <a:buChar char="•"/>
            </a:pPr>
            <a:r>
              <a:rPr lang="it-IT" sz="1600" dirty="0"/>
              <a:t>In particolare, </a:t>
            </a:r>
            <a:r>
              <a:rPr lang="it-IT" sz="1600" b="1" dirty="0"/>
              <a:t>vengono prodotti e proiettati interviste video registrate dei candidati </a:t>
            </a:r>
            <a:r>
              <a:rPr lang="it-IT" sz="1600" dirty="0"/>
              <a:t>in </a:t>
            </a:r>
            <a:r>
              <a:rPr lang="it-IT" sz="1600" b="1" dirty="0"/>
              <a:t>villaggi selezionati casualmente</a:t>
            </a:r>
            <a:r>
              <a:rPr lang="it-IT" sz="1600" dirty="0"/>
              <a:t> poco prima </a:t>
            </a:r>
            <a:r>
              <a:rPr lang="it-IT" sz="1600"/>
              <a:t>dell'elezione.</a:t>
            </a:r>
            <a:endParaRPr lang="it-IT" sz="1600" dirty="0"/>
          </a:p>
        </p:txBody>
      </p:sp>
      <p:pic>
        <p:nvPicPr>
          <p:cNvPr id="5" name="Picture 4">
            <a:extLst>
              <a:ext uri="{FF2B5EF4-FFF2-40B4-BE49-F238E27FC236}">
                <a16:creationId xmlns:a16="http://schemas.microsoft.com/office/drawing/2014/main" id="{828D5B36-8C64-E7F5-B127-4EA6681565E3}"/>
              </a:ext>
            </a:extLst>
          </p:cNvPr>
          <p:cNvPicPr>
            <a:picLocks noChangeAspect="1"/>
          </p:cNvPicPr>
          <p:nvPr/>
        </p:nvPicPr>
        <p:blipFill>
          <a:blip r:embed="rId2"/>
          <a:stretch>
            <a:fillRect/>
          </a:stretch>
        </p:blipFill>
        <p:spPr>
          <a:xfrm>
            <a:off x="7145481" y="3931649"/>
            <a:ext cx="4495800" cy="2809875"/>
          </a:xfrm>
          <a:prstGeom prst="rect">
            <a:avLst/>
          </a:prstGeom>
        </p:spPr>
      </p:pic>
      <p:pic>
        <p:nvPicPr>
          <p:cNvPr id="7" name="Picture 6">
            <a:extLst>
              <a:ext uri="{FF2B5EF4-FFF2-40B4-BE49-F238E27FC236}">
                <a16:creationId xmlns:a16="http://schemas.microsoft.com/office/drawing/2014/main" id="{DCBF3B16-B43D-F1BA-C95B-01AA5346E4CA}"/>
              </a:ext>
            </a:extLst>
          </p:cNvPr>
          <p:cNvPicPr>
            <a:picLocks noChangeAspect="1"/>
          </p:cNvPicPr>
          <p:nvPr/>
        </p:nvPicPr>
        <p:blipFill>
          <a:blip r:embed="rId3"/>
          <a:stretch>
            <a:fillRect/>
          </a:stretch>
        </p:blipFill>
        <p:spPr>
          <a:xfrm>
            <a:off x="1447799" y="4239491"/>
            <a:ext cx="2506743" cy="2618509"/>
          </a:xfrm>
          <a:prstGeom prst="rect">
            <a:avLst/>
          </a:prstGeom>
        </p:spPr>
      </p:pic>
    </p:spTree>
    <p:extLst>
      <p:ext uri="{BB962C8B-B14F-4D97-AF65-F5344CB8AC3E}">
        <p14:creationId xmlns:p14="http://schemas.microsoft.com/office/powerpoint/2010/main" val="243431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F1974A-70D9-2CBA-6550-17056A201CB8}"/>
              </a:ext>
            </a:extLst>
          </p:cNvPr>
          <p:cNvSpPr>
            <a:spLocks noGrp="1"/>
          </p:cNvSpPr>
          <p:nvPr>
            <p:ph type="title"/>
          </p:nvPr>
        </p:nvSpPr>
        <p:spPr/>
        <p:txBody>
          <a:bodyPr>
            <a:normAutofit fontScale="90000"/>
          </a:bodyPr>
          <a:lstStyle/>
          <a:p>
            <a:r>
              <a:rPr lang="en-US" dirty="0">
                <a:highlight>
                  <a:srgbClr val="C0C0C0"/>
                </a:highlight>
              </a:rPr>
              <a:t>Closing the Gap: Information and Mass Support in a Dominant Party Regime</a:t>
            </a:r>
            <a:br>
              <a:rPr lang="en-US" dirty="0"/>
            </a:br>
            <a:r>
              <a:rPr lang="en-US" sz="3100" dirty="0"/>
              <a:t>(</a:t>
            </a:r>
            <a:r>
              <a:rPr lang="en-US" sz="3100" dirty="0" err="1"/>
              <a:t>Platas</a:t>
            </a:r>
            <a:r>
              <a:rPr lang="en-US" sz="3100" dirty="0"/>
              <a:t> &amp; </a:t>
            </a:r>
            <a:r>
              <a:rPr lang="en-US" sz="3100" dirty="0" err="1"/>
              <a:t>Raffler</a:t>
            </a:r>
            <a:r>
              <a:rPr lang="en-US" sz="3100" dirty="0"/>
              <a:t> 2021; The Journal of Politics)</a:t>
            </a:r>
            <a:endParaRPr lang="it-IT" dirty="0"/>
          </a:p>
        </p:txBody>
      </p:sp>
      <p:sp>
        <p:nvSpPr>
          <p:cNvPr id="3" name="Segnaposto contenuto 2">
            <a:extLst>
              <a:ext uri="{FF2B5EF4-FFF2-40B4-BE49-F238E27FC236}">
                <a16:creationId xmlns:a16="http://schemas.microsoft.com/office/drawing/2014/main" id="{0FA7B11E-2F75-0300-2C6C-0E514314EE0A}"/>
              </a:ext>
            </a:extLst>
          </p:cNvPr>
          <p:cNvSpPr>
            <a:spLocks noGrp="1"/>
          </p:cNvSpPr>
          <p:nvPr>
            <p:ph idx="1"/>
          </p:nvPr>
        </p:nvSpPr>
        <p:spPr/>
        <p:txBody>
          <a:bodyPr>
            <a:normAutofit/>
          </a:bodyPr>
          <a:lstStyle/>
          <a:p>
            <a:pPr>
              <a:buFont typeface="Arial" panose="020B0604020202020204" pitchFamily="34" charset="0"/>
              <a:buChar char="•"/>
            </a:pPr>
            <a:r>
              <a:rPr lang="it-IT" sz="2000"/>
              <a:t>Gli </a:t>
            </a:r>
            <a:r>
              <a:rPr lang="it-IT" sz="2000" dirty="0"/>
              <a:t>elettori hanno una </a:t>
            </a:r>
            <a:r>
              <a:rPr lang="it-IT" sz="2000" b="1" dirty="0"/>
              <a:t>conoscenza di base più bassa sui candidati dell'opposizione rispetto a quelli del partito al potere.</a:t>
            </a:r>
          </a:p>
          <a:p>
            <a:pPr>
              <a:buFont typeface="Arial" panose="020B0604020202020204" pitchFamily="34" charset="0"/>
              <a:buChar char="•"/>
            </a:pPr>
            <a:r>
              <a:rPr lang="it-IT" sz="2000" dirty="0"/>
              <a:t>Si scopre </a:t>
            </a:r>
            <a:r>
              <a:rPr lang="it-IT" sz="2000" b="1" dirty="0"/>
              <a:t>che la proiezione dei video ha ridotto questo divario di conoscenza e ha indotto gli elettori ad aggiornarsi in modo più positivo sull'opposizione.</a:t>
            </a:r>
          </a:p>
          <a:p>
            <a:pPr>
              <a:buFont typeface="Arial" panose="020B0604020202020204" pitchFamily="34" charset="0"/>
              <a:buChar char="•"/>
            </a:pPr>
            <a:r>
              <a:rPr lang="it-IT" sz="2000" dirty="0"/>
              <a:t>Inoltre, coloro </a:t>
            </a:r>
            <a:r>
              <a:rPr lang="it-IT" sz="2000" b="1" dirty="0"/>
              <a:t>che hanno visto i video erano meno propensi a votare per i candidati del partito al potere</a:t>
            </a:r>
            <a:r>
              <a:rPr lang="it-IT" sz="2000" dirty="0"/>
              <a:t>, mentre coloro che inizialmente pendevano per i candidati del partito al potere erano più propensi a votare per l'opposizione.</a:t>
            </a:r>
          </a:p>
          <a:p>
            <a:pPr>
              <a:buFont typeface="Arial" panose="020B0604020202020204" pitchFamily="34" charset="0"/>
              <a:buChar char="•"/>
            </a:pPr>
            <a:r>
              <a:rPr lang="it-IT" sz="2000" dirty="0"/>
              <a:t>Questi risultati suggeriscono che </a:t>
            </a:r>
            <a:r>
              <a:rPr lang="it-IT" sz="2000" b="1" dirty="0"/>
              <a:t>le asimmetrie informative </a:t>
            </a:r>
            <a:r>
              <a:rPr lang="it-IT" sz="2000" dirty="0"/>
              <a:t>giocano un ruolo nel sostenere il sostegno di massa per i partiti al potere in contesti di partito dominante e che la loro riduzione potrebbe rafforzare la competizione elettorale.</a:t>
            </a:r>
          </a:p>
        </p:txBody>
      </p:sp>
    </p:spTree>
    <p:extLst>
      <p:ext uri="{BB962C8B-B14F-4D97-AF65-F5344CB8AC3E}">
        <p14:creationId xmlns:p14="http://schemas.microsoft.com/office/powerpoint/2010/main" val="154596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92454F-9B00-24F2-D766-DBC4DACE47A4}"/>
              </a:ext>
            </a:extLst>
          </p:cNvPr>
          <p:cNvSpPr>
            <a:spLocks noGrp="1"/>
          </p:cNvSpPr>
          <p:nvPr>
            <p:ph type="title"/>
          </p:nvPr>
        </p:nvSpPr>
        <p:spPr/>
        <p:txBody>
          <a:bodyPr>
            <a:normAutofit/>
          </a:bodyPr>
          <a:lstStyle/>
          <a:p>
            <a:r>
              <a:rPr lang="en-US" sz="4000" dirty="0">
                <a:highlight>
                  <a:srgbClr val="00FFFF"/>
                </a:highlight>
              </a:rPr>
              <a:t>Competence versus Priorities: Negative Electoral</a:t>
            </a:r>
            <a:br>
              <a:rPr lang="en-US" sz="4000" dirty="0">
                <a:highlight>
                  <a:srgbClr val="00FFFF"/>
                </a:highlight>
              </a:rPr>
            </a:br>
            <a:r>
              <a:rPr lang="en-US" sz="4000" dirty="0">
                <a:highlight>
                  <a:srgbClr val="00FFFF"/>
                </a:highlight>
              </a:rPr>
              <a:t>Responses to Education Quality in Brazil</a:t>
            </a:r>
            <a:br>
              <a:rPr lang="en-US" dirty="0"/>
            </a:br>
            <a:r>
              <a:rPr lang="en-US" sz="2700" dirty="0"/>
              <a:t>(</a:t>
            </a:r>
            <a:r>
              <a:rPr lang="en-US" sz="2700" dirty="0" err="1"/>
              <a:t>BoaS</a:t>
            </a:r>
            <a:r>
              <a:rPr lang="en-US" sz="2700" dirty="0"/>
              <a:t> et al. 2021; The Journal of Politics)</a:t>
            </a:r>
            <a:endParaRPr lang="it-IT" dirty="0"/>
          </a:p>
        </p:txBody>
      </p:sp>
      <p:sp>
        <p:nvSpPr>
          <p:cNvPr id="3" name="Segnaposto contenuto 2">
            <a:extLst>
              <a:ext uri="{FF2B5EF4-FFF2-40B4-BE49-F238E27FC236}">
                <a16:creationId xmlns:a16="http://schemas.microsoft.com/office/drawing/2014/main" id="{BF416612-8C73-7BEF-A023-489F5BB18C9C}"/>
              </a:ext>
            </a:extLst>
          </p:cNvPr>
          <p:cNvSpPr>
            <a:spLocks noGrp="1"/>
          </p:cNvSpPr>
          <p:nvPr>
            <p:ph idx="1"/>
          </p:nvPr>
        </p:nvSpPr>
        <p:spPr/>
        <p:txBody>
          <a:bodyPr>
            <a:normAutofit/>
          </a:bodyPr>
          <a:lstStyle/>
          <a:p>
            <a:pPr>
              <a:buFont typeface="Arial" panose="020B0604020202020204" pitchFamily="34" charset="0"/>
              <a:buChar char="•"/>
            </a:pPr>
            <a:r>
              <a:rPr lang="it-IT" sz="2000" dirty="0">
                <a:cs typeface="Arial" panose="020B0604020202020204" pitchFamily="34" charset="0"/>
              </a:rPr>
              <a:t>Il paper esplora se gli elettori ricompensano i politici per la qualità dei servizi pubblici, in particolare in relazione alla qualità delle scuole municipali in Brasile.</a:t>
            </a:r>
          </a:p>
          <a:p>
            <a:pPr>
              <a:buFont typeface="Arial" panose="020B0604020202020204" pitchFamily="34" charset="0"/>
              <a:buChar char="•"/>
            </a:pPr>
            <a:r>
              <a:rPr lang="it-IT" sz="2000" dirty="0">
                <a:cs typeface="Arial" panose="020B0604020202020204" pitchFamily="34" charset="0"/>
              </a:rPr>
              <a:t>Utilizzando un disegno di regressione discontinua e un esperimento sul campo, </a:t>
            </a:r>
            <a:r>
              <a:rPr lang="it-IT" sz="2000" b="1" dirty="0">
                <a:cs typeface="Arial" panose="020B0604020202020204" pitchFamily="34" charset="0"/>
              </a:rPr>
              <a:t>si dimostra che i segnali di qualità delle scuole municipali diminuiscono il sostegno elettorale per il sindaco in carica,</a:t>
            </a:r>
            <a:r>
              <a:rPr lang="it-IT" sz="2000" dirty="0">
                <a:cs typeface="Arial" panose="020B0604020202020204" pitchFamily="34" charset="0"/>
              </a:rPr>
              <a:t> il che va contro le </a:t>
            </a:r>
            <a:r>
              <a:rPr lang="it-IT" sz="2000">
                <a:cs typeface="Arial" panose="020B0604020202020204" pitchFamily="34" charset="0"/>
              </a:rPr>
              <a:t>aspettative.</a:t>
            </a:r>
            <a:endParaRPr lang="it-IT" sz="2000" dirty="0">
              <a:cs typeface="Arial" panose="020B0604020202020204" pitchFamily="34" charset="0"/>
            </a:endParaRPr>
          </a:p>
        </p:txBody>
      </p:sp>
      <p:pic>
        <p:nvPicPr>
          <p:cNvPr id="5" name="Picture 4">
            <a:extLst>
              <a:ext uri="{FF2B5EF4-FFF2-40B4-BE49-F238E27FC236}">
                <a16:creationId xmlns:a16="http://schemas.microsoft.com/office/drawing/2014/main" id="{ACE836A3-2031-29B7-484D-F109B5AE9A9E}"/>
              </a:ext>
            </a:extLst>
          </p:cNvPr>
          <p:cNvPicPr>
            <a:picLocks noChangeAspect="1"/>
          </p:cNvPicPr>
          <p:nvPr/>
        </p:nvPicPr>
        <p:blipFill>
          <a:blip r:embed="rId2"/>
          <a:stretch>
            <a:fillRect/>
          </a:stretch>
        </p:blipFill>
        <p:spPr>
          <a:xfrm>
            <a:off x="4500418" y="3927789"/>
            <a:ext cx="6243782" cy="2861190"/>
          </a:xfrm>
          <a:prstGeom prst="rect">
            <a:avLst/>
          </a:prstGeom>
        </p:spPr>
      </p:pic>
      <p:sp>
        <p:nvSpPr>
          <p:cNvPr id="4" name="TextBox 3">
            <a:extLst>
              <a:ext uri="{FF2B5EF4-FFF2-40B4-BE49-F238E27FC236}">
                <a16:creationId xmlns:a16="http://schemas.microsoft.com/office/drawing/2014/main" id="{F64CA92E-B379-4755-38F8-C8690C2314D4}"/>
              </a:ext>
            </a:extLst>
          </p:cNvPr>
          <p:cNvSpPr txBox="1"/>
          <p:nvPr/>
        </p:nvSpPr>
        <p:spPr>
          <a:xfrm>
            <a:off x="4313627" y="4281978"/>
            <a:ext cx="738664" cy="1789084"/>
          </a:xfrm>
          <a:prstGeom prst="rect">
            <a:avLst/>
          </a:prstGeom>
          <a:solidFill>
            <a:schemeClr val="bg1"/>
          </a:solidFill>
        </p:spPr>
        <p:txBody>
          <a:bodyPr vert="eaVert" wrap="square" rtlCol="0">
            <a:spAutoFit/>
          </a:bodyPr>
          <a:lstStyle/>
          <a:p>
            <a:pPr algn="ctr"/>
            <a:r>
              <a:rPr lang="en-GB" b="1"/>
              <a:t>VOTI A FAVORE DEL SINDACO</a:t>
            </a:r>
          </a:p>
        </p:txBody>
      </p:sp>
      <p:sp>
        <p:nvSpPr>
          <p:cNvPr id="6" name="TextBox 5">
            <a:extLst>
              <a:ext uri="{FF2B5EF4-FFF2-40B4-BE49-F238E27FC236}">
                <a16:creationId xmlns:a16="http://schemas.microsoft.com/office/drawing/2014/main" id="{7488EC06-A95B-5848-9793-0B4CA84CADA5}"/>
              </a:ext>
            </a:extLst>
          </p:cNvPr>
          <p:cNvSpPr txBox="1"/>
          <p:nvPr/>
        </p:nvSpPr>
        <p:spPr>
          <a:xfrm rot="16200000">
            <a:off x="6303017" y="3676996"/>
            <a:ext cx="738664" cy="1789084"/>
          </a:xfrm>
          <a:prstGeom prst="rect">
            <a:avLst/>
          </a:prstGeom>
          <a:solidFill>
            <a:schemeClr val="bg1"/>
          </a:solidFill>
        </p:spPr>
        <p:txBody>
          <a:bodyPr vert="eaVert" wrap="square" rtlCol="0">
            <a:spAutoFit/>
          </a:bodyPr>
          <a:lstStyle/>
          <a:p>
            <a:pPr algn="ctr"/>
            <a:r>
              <a:rPr lang="en-GB" b="1"/>
              <a:t>COMUNI </a:t>
            </a:r>
            <a:r>
              <a:rPr lang="en-GB" b="1">
                <a:solidFill>
                  <a:srgbClr val="FF0000"/>
                </a:solidFill>
              </a:rPr>
              <a:t>sotto</a:t>
            </a:r>
            <a:r>
              <a:rPr lang="en-GB" b="1"/>
              <a:t> il target</a:t>
            </a:r>
          </a:p>
        </p:txBody>
      </p:sp>
      <p:sp>
        <p:nvSpPr>
          <p:cNvPr id="7" name="TextBox 6">
            <a:extLst>
              <a:ext uri="{FF2B5EF4-FFF2-40B4-BE49-F238E27FC236}">
                <a16:creationId xmlns:a16="http://schemas.microsoft.com/office/drawing/2014/main" id="{96DE5D07-F0C3-08DD-0F61-5C0F4A25F678}"/>
              </a:ext>
            </a:extLst>
          </p:cNvPr>
          <p:cNvSpPr txBox="1"/>
          <p:nvPr/>
        </p:nvSpPr>
        <p:spPr>
          <a:xfrm rot="16200000">
            <a:off x="8585785" y="3676996"/>
            <a:ext cx="738664" cy="1789084"/>
          </a:xfrm>
          <a:prstGeom prst="rect">
            <a:avLst/>
          </a:prstGeom>
          <a:solidFill>
            <a:schemeClr val="bg1"/>
          </a:solidFill>
        </p:spPr>
        <p:txBody>
          <a:bodyPr vert="eaVert" wrap="square" rtlCol="0">
            <a:spAutoFit/>
          </a:bodyPr>
          <a:lstStyle/>
          <a:p>
            <a:pPr algn="ctr"/>
            <a:r>
              <a:rPr lang="en-GB" b="1"/>
              <a:t>COMUNI </a:t>
            </a:r>
            <a:r>
              <a:rPr lang="en-GB" b="1">
                <a:solidFill>
                  <a:srgbClr val="00B050"/>
                </a:solidFill>
              </a:rPr>
              <a:t>sopra</a:t>
            </a:r>
            <a:r>
              <a:rPr lang="en-GB" b="1"/>
              <a:t> il target</a:t>
            </a:r>
          </a:p>
        </p:txBody>
      </p:sp>
      <p:sp>
        <p:nvSpPr>
          <p:cNvPr id="8" name="TextBox 7">
            <a:extLst>
              <a:ext uri="{FF2B5EF4-FFF2-40B4-BE49-F238E27FC236}">
                <a16:creationId xmlns:a16="http://schemas.microsoft.com/office/drawing/2014/main" id="{15FDC256-CE14-9180-F024-8D96EAA15838}"/>
              </a:ext>
            </a:extLst>
          </p:cNvPr>
          <p:cNvSpPr txBox="1"/>
          <p:nvPr/>
        </p:nvSpPr>
        <p:spPr>
          <a:xfrm>
            <a:off x="335666" y="4409954"/>
            <a:ext cx="3784921" cy="1200329"/>
          </a:xfrm>
          <a:prstGeom prst="rect">
            <a:avLst/>
          </a:prstGeom>
          <a:noFill/>
        </p:spPr>
        <p:txBody>
          <a:bodyPr wrap="square" rtlCol="0">
            <a:spAutoFit/>
          </a:bodyPr>
          <a:lstStyle/>
          <a:p>
            <a:r>
              <a:rPr lang="en-GB" sz="7200"/>
              <a:t>Perchè?</a:t>
            </a:r>
          </a:p>
        </p:txBody>
      </p:sp>
    </p:spTree>
    <p:extLst>
      <p:ext uri="{BB962C8B-B14F-4D97-AF65-F5344CB8AC3E}">
        <p14:creationId xmlns:p14="http://schemas.microsoft.com/office/powerpoint/2010/main" val="329963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barn(inVertical)">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barn(inVertical)">
                                      <p:cBhvr>
                                        <p:cTn id="31"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92454F-9B00-24F2-D766-DBC4DACE47A4}"/>
              </a:ext>
            </a:extLst>
          </p:cNvPr>
          <p:cNvSpPr>
            <a:spLocks noGrp="1"/>
          </p:cNvSpPr>
          <p:nvPr>
            <p:ph type="title"/>
          </p:nvPr>
        </p:nvSpPr>
        <p:spPr/>
        <p:txBody>
          <a:bodyPr>
            <a:normAutofit/>
          </a:bodyPr>
          <a:lstStyle/>
          <a:p>
            <a:r>
              <a:rPr lang="en-US" sz="4000" dirty="0">
                <a:highlight>
                  <a:srgbClr val="00FFFF"/>
                </a:highlight>
              </a:rPr>
              <a:t>Competence versus Priorities: Negative Electoral</a:t>
            </a:r>
            <a:br>
              <a:rPr lang="en-US" sz="4000" dirty="0">
                <a:highlight>
                  <a:srgbClr val="00FFFF"/>
                </a:highlight>
              </a:rPr>
            </a:br>
            <a:r>
              <a:rPr lang="en-US" sz="4000" dirty="0">
                <a:highlight>
                  <a:srgbClr val="00FFFF"/>
                </a:highlight>
              </a:rPr>
              <a:t>Responses to Education Quality in Brazil</a:t>
            </a:r>
            <a:br>
              <a:rPr lang="en-US" dirty="0"/>
            </a:br>
            <a:r>
              <a:rPr lang="en-US" sz="2700" dirty="0"/>
              <a:t>(</a:t>
            </a:r>
            <a:r>
              <a:rPr lang="en-US" sz="2700" dirty="0" err="1"/>
              <a:t>BoaS</a:t>
            </a:r>
            <a:r>
              <a:rPr lang="en-US" sz="2700" dirty="0"/>
              <a:t> et al. 2021; The Journal of Politics)</a:t>
            </a:r>
            <a:endParaRPr lang="it-IT" dirty="0"/>
          </a:p>
        </p:txBody>
      </p:sp>
      <p:sp>
        <p:nvSpPr>
          <p:cNvPr id="3" name="Segnaposto contenuto 2">
            <a:extLst>
              <a:ext uri="{FF2B5EF4-FFF2-40B4-BE49-F238E27FC236}">
                <a16:creationId xmlns:a16="http://schemas.microsoft.com/office/drawing/2014/main" id="{BF416612-8C73-7BEF-A023-489F5BB18C9C}"/>
              </a:ext>
            </a:extLst>
          </p:cNvPr>
          <p:cNvSpPr>
            <a:spLocks noGrp="1"/>
          </p:cNvSpPr>
          <p:nvPr>
            <p:ph idx="1"/>
          </p:nvPr>
        </p:nvSpPr>
        <p:spPr/>
        <p:txBody>
          <a:bodyPr>
            <a:normAutofit/>
          </a:bodyPr>
          <a:lstStyle/>
          <a:p>
            <a:pPr>
              <a:buFont typeface="Arial" panose="020B0604020202020204" pitchFamily="34" charset="0"/>
              <a:buChar char="•"/>
            </a:pPr>
            <a:r>
              <a:rPr lang="it-IT">
                <a:cs typeface="Arial" panose="020B0604020202020204" pitchFamily="34" charset="0"/>
              </a:rPr>
              <a:t>Tuttavia</a:t>
            </a:r>
            <a:r>
              <a:rPr lang="it-IT" dirty="0">
                <a:cs typeface="Arial" panose="020B0604020202020204" pitchFamily="34" charset="0"/>
              </a:rPr>
              <a:t>, si riscontra l'effetto atteso tra i cittadini per cui la qualità delle scuole dovrebbe essere più rilevante, </a:t>
            </a:r>
            <a:r>
              <a:rPr lang="it-IT" b="1" dirty="0">
                <a:cs typeface="Arial" panose="020B0604020202020204" pitchFamily="34" charset="0"/>
              </a:rPr>
              <a:t>ovvero i genitori con figli nelle scuole municipali</a:t>
            </a:r>
            <a:r>
              <a:rPr lang="it-IT" dirty="0">
                <a:cs typeface="Arial" panose="020B0604020202020204" pitchFamily="34" charset="0"/>
              </a:rPr>
              <a:t>.</a:t>
            </a:r>
          </a:p>
          <a:p>
            <a:pPr>
              <a:buFont typeface="Arial" panose="020B0604020202020204" pitchFamily="34" charset="0"/>
              <a:buChar char="•"/>
            </a:pPr>
            <a:r>
              <a:rPr lang="it-IT" dirty="0">
                <a:cs typeface="Arial" panose="020B0604020202020204" pitchFamily="34" charset="0"/>
              </a:rPr>
              <a:t>Utilizzando un esperimento di sondaggio online, si argomenta che </a:t>
            </a:r>
            <a:r>
              <a:rPr lang="it-IT" b="1" dirty="0">
                <a:cs typeface="Arial" panose="020B0604020202020204" pitchFamily="34" charset="0"/>
              </a:rPr>
              <a:t>gli elettori che non danno valore all'istruzione interpretano la qualità delle scuole come un indicatore delle priorità </a:t>
            </a:r>
            <a:r>
              <a:rPr lang="it-IT" dirty="0">
                <a:cs typeface="Arial" panose="020B0604020202020204" pitchFamily="34" charset="0"/>
              </a:rPr>
              <a:t>della politica municipale e percepiscono trade-off con altri servizi.</a:t>
            </a:r>
          </a:p>
          <a:p>
            <a:pPr>
              <a:buFont typeface="Arial" panose="020B0604020202020204" pitchFamily="34" charset="0"/>
              <a:buChar char="•"/>
            </a:pPr>
            <a:r>
              <a:rPr lang="it-IT" dirty="0">
                <a:cs typeface="Arial" panose="020B0604020202020204" pitchFamily="34" charset="0"/>
              </a:rPr>
              <a:t>Gli elettori possono ritenere i politici </a:t>
            </a:r>
            <a:r>
              <a:rPr lang="it-IT" b="1" dirty="0">
                <a:cs typeface="Arial" panose="020B0604020202020204" pitchFamily="34" charset="0"/>
              </a:rPr>
              <a:t>responsabili non solo per la loro competenza, ma anche per la loro rappresentanza di interessi potenzialmente in conflitto</a:t>
            </a:r>
            <a:r>
              <a:rPr lang="it-IT" dirty="0">
                <a:cs typeface="Arial" panose="020B0604020202020204" pitchFamily="34" charset="0"/>
              </a:rPr>
              <a:t>, il che complica la logica semplice di molte iniziative di accountability.</a:t>
            </a:r>
          </a:p>
        </p:txBody>
      </p:sp>
    </p:spTree>
    <p:extLst>
      <p:ext uri="{BB962C8B-B14F-4D97-AF65-F5344CB8AC3E}">
        <p14:creationId xmlns:p14="http://schemas.microsoft.com/office/powerpoint/2010/main" val="302189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64B278B-C486-D841-EC0C-3A25E7A65A89}"/>
              </a:ext>
            </a:extLst>
          </p:cNvPr>
          <p:cNvSpPr>
            <a:spLocks noGrp="1"/>
          </p:cNvSpPr>
          <p:nvPr>
            <p:ph type="title"/>
          </p:nvPr>
        </p:nvSpPr>
        <p:spPr>
          <a:xfrm>
            <a:off x="643468" y="643467"/>
            <a:ext cx="3415612" cy="5571066"/>
          </a:xfrm>
        </p:spPr>
        <p:txBody>
          <a:bodyPr>
            <a:normAutofit/>
          </a:bodyPr>
          <a:lstStyle/>
          <a:p>
            <a:r>
              <a:rPr lang="it-IT">
                <a:solidFill>
                  <a:srgbClr val="FFFFFF"/>
                </a:solidFill>
              </a:rPr>
              <a:t>PROGRAMMA DI OGGI</a:t>
            </a:r>
          </a:p>
        </p:txBody>
      </p:sp>
      <p:graphicFrame>
        <p:nvGraphicFramePr>
          <p:cNvPr id="5" name="Segnaposto contenuto 2">
            <a:extLst>
              <a:ext uri="{FF2B5EF4-FFF2-40B4-BE49-F238E27FC236}">
                <a16:creationId xmlns:a16="http://schemas.microsoft.com/office/drawing/2014/main" id="{C4512166-A23E-F20D-8FF0-656F47E2F0B1}"/>
              </a:ext>
            </a:extLst>
          </p:cNvPr>
          <p:cNvGraphicFramePr>
            <a:graphicFrameLocks noGrp="1"/>
          </p:cNvGraphicFramePr>
          <p:nvPr>
            <p:ph idx="1"/>
            <p:extLst>
              <p:ext uri="{D42A27DB-BD31-4B8C-83A1-F6EECF244321}">
                <p14:modId xmlns:p14="http://schemas.microsoft.com/office/powerpoint/2010/main" val="2292701289"/>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988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806900BB-C2DA-44FB-A1FB-1D722EC7348F}"/>
                                            </p:graphicEl>
                                          </p:spTgt>
                                        </p:tgtEl>
                                        <p:attrNameLst>
                                          <p:attrName>style.visibility</p:attrName>
                                        </p:attrNameLst>
                                      </p:cBhvr>
                                      <p:to>
                                        <p:strVal val="visible"/>
                                      </p:to>
                                    </p:set>
                                    <p:animEffect transition="in" filter="fade">
                                      <p:cBhvr>
                                        <p:cTn id="7" dur="500"/>
                                        <p:tgtEl>
                                          <p:spTgt spid="5">
                                            <p:graphicEl>
                                              <a:dgm id="{806900BB-C2DA-44FB-A1FB-1D722EC7348F}"/>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1B54B43D-9B07-4BDF-A7FC-0417A0DF3D2E}"/>
                                            </p:graphicEl>
                                          </p:spTgt>
                                        </p:tgtEl>
                                        <p:attrNameLst>
                                          <p:attrName>style.visibility</p:attrName>
                                        </p:attrNameLst>
                                      </p:cBhvr>
                                      <p:to>
                                        <p:strVal val="visible"/>
                                      </p:to>
                                    </p:set>
                                    <p:animEffect transition="in" filter="fade">
                                      <p:cBhvr>
                                        <p:cTn id="12" dur="500"/>
                                        <p:tgtEl>
                                          <p:spTgt spid="5">
                                            <p:graphicEl>
                                              <a:dgm id="{1B54B43D-9B07-4BDF-A7FC-0417A0DF3D2E}"/>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853B393A-7333-4E1E-AA80-5C09002BF117}"/>
                                            </p:graphicEl>
                                          </p:spTgt>
                                        </p:tgtEl>
                                        <p:attrNameLst>
                                          <p:attrName>style.visibility</p:attrName>
                                        </p:attrNameLst>
                                      </p:cBhvr>
                                      <p:to>
                                        <p:strVal val="visible"/>
                                      </p:to>
                                    </p:set>
                                    <p:animEffect transition="in" filter="fade">
                                      <p:cBhvr>
                                        <p:cTn id="15" dur="500"/>
                                        <p:tgtEl>
                                          <p:spTgt spid="5">
                                            <p:graphicEl>
                                              <a:dgm id="{853B393A-7333-4E1E-AA80-5C09002BF117}"/>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graphicEl>
                                              <a:dgm id="{840C76A8-4FC4-4BA0-8348-3B7D908E1513}"/>
                                            </p:graphicEl>
                                          </p:spTgt>
                                        </p:tgtEl>
                                        <p:attrNameLst>
                                          <p:attrName>style.visibility</p:attrName>
                                        </p:attrNameLst>
                                      </p:cBhvr>
                                      <p:to>
                                        <p:strVal val="visible"/>
                                      </p:to>
                                    </p:set>
                                    <p:animEffect transition="in" filter="fade">
                                      <p:cBhvr>
                                        <p:cTn id="20" dur="500"/>
                                        <p:tgtEl>
                                          <p:spTgt spid="5">
                                            <p:graphicEl>
                                              <a:dgm id="{840C76A8-4FC4-4BA0-8348-3B7D908E1513}"/>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graphicEl>
                                              <a:dgm id="{AFA6E6C6-076E-4A92-8F23-5D2D6647C55D}"/>
                                            </p:graphicEl>
                                          </p:spTgt>
                                        </p:tgtEl>
                                        <p:attrNameLst>
                                          <p:attrName>style.visibility</p:attrName>
                                        </p:attrNameLst>
                                      </p:cBhvr>
                                      <p:to>
                                        <p:strVal val="visible"/>
                                      </p:to>
                                    </p:set>
                                    <p:animEffect transition="in" filter="fade">
                                      <p:cBhvr>
                                        <p:cTn id="23" dur="500"/>
                                        <p:tgtEl>
                                          <p:spTgt spid="5">
                                            <p:graphicEl>
                                              <a:dgm id="{AFA6E6C6-076E-4A92-8F23-5D2D6647C55D}"/>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graphicEl>
                                              <a:dgm id="{5A5C265A-5E5E-4BA0-8E67-F3E4E93D0704}"/>
                                            </p:graphicEl>
                                          </p:spTgt>
                                        </p:tgtEl>
                                        <p:attrNameLst>
                                          <p:attrName>style.visibility</p:attrName>
                                        </p:attrNameLst>
                                      </p:cBhvr>
                                      <p:to>
                                        <p:strVal val="visible"/>
                                      </p:to>
                                    </p:set>
                                    <p:animEffect transition="in" filter="fade">
                                      <p:cBhvr>
                                        <p:cTn id="28" dur="500"/>
                                        <p:tgtEl>
                                          <p:spTgt spid="5">
                                            <p:graphicEl>
                                              <a:dgm id="{5A5C265A-5E5E-4BA0-8E67-F3E4E93D0704}"/>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graphicEl>
                                              <a:dgm id="{0FBA51EA-789F-4AC2-AF18-DBAC7C55CA0F}"/>
                                            </p:graphicEl>
                                          </p:spTgt>
                                        </p:tgtEl>
                                        <p:attrNameLst>
                                          <p:attrName>style.visibility</p:attrName>
                                        </p:attrNameLst>
                                      </p:cBhvr>
                                      <p:to>
                                        <p:strVal val="visible"/>
                                      </p:to>
                                    </p:set>
                                    <p:animEffect transition="in" filter="fade">
                                      <p:cBhvr>
                                        <p:cTn id="31" dur="500"/>
                                        <p:tgtEl>
                                          <p:spTgt spid="5">
                                            <p:graphicEl>
                                              <a:dgm id="{0FBA51EA-789F-4AC2-AF18-DBAC7C55CA0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92454F-9B00-24F2-D766-DBC4DACE47A4}"/>
              </a:ext>
            </a:extLst>
          </p:cNvPr>
          <p:cNvSpPr>
            <a:spLocks noGrp="1"/>
          </p:cNvSpPr>
          <p:nvPr>
            <p:ph type="title"/>
          </p:nvPr>
        </p:nvSpPr>
        <p:spPr>
          <a:solidFill>
            <a:schemeClr val="accent5">
              <a:lumMod val="20000"/>
              <a:lumOff val="80000"/>
            </a:schemeClr>
          </a:solidFill>
        </p:spPr>
        <p:txBody>
          <a:bodyPr>
            <a:normAutofit fontScale="90000"/>
          </a:bodyPr>
          <a:lstStyle/>
          <a:p>
            <a:r>
              <a:rPr lang="en-US" dirty="0"/>
              <a:t>Norms versus Action: Why Voters Fail to Sanction Malfeasance in Brazil</a:t>
            </a:r>
            <a:br>
              <a:rPr lang="en-US" dirty="0"/>
            </a:br>
            <a:r>
              <a:rPr lang="en-US" sz="2700" dirty="0"/>
              <a:t>(</a:t>
            </a:r>
            <a:r>
              <a:rPr lang="en-US" sz="2700" dirty="0" err="1"/>
              <a:t>BoaS</a:t>
            </a:r>
            <a:r>
              <a:rPr lang="en-US" sz="2700" dirty="0"/>
              <a:t> et al. 2018; American Journal of Political Science)</a:t>
            </a:r>
            <a:endParaRPr lang="it-IT" dirty="0"/>
          </a:p>
        </p:txBody>
      </p:sp>
      <p:sp>
        <p:nvSpPr>
          <p:cNvPr id="3" name="Segnaposto contenuto 2">
            <a:extLst>
              <a:ext uri="{FF2B5EF4-FFF2-40B4-BE49-F238E27FC236}">
                <a16:creationId xmlns:a16="http://schemas.microsoft.com/office/drawing/2014/main" id="{BF416612-8C73-7BEF-A023-489F5BB18C9C}"/>
              </a:ext>
            </a:extLst>
          </p:cNvPr>
          <p:cNvSpPr>
            <a:spLocks noGrp="1"/>
          </p:cNvSpPr>
          <p:nvPr>
            <p:ph idx="1"/>
          </p:nvPr>
        </p:nvSpPr>
        <p:spPr>
          <a:xfrm>
            <a:off x="1024129" y="2286000"/>
            <a:ext cx="5838490" cy="4023360"/>
          </a:xfrm>
        </p:spPr>
        <p:txBody>
          <a:bodyPr>
            <a:normAutofit lnSpcReduction="10000"/>
          </a:bodyPr>
          <a:lstStyle/>
          <a:p>
            <a:pPr>
              <a:buFont typeface="Arial" panose="020B0604020202020204" pitchFamily="34" charset="0"/>
              <a:buChar char="•"/>
            </a:pPr>
            <a:r>
              <a:rPr lang="it-IT" dirty="0">
                <a:cs typeface="Arial" panose="020B0604020202020204" pitchFamily="34" charset="0"/>
              </a:rPr>
              <a:t>In </a:t>
            </a:r>
            <a:r>
              <a:rPr lang="it-IT" b="1" dirty="0">
                <a:cs typeface="Arial" panose="020B0604020202020204" pitchFamily="34" charset="0"/>
              </a:rPr>
              <a:t>collaborazione con la Corte dei conti dello Stato di Pernambuco</a:t>
            </a:r>
            <a:r>
              <a:rPr lang="it-IT" dirty="0">
                <a:cs typeface="Arial" panose="020B0604020202020204" pitchFamily="34" charset="0"/>
              </a:rPr>
              <a:t>, è stato condotto un esperimento sul campo durante le elezioni municipali del 2016.</a:t>
            </a:r>
          </a:p>
          <a:p>
            <a:pPr>
              <a:buFont typeface="Arial" panose="020B0604020202020204" pitchFamily="34" charset="0"/>
              <a:buChar char="•"/>
            </a:pPr>
            <a:r>
              <a:rPr lang="it-IT" dirty="0">
                <a:cs typeface="Arial" panose="020B0604020202020204" pitchFamily="34" charset="0"/>
              </a:rPr>
              <a:t>L'esperimento ha coinvolto un gruppo di trattamento </a:t>
            </a:r>
            <a:r>
              <a:rPr lang="it-IT" b="1" dirty="0">
                <a:cs typeface="Arial" panose="020B0604020202020204" pitchFamily="34" charset="0"/>
              </a:rPr>
              <a:t>che ha ricevuto informazioni sulle irregolarità ufficiali </a:t>
            </a:r>
            <a:r>
              <a:rPr lang="it-IT" dirty="0">
                <a:cs typeface="Arial" panose="020B0604020202020204" pitchFamily="34" charset="0"/>
              </a:rPr>
              <a:t>del sindaco.</a:t>
            </a:r>
          </a:p>
          <a:p>
            <a:pPr>
              <a:buFont typeface="Arial" panose="020B0604020202020204" pitchFamily="34" charset="0"/>
              <a:buChar char="•"/>
            </a:pPr>
            <a:r>
              <a:rPr lang="it-IT" dirty="0">
                <a:cs typeface="Arial" panose="020B0604020202020204" pitchFamily="34" charset="0"/>
              </a:rPr>
              <a:t>Il trattamento non ha avuto alcun effetto sul comportamento di voto auto-riportato dopo le elezioni, </a:t>
            </a:r>
            <a:r>
              <a:rPr lang="it-IT" b="1" dirty="0">
                <a:cs typeface="Arial" panose="020B0604020202020204" pitchFamily="34" charset="0"/>
              </a:rPr>
              <a:t>ma quando le informazioni sono state presentate in un contesto di esperimento «vignette»,</a:t>
            </a:r>
            <a:r>
              <a:rPr lang="it-IT" dirty="0">
                <a:cs typeface="Arial" panose="020B0604020202020204" pitchFamily="34" charset="0"/>
              </a:rPr>
              <a:t> si è riscontrato un forte effetto negativo, come in studi </a:t>
            </a:r>
            <a:r>
              <a:rPr lang="it-IT">
                <a:cs typeface="Arial" panose="020B0604020202020204" pitchFamily="34" charset="0"/>
              </a:rPr>
              <a:t>precedenti.</a:t>
            </a:r>
            <a:endParaRPr lang="it-IT" dirty="0">
              <a:cs typeface="Arial" panose="020B0604020202020204" pitchFamily="34" charset="0"/>
            </a:endParaRPr>
          </a:p>
        </p:txBody>
      </p:sp>
      <p:sp>
        <p:nvSpPr>
          <p:cNvPr id="5" name="TextBox 4">
            <a:extLst>
              <a:ext uri="{FF2B5EF4-FFF2-40B4-BE49-F238E27FC236}">
                <a16:creationId xmlns:a16="http://schemas.microsoft.com/office/drawing/2014/main" id="{A23962E7-52E0-75D7-7C26-86D5CAA4DFEF}"/>
              </a:ext>
            </a:extLst>
          </p:cNvPr>
          <p:cNvSpPr txBox="1"/>
          <p:nvPr/>
        </p:nvSpPr>
        <p:spPr>
          <a:xfrm>
            <a:off x="6862619" y="2281382"/>
            <a:ext cx="5116945" cy="3139321"/>
          </a:xfrm>
          <a:prstGeom prst="rect">
            <a:avLst/>
          </a:prstGeom>
          <a:noFill/>
          <a:ln>
            <a:solidFill>
              <a:schemeClr val="accent1"/>
            </a:solidFill>
          </a:ln>
        </p:spPr>
        <p:txBody>
          <a:bodyPr wrap="square" rtlCol="0">
            <a:spAutoFit/>
          </a:bodyPr>
          <a:lstStyle/>
          <a:p>
            <a:r>
              <a:rPr lang="it-IT" i="1"/>
              <a:t>Immagina di vivere in un quartiere come tuo, ma in un'altra città del Brasile. Chiamiamo il sindaco della città dove vivi Carlos. Ora immagina che il sindaco Carlos si candidi per la rielezione. Durante i quattro anni che fu sindaco, il città ha avuto vari miglioramenti, con economici crescita e miglioramento della salute pubblica e pubblica servizi di trasporto. </a:t>
            </a:r>
            <a:r>
              <a:rPr lang="it-IT" b="1" i="1"/>
              <a:t>Sempre in quella città, i Conti dello Stato Il tribunale ha respinto i conti del sindaco Carlos nell'anno 2013 perché ha riscontrato seri problemi nell'amministrazione del bilancio.</a:t>
            </a:r>
            <a:endParaRPr lang="en-GB" b="1" i="1"/>
          </a:p>
        </p:txBody>
      </p:sp>
    </p:spTree>
    <p:extLst>
      <p:ext uri="{BB962C8B-B14F-4D97-AF65-F5344CB8AC3E}">
        <p14:creationId xmlns:p14="http://schemas.microsoft.com/office/powerpoint/2010/main" val="115112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92454F-9B00-24F2-D766-DBC4DACE47A4}"/>
              </a:ext>
            </a:extLst>
          </p:cNvPr>
          <p:cNvSpPr>
            <a:spLocks noGrp="1"/>
          </p:cNvSpPr>
          <p:nvPr>
            <p:ph type="title"/>
          </p:nvPr>
        </p:nvSpPr>
        <p:spPr>
          <a:solidFill>
            <a:schemeClr val="accent5">
              <a:lumMod val="20000"/>
              <a:lumOff val="80000"/>
            </a:schemeClr>
          </a:solidFill>
        </p:spPr>
        <p:txBody>
          <a:bodyPr>
            <a:normAutofit fontScale="90000"/>
          </a:bodyPr>
          <a:lstStyle/>
          <a:p>
            <a:r>
              <a:rPr lang="en-US" dirty="0"/>
              <a:t>Norms versus Action: Why Voters Fail to Sanction Malfeasance in Brazil</a:t>
            </a:r>
            <a:br>
              <a:rPr lang="en-US" dirty="0"/>
            </a:br>
            <a:r>
              <a:rPr lang="en-US" sz="2700" dirty="0"/>
              <a:t>(</a:t>
            </a:r>
            <a:r>
              <a:rPr lang="en-US" sz="2700" dirty="0" err="1"/>
              <a:t>BoaS</a:t>
            </a:r>
            <a:r>
              <a:rPr lang="en-US" sz="2700" dirty="0"/>
              <a:t> et al. 2018; American Journal of Political Science)</a:t>
            </a:r>
            <a:endParaRPr lang="it-IT" dirty="0"/>
          </a:p>
        </p:txBody>
      </p:sp>
      <p:sp>
        <p:nvSpPr>
          <p:cNvPr id="3" name="Segnaposto contenuto 2">
            <a:extLst>
              <a:ext uri="{FF2B5EF4-FFF2-40B4-BE49-F238E27FC236}">
                <a16:creationId xmlns:a16="http://schemas.microsoft.com/office/drawing/2014/main" id="{BF416612-8C73-7BEF-A023-489F5BB18C9C}"/>
              </a:ext>
            </a:extLst>
          </p:cNvPr>
          <p:cNvSpPr>
            <a:spLocks noGrp="1"/>
          </p:cNvSpPr>
          <p:nvPr>
            <p:ph idx="1"/>
          </p:nvPr>
        </p:nvSpPr>
        <p:spPr/>
        <p:txBody>
          <a:bodyPr>
            <a:normAutofit/>
          </a:bodyPr>
          <a:lstStyle/>
          <a:p>
            <a:pPr>
              <a:buFont typeface="Arial" panose="020B0604020202020204" pitchFamily="34" charset="0"/>
              <a:buChar char="•"/>
            </a:pPr>
            <a:r>
              <a:rPr lang="it-IT">
                <a:cs typeface="Arial" panose="020B0604020202020204" pitchFamily="34" charset="0"/>
              </a:rPr>
              <a:t>Gli </a:t>
            </a:r>
            <a:r>
              <a:rPr lang="it-IT" dirty="0">
                <a:cs typeface="Arial" panose="020B0604020202020204" pitchFamily="34" charset="0"/>
              </a:rPr>
              <a:t>elettori brasiliani sanzionano fortemente i sindaci malfattori </a:t>
            </a:r>
            <a:r>
              <a:rPr lang="it-IT" b="1" dirty="0">
                <a:cs typeface="Arial" panose="020B0604020202020204" pitchFamily="34" charset="0"/>
              </a:rPr>
              <a:t>quando vengono presentati scenari ipotetici,</a:t>
            </a:r>
            <a:r>
              <a:rPr lang="it-IT" dirty="0">
                <a:cs typeface="Arial" panose="020B0604020202020204" pitchFamily="34" charset="0"/>
              </a:rPr>
              <a:t> ma non intraprendono alcuna azione quando ricevono le stesse </a:t>
            </a:r>
            <a:r>
              <a:rPr lang="it-IT">
                <a:cs typeface="Arial" panose="020B0604020202020204" pitchFamily="34" charset="0"/>
              </a:rPr>
              <a:t>informazioni al momento delle elezioni.</a:t>
            </a:r>
            <a:endParaRPr lang="it-IT" dirty="0">
              <a:cs typeface="Arial" panose="020B0604020202020204" pitchFamily="34" charset="0"/>
            </a:endParaRPr>
          </a:p>
          <a:p>
            <a:pPr>
              <a:buFont typeface="Arial" panose="020B0604020202020204" pitchFamily="34" charset="0"/>
              <a:buChar char="•"/>
            </a:pPr>
            <a:r>
              <a:rPr lang="it-IT" dirty="0">
                <a:cs typeface="Arial" panose="020B0604020202020204" pitchFamily="34" charset="0"/>
              </a:rPr>
              <a:t>Il comportamento degli elettori </a:t>
            </a:r>
            <a:r>
              <a:rPr lang="it-IT" b="1" dirty="0">
                <a:cs typeface="Arial" panose="020B0604020202020204" pitchFamily="34" charset="0"/>
              </a:rPr>
              <a:t>in astratto </a:t>
            </a:r>
            <a:r>
              <a:rPr lang="it-IT">
                <a:cs typeface="Arial" panose="020B0604020202020204" pitchFamily="34" charset="0"/>
              </a:rPr>
              <a:t>riflette un atteggiamento relativamente </a:t>
            </a:r>
            <a:r>
              <a:rPr lang="it-IT" dirty="0">
                <a:cs typeface="Arial" panose="020B0604020202020204" pitchFamily="34" charset="0"/>
              </a:rPr>
              <a:t>forte contro la corruzione in Brasile.</a:t>
            </a:r>
          </a:p>
          <a:p>
            <a:pPr>
              <a:buFont typeface="Arial" panose="020B0604020202020204" pitchFamily="34" charset="0"/>
              <a:buChar char="•"/>
            </a:pPr>
            <a:r>
              <a:rPr lang="it-IT" dirty="0">
                <a:cs typeface="Arial" panose="020B0604020202020204" pitchFamily="34" charset="0"/>
              </a:rPr>
              <a:t>Tuttavia, il </a:t>
            </a:r>
            <a:r>
              <a:rPr lang="it-IT" b="1" dirty="0">
                <a:cs typeface="Arial" panose="020B0604020202020204" pitchFamily="34" charset="0"/>
              </a:rPr>
              <a:t>comportamento degli elettori il giorno delle elezioni è vincolato da fattori come l'atteggiamento nei confronti delle dinastie politiche locali </a:t>
            </a:r>
            <a:r>
              <a:rPr lang="it-IT" dirty="0">
                <a:cs typeface="Arial" panose="020B0604020202020204" pitchFamily="34" charset="0"/>
              </a:rPr>
              <a:t>e la maggiore rilevanza di preoccupazioni più urgenti come l'occupazione e i servizi sanitari.</a:t>
            </a:r>
          </a:p>
        </p:txBody>
      </p:sp>
    </p:spTree>
    <p:extLst>
      <p:ext uri="{BB962C8B-B14F-4D97-AF65-F5344CB8AC3E}">
        <p14:creationId xmlns:p14="http://schemas.microsoft.com/office/powerpoint/2010/main" val="122811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87C356-B3D0-2800-A1C2-4503ECEE86D8}"/>
              </a:ext>
            </a:extLst>
          </p:cNvPr>
          <p:cNvSpPr>
            <a:spLocks noGrp="1"/>
          </p:cNvSpPr>
          <p:nvPr>
            <p:ph type="title"/>
          </p:nvPr>
        </p:nvSpPr>
        <p:spPr>
          <a:solidFill>
            <a:schemeClr val="tx1">
              <a:lumMod val="50000"/>
              <a:lumOff val="50000"/>
            </a:schemeClr>
          </a:solidFill>
        </p:spPr>
        <p:txBody>
          <a:bodyPr>
            <a:normAutofit fontScale="90000"/>
          </a:bodyPr>
          <a:lstStyle/>
          <a:p>
            <a:r>
              <a:rPr lang="en-US" dirty="0">
                <a:solidFill>
                  <a:schemeClr val="bg1"/>
                </a:solidFill>
              </a:rPr>
              <a:t>Buying Informed Voters: New Effects of Information on Voters and Candidates </a:t>
            </a:r>
            <a:br>
              <a:rPr lang="en-US" dirty="0"/>
            </a:br>
            <a:r>
              <a:rPr lang="en-US" sz="2700" dirty="0"/>
              <a:t>(Cruz et al, Economic Journal 2020)</a:t>
            </a:r>
            <a:endParaRPr lang="it-IT" dirty="0"/>
          </a:p>
        </p:txBody>
      </p:sp>
      <p:pic>
        <p:nvPicPr>
          <p:cNvPr id="7" name="Picture 6">
            <a:extLst>
              <a:ext uri="{FF2B5EF4-FFF2-40B4-BE49-F238E27FC236}">
                <a16:creationId xmlns:a16="http://schemas.microsoft.com/office/drawing/2014/main" id="{F7BD4E47-7701-E26C-3CB7-2A8DD9F41332}"/>
              </a:ext>
            </a:extLst>
          </p:cNvPr>
          <p:cNvPicPr>
            <a:picLocks noChangeAspect="1"/>
          </p:cNvPicPr>
          <p:nvPr/>
        </p:nvPicPr>
        <p:blipFill>
          <a:blip r:embed="rId2"/>
          <a:stretch>
            <a:fillRect/>
          </a:stretch>
        </p:blipFill>
        <p:spPr>
          <a:xfrm>
            <a:off x="2582861" y="2101855"/>
            <a:ext cx="6464547" cy="4170929"/>
          </a:xfrm>
          <a:prstGeom prst="rect">
            <a:avLst/>
          </a:prstGeom>
        </p:spPr>
      </p:pic>
      <p:sp>
        <p:nvSpPr>
          <p:cNvPr id="8" name="TextBox 7">
            <a:extLst>
              <a:ext uri="{FF2B5EF4-FFF2-40B4-BE49-F238E27FC236}">
                <a16:creationId xmlns:a16="http://schemas.microsoft.com/office/drawing/2014/main" id="{9E9E891B-993A-5538-0668-28D4DEF9468A}"/>
              </a:ext>
            </a:extLst>
          </p:cNvPr>
          <p:cNvSpPr txBox="1"/>
          <p:nvPr/>
        </p:nvSpPr>
        <p:spPr>
          <a:xfrm>
            <a:off x="2760516" y="6042093"/>
            <a:ext cx="3426689" cy="369332"/>
          </a:xfrm>
          <a:prstGeom prst="rect">
            <a:avLst/>
          </a:prstGeom>
          <a:solidFill>
            <a:schemeClr val="bg1"/>
          </a:solidFill>
        </p:spPr>
        <p:txBody>
          <a:bodyPr wrap="square" rtlCol="0">
            <a:spAutoFit/>
          </a:bodyPr>
          <a:lstStyle/>
          <a:p>
            <a:r>
              <a:rPr lang="en-GB"/>
              <a:t>ESPERIMENTO SONDAGGIO</a:t>
            </a:r>
          </a:p>
        </p:txBody>
      </p:sp>
      <p:sp>
        <p:nvSpPr>
          <p:cNvPr id="9" name="TextBox 8">
            <a:extLst>
              <a:ext uri="{FF2B5EF4-FFF2-40B4-BE49-F238E27FC236}">
                <a16:creationId xmlns:a16="http://schemas.microsoft.com/office/drawing/2014/main" id="{813C594C-6DB2-FD1D-EA43-623CEF9C1334}"/>
              </a:ext>
            </a:extLst>
          </p:cNvPr>
          <p:cNvSpPr txBox="1"/>
          <p:nvPr/>
        </p:nvSpPr>
        <p:spPr>
          <a:xfrm>
            <a:off x="5884164" y="5985037"/>
            <a:ext cx="3426689" cy="369332"/>
          </a:xfrm>
          <a:prstGeom prst="rect">
            <a:avLst/>
          </a:prstGeom>
          <a:solidFill>
            <a:schemeClr val="bg1"/>
          </a:solidFill>
        </p:spPr>
        <p:txBody>
          <a:bodyPr wrap="square" rtlCol="0">
            <a:spAutoFit/>
          </a:bodyPr>
          <a:lstStyle/>
          <a:p>
            <a:r>
              <a:rPr lang="en-GB"/>
              <a:t>ESPERIMENTO SUL CAMPO</a:t>
            </a:r>
          </a:p>
        </p:txBody>
      </p:sp>
      <p:sp>
        <p:nvSpPr>
          <p:cNvPr id="10" name="TextBox 9">
            <a:extLst>
              <a:ext uri="{FF2B5EF4-FFF2-40B4-BE49-F238E27FC236}">
                <a16:creationId xmlns:a16="http://schemas.microsoft.com/office/drawing/2014/main" id="{10D17780-E774-0499-DC57-708C4C5FF8F3}"/>
              </a:ext>
            </a:extLst>
          </p:cNvPr>
          <p:cNvSpPr txBox="1"/>
          <p:nvPr/>
        </p:nvSpPr>
        <p:spPr>
          <a:xfrm>
            <a:off x="3682296" y="5460256"/>
            <a:ext cx="1938423" cy="646331"/>
          </a:xfrm>
          <a:prstGeom prst="rect">
            <a:avLst/>
          </a:prstGeom>
          <a:solidFill>
            <a:schemeClr val="bg1"/>
          </a:solidFill>
        </p:spPr>
        <p:txBody>
          <a:bodyPr wrap="square" rtlCol="0">
            <a:spAutoFit/>
          </a:bodyPr>
          <a:lstStyle/>
          <a:p>
            <a:pPr algn="ctr"/>
            <a:r>
              <a:rPr lang="en-GB"/>
              <a:t>Voto a politici in carica</a:t>
            </a:r>
          </a:p>
        </p:txBody>
      </p:sp>
      <p:sp>
        <p:nvSpPr>
          <p:cNvPr id="13" name="TextBox 12">
            <a:extLst>
              <a:ext uri="{FF2B5EF4-FFF2-40B4-BE49-F238E27FC236}">
                <a16:creationId xmlns:a16="http://schemas.microsoft.com/office/drawing/2014/main" id="{F59E5CF4-84F6-70ED-9AC1-1C8AB14A7097}"/>
              </a:ext>
            </a:extLst>
          </p:cNvPr>
          <p:cNvSpPr txBox="1"/>
          <p:nvPr/>
        </p:nvSpPr>
        <p:spPr>
          <a:xfrm>
            <a:off x="7286641" y="5337192"/>
            <a:ext cx="1938423" cy="646331"/>
          </a:xfrm>
          <a:prstGeom prst="rect">
            <a:avLst/>
          </a:prstGeom>
          <a:solidFill>
            <a:schemeClr val="bg1"/>
          </a:solidFill>
        </p:spPr>
        <p:txBody>
          <a:bodyPr wrap="square" rtlCol="0">
            <a:spAutoFit/>
          </a:bodyPr>
          <a:lstStyle/>
          <a:p>
            <a:pPr algn="ctr"/>
            <a:r>
              <a:rPr lang="en-GB"/>
              <a:t>Voto a politici in carica</a:t>
            </a:r>
          </a:p>
        </p:txBody>
      </p:sp>
      <p:sp>
        <p:nvSpPr>
          <p:cNvPr id="14" name="TextBox 13">
            <a:extLst>
              <a:ext uri="{FF2B5EF4-FFF2-40B4-BE49-F238E27FC236}">
                <a16:creationId xmlns:a16="http://schemas.microsoft.com/office/drawing/2014/main" id="{0706EDB9-6459-38EC-BE86-6CA033A1BBD2}"/>
              </a:ext>
            </a:extLst>
          </p:cNvPr>
          <p:cNvSpPr txBox="1"/>
          <p:nvPr/>
        </p:nvSpPr>
        <p:spPr>
          <a:xfrm>
            <a:off x="5561598" y="5366477"/>
            <a:ext cx="1938423" cy="646331"/>
          </a:xfrm>
          <a:prstGeom prst="rect">
            <a:avLst/>
          </a:prstGeom>
          <a:solidFill>
            <a:schemeClr val="bg1"/>
          </a:solidFill>
        </p:spPr>
        <p:txBody>
          <a:bodyPr wrap="square" rtlCol="0">
            <a:spAutoFit/>
          </a:bodyPr>
          <a:lstStyle/>
          <a:p>
            <a:pPr algn="ctr"/>
            <a:r>
              <a:rPr lang="en-GB"/>
              <a:t>Compravendita di voti</a:t>
            </a:r>
          </a:p>
        </p:txBody>
      </p:sp>
      <p:sp>
        <p:nvSpPr>
          <p:cNvPr id="15" name="Rectangle 14">
            <a:extLst>
              <a:ext uri="{FF2B5EF4-FFF2-40B4-BE49-F238E27FC236}">
                <a16:creationId xmlns:a16="http://schemas.microsoft.com/office/drawing/2014/main" id="{E9E77D31-9949-C513-040D-00D94E661FA2}"/>
              </a:ext>
            </a:extLst>
          </p:cNvPr>
          <p:cNvSpPr/>
          <p:nvPr/>
        </p:nvSpPr>
        <p:spPr>
          <a:xfrm>
            <a:off x="5477164" y="2429164"/>
            <a:ext cx="1938423" cy="3583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55EC603-8845-1C76-C504-E382B4F017A2}"/>
              </a:ext>
            </a:extLst>
          </p:cNvPr>
          <p:cNvSpPr txBox="1"/>
          <p:nvPr/>
        </p:nvSpPr>
        <p:spPr>
          <a:xfrm rot="16200000">
            <a:off x="1163054" y="3724294"/>
            <a:ext cx="3656588" cy="461665"/>
          </a:xfrm>
          <a:prstGeom prst="rect">
            <a:avLst/>
          </a:prstGeom>
          <a:solidFill>
            <a:schemeClr val="bg1"/>
          </a:solidFill>
        </p:spPr>
        <p:txBody>
          <a:bodyPr wrap="square" rtlCol="0">
            <a:spAutoFit/>
          </a:bodyPr>
          <a:lstStyle/>
          <a:p>
            <a:pPr algn="ctr"/>
            <a:r>
              <a:rPr lang="en-GB" sz="2400"/>
              <a:t>Effetto %</a:t>
            </a:r>
          </a:p>
        </p:txBody>
      </p:sp>
      <p:sp>
        <p:nvSpPr>
          <p:cNvPr id="19" name="TextBox 18">
            <a:extLst>
              <a:ext uri="{FF2B5EF4-FFF2-40B4-BE49-F238E27FC236}">
                <a16:creationId xmlns:a16="http://schemas.microsoft.com/office/drawing/2014/main" id="{9520A566-FFA6-DC6A-5A59-2626401635BA}"/>
              </a:ext>
            </a:extLst>
          </p:cNvPr>
          <p:cNvSpPr txBox="1"/>
          <p:nvPr/>
        </p:nvSpPr>
        <p:spPr>
          <a:xfrm>
            <a:off x="335666" y="4409954"/>
            <a:ext cx="3784921" cy="1200329"/>
          </a:xfrm>
          <a:prstGeom prst="rect">
            <a:avLst/>
          </a:prstGeom>
          <a:noFill/>
        </p:spPr>
        <p:txBody>
          <a:bodyPr wrap="square" rtlCol="0">
            <a:spAutoFit/>
          </a:bodyPr>
          <a:lstStyle/>
          <a:p>
            <a:r>
              <a:rPr lang="en-GB" sz="7200"/>
              <a:t>Perchè?</a:t>
            </a:r>
          </a:p>
        </p:txBody>
      </p:sp>
    </p:spTree>
    <p:extLst>
      <p:ext uri="{BB962C8B-B14F-4D97-AF65-F5344CB8AC3E}">
        <p14:creationId xmlns:p14="http://schemas.microsoft.com/office/powerpoint/2010/main" val="250357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87C356-B3D0-2800-A1C2-4503ECEE86D8}"/>
              </a:ext>
            </a:extLst>
          </p:cNvPr>
          <p:cNvSpPr>
            <a:spLocks noGrp="1"/>
          </p:cNvSpPr>
          <p:nvPr>
            <p:ph type="title"/>
          </p:nvPr>
        </p:nvSpPr>
        <p:spPr>
          <a:solidFill>
            <a:schemeClr val="tx1">
              <a:lumMod val="50000"/>
              <a:lumOff val="50000"/>
            </a:schemeClr>
          </a:solidFill>
        </p:spPr>
        <p:txBody>
          <a:bodyPr>
            <a:normAutofit fontScale="90000"/>
          </a:bodyPr>
          <a:lstStyle/>
          <a:p>
            <a:r>
              <a:rPr lang="en-US" dirty="0">
                <a:solidFill>
                  <a:schemeClr val="bg1"/>
                </a:solidFill>
              </a:rPr>
              <a:t>Buying Informed Voters: New Effects of Information on Voters and Candidates </a:t>
            </a:r>
            <a:br>
              <a:rPr lang="en-US" dirty="0"/>
            </a:br>
            <a:r>
              <a:rPr lang="en-US" sz="2700" dirty="0"/>
              <a:t>(Cruz et al, Economic Journal 2020)</a:t>
            </a:r>
            <a:endParaRPr lang="it-IT" dirty="0"/>
          </a:p>
        </p:txBody>
      </p:sp>
      <p:sp>
        <p:nvSpPr>
          <p:cNvPr id="3" name="Segnaposto contenuto 2">
            <a:extLst>
              <a:ext uri="{FF2B5EF4-FFF2-40B4-BE49-F238E27FC236}">
                <a16:creationId xmlns:a16="http://schemas.microsoft.com/office/drawing/2014/main" id="{C59AAE6B-931A-FA40-B54E-D6D9C7320FEF}"/>
              </a:ext>
            </a:extLst>
          </p:cNvPr>
          <p:cNvSpPr>
            <a:spLocks noGrp="1"/>
          </p:cNvSpPr>
          <p:nvPr>
            <p:ph idx="1"/>
          </p:nvPr>
        </p:nvSpPr>
        <p:spPr/>
        <p:txBody>
          <a:bodyPr>
            <a:normAutofit fontScale="92500" lnSpcReduction="10000"/>
          </a:bodyPr>
          <a:lstStyle/>
          <a:p>
            <a:pPr algn="l">
              <a:buFont typeface="Arial" panose="020B0604020202020204" pitchFamily="34" charset="0"/>
              <a:buChar char="•"/>
            </a:pPr>
            <a:r>
              <a:rPr lang="it-IT" b="0" i="0" dirty="0">
                <a:effectLst/>
                <a:cs typeface="Arial" panose="020B0604020202020204" pitchFamily="34" charset="0"/>
              </a:rPr>
              <a:t>Il paper esplora il ruolo dell'informazione nella teoria dell'accountability elettorale e come essa possa migliorare le performance dei politici.</a:t>
            </a:r>
          </a:p>
          <a:p>
            <a:pPr algn="l">
              <a:buFont typeface="Arial" panose="020B0604020202020204" pitchFamily="34" charset="0"/>
              <a:buChar char="•"/>
            </a:pPr>
            <a:r>
              <a:rPr lang="it-IT" b="0" i="0" dirty="0">
                <a:effectLst/>
                <a:cs typeface="Arial" panose="020B0604020202020204" pitchFamily="34" charset="0"/>
              </a:rPr>
              <a:t>Tuttavia, l'informazione fornita agli elettori non sempre si traduce in un miglioramento delle performance dei politici.</a:t>
            </a:r>
          </a:p>
          <a:p>
            <a:pPr algn="l">
              <a:buFont typeface="Arial" panose="020B0604020202020204" pitchFamily="34" charset="0"/>
              <a:buChar char="•"/>
            </a:pPr>
            <a:r>
              <a:rPr lang="it-IT" b="0" i="0" dirty="0">
                <a:effectLst/>
                <a:cs typeface="Arial" panose="020B0604020202020204" pitchFamily="34" charset="0"/>
              </a:rPr>
              <a:t>Utilizzando due esperimenti nelle Filippine, si dimostra che quando gli elettori non sono a conoscenza delle capacità governative di base, informarli su cosa i politici potrebbero fare è sufficiente per diminuire il </a:t>
            </a:r>
            <a:r>
              <a:rPr lang="it-IT" b="0" i="0">
                <a:effectLst/>
                <a:cs typeface="Arial" panose="020B0604020202020204" pitchFamily="34" charset="0"/>
              </a:rPr>
              <a:t>supporto ai politici in carica.</a:t>
            </a:r>
            <a:endParaRPr lang="it-IT" b="0" i="0" dirty="0">
              <a:effectLst/>
              <a:cs typeface="Arial" panose="020B0604020202020204" pitchFamily="34" charset="0"/>
            </a:endParaRPr>
          </a:p>
          <a:p>
            <a:pPr algn="l">
              <a:buFont typeface="Arial" panose="020B0604020202020204" pitchFamily="34" charset="0"/>
              <a:buChar char="•"/>
            </a:pPr>
            <a:r>
              <a:rPr lang="it-IT" b="0" i="0" dirty="0">
                <a:effectLst/>
                <a:cs typeface="Arial" panose="020B0604020202020204" pitchFamily="34" charset="0"/>
              </a:rPr>
              <a:t>Tuttavia, </a:t>
            </a:r>
            <a:r>
              <a:rPr lang="it-IT" b="1" i="0" dirty="0">
                <a:effectLst/>
                <a:cs typeface="Arial" panose="020B0604020202020204" pitchFamily="34" charset="0"/>
              </a:rPr>
              <a:t>i politici possono contrastare questa diminuzione del supporto aumentando le pratiche clientelari (compravendita di voti).</a:t>
            </a:r>
          </a:p>
          <a:p>
            <a:pPr algn="l">
              <a:buFont typeface="Arial" panose="020B0604020202020204" pitchFamily="34" charset="0"/>
              <a:buChar char="•"/>
            </a:pPr>
            <a:r>
              <a:rPr lang="it-IT" b="0" i="0" dirty="0">
                <a:effectLst/>
                <a:cs typeface="Arial" panose="020B0604020202020204" pitchFamily="34" charset="0"/>
              </a:rPr>
              <a:t>Il lavoro mostra come anche le campagne di informazione neutra possano migliorare il potere degli elettori rispetto ai propri politici, offrendo indicazioni per la progettazione di interventi volti a cambiare l'equilibrio elettorale in paesi clientelari.</a:t>
            </a:r>
          </a:p>
          <a:p>
            <a:endParaRPr lang="it-IT" dirty="0"/>
          </a:p>
        </p:txBody>
      </p:sp>
    </p:spTree>
    <p:extLst>
      <p:ext uri="{BB962C8B-B14F-4D97-AF65-F5344CB8AC3E}">
        <p14:creationId xmlns:p14="http://schemas.microsoft.com/office/powerpoint/2010/main" val="19472857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4D644-7E8E-12D7-200C-72D9A3930210}"/>
              </a:ext>
            </a:extLst>
          </p:cNvPr>
          <p:cNvSpPr>
            <a:spLocks noGrp="1"/>
          </p:cNvSpPr>
          <p:nvPr>
            <p:ph type="title"/>
          </p:nvPr>
        </p:nvSpPr>
        <p:spPr/>
        <p:txBody>
          <a:bodyPr/>
          <a:lstStyle/>
          <a:p>
            <a:r>
              <a:rPr lang="en-GB"/>
              <a:t>Effetti perversi della trasparenza</a:t>
            </a:r>
          </a:p>
        </p:txBody>
      </p:sp>
      <p:sp>
        <p:nvSpPr>
          <p:cNvPr id="3" name="Content Placeholder 2">
            <a:extLst>
              <a:ext uri="{FF2B5EF4-FFF2-40B4-BE49-F238E27FC236}">
                <a16:creationId xmlns:a16="http://schemas.microsoft.com/office/drawing/2014/main" id="{B7AC9341-9FD5-E57D-A9C3-1E1424CC6BC4}"/>
              </a:ext>
            </a:extLst>
          </p:cNvPr>
          <p:cNvSpPr>
            <a:spLocks noGrp="1"/>
          </p:cNvSpPr>
          <p:nvPr>
            <p:ph idx="1"/>
          </p:nvPr>
        </p:nvSpPr>
        <p:spPr/>
        <p:txBody>
          <a:bodyPr>
            <a:normAutofit/>
          </a:bodyPr>
          <a:lstStyle/>
          <a:p>
            <a:pPr marL="457200" indent="-457200">
              <a:buFont typeface="+mj-lt"/>
              <a:buAutoNum type="arabicPeriod"/>
            </a:pPr>
            <a:r>
              <a:rPr lang="en-GB" sz="2800" dirty="0"/>
              <a:t>The Wrong Kind of Transparency </a:t>
            </a:r>
            <a:br>
              <a:rPr lang="en-GB" sz="2800" dirty="0"/>
            </a:br>
            <a:r>
              <a:rPr lang="en-GB" sz="2000" dirty="0"/>
              <a:t>(Prat 2006; American Economic Review)</a:t>
            </a:r>
            <a:endParaRPr lang="en-GB" sz="2800" dirty="0"/>
          </a:p>
          <a:p>
            <a:pPr marL="630936" lvl="1" indent="-457200">
              <a:buFont typeface="+mj-lt"/>
              <a:buAutoNum type="arabicPeriod"/>
            </a:pPr>
            <a:r>
              <a:rPr lang="en-GB" sz="2400" dirty="0" err="1"/>
              <a:t>Esistono</a:t>
            </a:r>
            <a:r>
              <a:rPr lang="en-GB" sz="2400" dirty="0"/>
              <a:t> </a:t>
            </a:r>
            <a:r>
              <a:rPr lang="en-GB" sz="2400" dirty="0" err="1"/>
              <a:t>molti</a:t>
            </a:r>
            <a:r>
              <a:rPr lang="en-GB" sz="2400" dirty="0"/>
              <a:t> </a:t>
            </a:r>
            <a:r>
              <a:rPr lang="en-GB" sz="2400" dirty="0" err="1"/>
              <a:t>contesti</a:t>
            </a:r>
            <a:r>
              <a:rPr lang="en-GB" sz="2400" dirty="0"/>
              <a:t> dove </a:t>
            </a:r>
            <a:r>
              <a:rPr lang="en-GB" sz="2400" dirty="0" err="1"/>
              <a:t>sappiamo</a:t>
            </a:r>
            <a:r>
              <a:rPr lang="en-GB" sz="2400" dirty="0"/>
              <a:t> </a:t>
            </a:r>
            <a:r>
              <a:rPr lang="en-GB" sz="2400" dirty="0" err="1"/>
              <a:t>che</a:t>
            </a:r>
            <a:r>
              <a:rPr lang="en-GB" sz="2400" dirty="0"/>
              <a:t> la </a:t>
            </a:r>
            <a:r>
              <a:rPr lang="en-GB" sz="2400" dirty="0" err="1"/>
              <a:t>trasparenza</a:t>
            </a:r>
            <a:r>
              <a:rPr lang="en-GB" sz="2400" dirty="0"/>
              <a:t> non porta sempre </a:t>
            </a:r>
            <a:r>
              <a:rPr lang="en-GB" sz="2400" dirty="0" err="1"/>
              <a:t>benefici</a:t>
            </a:r>
            <a:r>
              <a:rPr lang="en-GB" sz="2400" dirty="0"/>
              <a:t> (es: </a:t>
            </a:r>
            <a:r>
              <a:rPr lang="en-GB" sz="2400" dirty="0" err="1"/>
              <a:t>gestione</a:t>
            </a:r>
            <a:r>
              <a:rPr lang="en-GB" sz="2400" dirty="0"/>
              <a:t> </a:t>
            </a:r>
            <a:r>
              <a:rPr lang="en-GB" sz="2400" dirty="0" err="1"/>
              <a:t>dei</a:t>
            </a:r>
            <a:r>
              <a:rPr lang="en-GB" sz="2400" dirty="0"/>
              <a:t> </a:t>
            </a:r>
            <a:r>
              <a:rPr lang="en-GB" sz="2400" dirty="0" err="1"/>
              <a:t>fondi</a:t>
            </a:r>
            <a:r>
              <a:rPr lang="en-GB" sz="2400" dirty="0"/>
              <a:t> di </a:t>
            </a:r>
            <a:r>
              <a:rPr lang="en-GB" sz="2400" dirty="0" err="1"/>
              <a:t>investimento</a:t>
            </a:r>
            <a:r>
              <a:rPr lang="en-GB" sz="2400" dirty="0"/>
              <a:t>; rapport </a:t>
            </a:r>
            <a:r>
              <a:rPr lang="en-GB" sz="2400" dirty="0" err="1"/>
              <a:t>azionisti</a:t>
            </a:r>
            <a:r>
              <a:rPr lang="en-GB" sz="2400" dirty="0"/>
              <a:t>-manager; etc…)</a:t>
            </a:r>
          </a:p>
          <a:p>
            <a:pPr marL="630936" lvl="1" indent="-457200">
              <a:buFont typeface="+mj-lt"/>
              <a:buAutoNum type="arabicPeriod"/>
            </a:pPr>
            <a:r>
              <a:rPr lang="en-GB" sz="2400" dirty="0"/>
              <a:t>Il </a:t>
            </a:r>
            <a:r>
              <a:rPr lang="en-GB" sz="2400" dirty="0" err="1"/>
              <a:t>problema</a:t>
            </a:r>
            <a:r>
              <a:rPr lang="en-GB" sz="2400" dirty="0"/>
              <a:t> </a:t>
            </a:r>
            <a:r>
              <a:rPr lang="en-GB" sz="2400" dirty="0" err="1"/>
              <a:t>dei</a:t>
            </a:r>
            <a:r>
              <a:rPr lang="en-GB" sz="2400" dirty="0"/>
              <a:t> “</a:t>
            </a:r>
            <a:r>
              <a:rPr lang="en-GB" sz="2400" dirty="0" err="1"/>
              <a:t>terzi</a:t>
            </a:r>
            <a:r>
              <a:rPr lang="en-GB" sz="2400" dirty="0"/>
              <a:t> </a:t>
            </a:r>
            <a:r>
              <a:rPr lang="en-GB" sz="2400" dirty="0" err="1"/>
              <a:t>interessati</a:t>
            </a:r>
            <a:r>
              <a:rPr lang="en-GB" sz="2400" dirty="0"/>
              <a:t>”</a:t>
            </a:r>
          </a:p>
          <a:p>
            <a:pPr marL="630936" lvl="1" indent="-457200">
              <a:buFont typeface="+mj-lt"/>
              <a:buAutoNum type="arabicPeriod"/>
            </a:pPr>
            <a:r>
              <a:rPr lang="en-GB" sz="2400" dirty="0" err="1"/>
              <a:t>Troppa</a:t>
            </a:r>
            <a:r>
              <a:rPr lang="en-GB" sz="2400" dirty="0"/>
              <a:t> </a:t>
            </a:r>
            <a:r>
              <a:rPr lang="en-GB" sz="2400" dirty="0" err="1"/>
              <a:t>trasparenza</a:t>
            </a:r>
            <a:r>
              <a:rPr lang="en-GB" sz="2400" dirty="0"/>
              <a:t> </a:t>
            </a:r>
            <a:r>
              <a:rPr lang="en-GB" sz="2400" dirty="0" err="1"/>
              <a:t>può</a:t>
            </a:r>
            <a:r>
              <a:rPr lang="en-GB" sz="2400" dirty="0"/>
              <a:t> </a:t>
            </a:r>
            <a:r>
              <a:rPr lang="en-GB" sz="2400" dirty="0" err="1"/>
              <a:t>ridurre</a:t>
            </a:r>
            <a:r>
              <a:rPr lang="en-GB" sz="2400" dirty="0"/>
              <a:t> </a:t>
            </a:r>
            <a:r>
              <a:rPr lang="en-GB" sz="2400" dirty="0" err="1"/>
              <a:t>gli</a:t>
            </a:r>
            <a:r>
              <a:rPr lang="en-GB" sz="2400" dirty="0"/>
              <a:t> </a:t>
            </a:r>
            <a:r>
              <a:rPr lang="en-GB" sz="2400" dirty="0" err="1"/>
              <a:t>sforzi</a:t>
            </a:r>
            <a:r>
              <a:rPr lang="en-GB" sz="2400" dirty="0"/>
              <a:t> per </a:t>
            </a:r>
            <a:r>
              <a:rPr lang="en-GB" sz="2400" dirty="0" err="1"/>
              <a:t>mostrare</a:t>
            </a:r>
            <a:r>
              <a:rPr lang="en-GB" sz="2400" dirty="0"/>
              <a:t> il proprio </a:t>
            </a:r>
            <a:r>
              <a:rPr lang="en-GB" sz="2400" dirty="0" err="1"/>
              <a:t>operato</a:t>
            </a:r>
            <a:r>
              <a:rPr lang="en-GB" sz="2400" dirty="0"/>
              <a:t> (es: </a:t>
            </a:r>
            <a:r>
              <a:rPr lang="en-GB" sz="2400" dirty="0" err="1"/>
              <a:t>presenze</a:t>
            </a:r>
            <a:r>
              <a:rPr lang="en-GB" sz="2400" dirty="0"/>
              <a:t> in </a:t>
            </a:r>
            <a:r>
              <a:rPr lang="en-GB" sz="2400" dirty="0" err="1"/>
              <a:t>parlamento</a:t>
            </a:r>
            <a:r>
              <a:rPr lang="en-GB" sz="2400" dirty="0"/>
              <a:t>)</a:t>
            </a:r>
          </a:p>
        </p:txBody>
      </p:sp>
    </p:spTree>
    <p:extLst>
      <p:ext uri="{BB962C8B-B14F-4D97-AF65-F5344CB8AC3E}">
        <p14:creationId xmlns:p14="http://schemas.microsoft.com/office/powerpoint/2010/main" val="2327145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69AA2-FD39-705D-B632-73D62764EFDB}"/>
              </a:ext>
            </a:extLst>
          </p:cNvPr>
          <p:cNvSpPr>
            <a:spLocks noGrp="1"/>
          </p:cNvSpPr>
          <p:nvPr>
            <p:ph type="title"/>
          </p:nvPr>
        </p:nvSpPr>
        <p:spPr>
          <a:xfrm>
            <a:off x="894819" y="2755761"/>
            <a:ext cx="9720072" cy="1499616"/>
          </a:xfrm>
        </p:spPr>
        <p:txBody>
          <a:bodyPr>
            <a:normAutofit fontScale="90000"/>
          </a:bodyPr>
          <a:lstStyle/>
          <a:p>
            <a:pPr algn="ctr"/>
            <a:r>
              <a:rPr lang="en-GB" sz="9600"/>
              <a:t>E in italia?</a:t>
            </a:r>
            <a:br>
              <a:rPr lang="en-GB" sz="9600"/>
            </a:br>
            <a:endParaRPr lang="en-GB" sz="9600"/>
          </a:p>
        </p:txBody>
      </p:sp>
    </p:spTree>
    <p:extLst>
      <p:ext uri="{BB962C8B-B14F-4D97-AF65-F5344CB8AC3E}">
        <p14:creationId xmlns:p14="http://schemas.microsoft.com/office/powerpoint/2010/main" val="759643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55141D1-1469-F8F1-1C54-7F041CB8DAB5}"/>
              </a:ext>
            </a:extLst>
          </p:cNvPr>
          <p:cNvPicPr>
            <a:picLocks noChangeAspect="1"/>
          </p:cNvPicPr>
          <p:nvPr/>
        </p:nvPicPr>
        <p:blipFill>
          <a:blip r:embed="rId2"/>
          <a:stretch>
            <a:fillRect/>
          </a:stretch>
        </p:blipFill>
        <p:spPr>
          <a:xfrm>
            <a:off x="2447925" y="557212"/>
            <a:ext cx="7296150" cy="5743575"/>
          </a:xfrm>
          <a:prstGeom prst="rect">
            <a:avLst/>
          </a:prstGeom>
        </p:spPr>
      </p:pic>
    </p:spTree>
    <p:extLst>
      <p:ext uri="{BB962C8B-B14F-4D97-AF65-F5344CB8AC3E}">
        <p14:creationId xmlns:p14="http://schemas.microsoft.com/office/powerpoint/2010/main" val="568597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5ABFC-F902-4FFE-9288-5E8B85F4C1F0}"/>
              </a:ext>
            </a:extLst>
          </p:cNvPr>
          <p:cNvSpPr>
            <a:spLocks noGrp="1"/>
          </p:cNvSpPr>
          <p:nvPr>
            <p:ph type="title"/>
          </p:nvPr>
        </p:nvSpPr>
        <p:spPr>
          <a:xfrm>
            <a:off x="886048" y="-8788"/>
            <a:ext cx="9720072" cy="1499616"/>
          </a:xfrm>
        </p:spPr>
        <p:txBody>
          <a:bodyPr>
            <a:normAutofit fontScale="90000"/>
          </a:bodyPr>
          <a:lstStyle/>
          <a:p>
            <a:r>
              <a:rPr lang="it-IT"/>
              <a:t>CAMPAGNA PER LA TRASPARENZA POLITICA IN ITALIA
</a:t>
            </a:r>
            <a:endParaRPr lang="en-GB" dirty="0"/>
          </a:p>
        </p:txBody>
      </p:sp>
      <p:pic>
        <p:nvPicPr>
          <p:cNvPr id="4" name="Picture 3" descr="A group of people posing for a photo&#10;&#10;Description automatically generated">
            <a:extLst>
              <a:ext uri="{FF2B5EF4-FFF2-40B4-BE49-F238E27FC236}">
                <a16:creationId xmlns:a16="http://schemas.microsoft.com/office/drawing/2014/main" id="{E4774F66-D721-4D6E-B804-8C8C05E6B5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17" y="1654071"/>
            <a:ext cx="5272407" cy="2965729"/>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E99114E3-2762-4412-86BA-28E32274F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4798" y="1743431"/>
            <a:ext cx="4860036" cy="3936631"/>
          </a:xfrm>
          <a:prstGeom prst="rect">
            <a:avLst/>
          </a:prstGeom>
        </p:spPr>
      </p:pic>
      <p:pic>
        <p:nvPicPr>
          <p:cNvPr id="8" name="Picture 7" descr="Chart, radar chart&#10;&#10;Description automatically generated">
            <a:extLst>
              <a:ext uri="{FF2B5EF4-FFF2-40B4-BE49-F238E27FC236}">
                <a16:creationId xmlns:a16="http://schemas.microsoft.com/office/drawing/2014/main" id="{A27DF63C-07C0-4D27-8D79-33E8B0FF39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17" y="5170665"/>
            <a:ext cx="2556904" cy="1546927"/>
          </a:xfrm>
          <a:prstGeom prst="rect">
            <a:avLst/>
          </a:prstGeom>
        </p:spPr>
      </p:pic>
    </p:spTree>
    <p:extLst>
      <p:ext uri="{BB962C8B-B14F-4D97-AF65-F5344CB8AC3E}">
        <p14:creationId xmlns:p14="http://schemas.microsoft.com/office/powerpoint/2010/main" val="432598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5ABFC-F902-4FFE-9288-5E8B85F4C1F0}"/>
              </a:ext>
            </a:extLst>
          </p:cNvPr>
          <p:cNvSpPr>
            <a:spLocks noGrp="1"/>
          </p:cNvSpPr>
          <p:nvPr>
            <p:ph type="title"/>
          </p:nvPr>
        </p:nvSpPr>
        <p:spPr>
          <a:xfrm>
            <a:off x="886048" y="-8788"/>
            <a:ext cx="9720072" cy="1499616"/>
          </a:xfrm>
        </p:spPr>
        <p:txBody>
          <a:bodyPr/>
          <a:lstStyle/>
          <a:p>
            <a:r>
              <a:rPr lang="en-GB" dirty="0"/>
              <a:t>POLITICAL TRANSPARENCY CAMPAIGN IN ITALY</a:t>
            </a:r>
          </a:p>
        </p:txBody>
      </p:sp>
      <p:pic>
        <p:nvPicPr>
          <p:cNvPr id="4" name="Picture 3" descr="A group of people posing for a photo&#10;&#10;Description automatically generated">
            <a:extLst>
              <a:ext uri="{FF2B5EF4-FFF2-40B4-BE49-F238E27FC236}">
                <a16:creationId xmlns:a16="http://schemas.microsoft.com/office/drawing/2014/main" id="{E4774F66-D721-4D6E-B804-8C8C05E6B5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17" y="2101111"/>
            <a:ext cx="5272407" cy="2965729"/>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E99114E3-2762-4412-86BA-28E32274F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4798" y="1743431"/>
            <a:ext cx="4860036" cy="3936631"/>
          </a:xfrm>
          <a:prstGeom prst="rect">
            <a:avLst/>
          </a:prstGeom>
        </p:spPr>
      </p:pic>
      <p:sp>
        <p:nvSpPr>
          <p:cNvPr id="5" name="Rectangle 4">
            <a:extLst>
              <a:ext uri="{FF2B5EF4-FFF2-40B4-BE49-F238E27FC236}">
                <a16:creationId xmlns:a16="http://schemas.microsoft.com/office/drawing/2014/main" id="{3222CCBD-DABC-4CF3-91E0-886C90A53E7B}"/>
              </a:ext>
            </a:extLst>
          </p:cNvPr>
          <p:cNvSpPr/>
          <p:nvPr/>
        </p:nvSpPr>
        <p:spPr>
          <a:xfrm>
            <a:off x="730518" y="2651760"/>
            <a:ext cx="5144803" cy="447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we ask for transparency on competences, conflicts of interest, financing, trials and convictions of all candidates</a:t>
            </a:r>
            <a:endParaRPr lang="en-GB" sz="1600" dirty="0">
              <a:solidFill>
                <a:schemeClr val="bg1"/>
              </a:solidFill>
            </a:endParaRPr>
          </a:p>
        </p:txBody>
      </p:sp>
      <p:sp>
        <p:nvSpPr>
          <p:cNvPr id="6" name="Rectangle 5">
            <a:extLst>
              <a:ext uri="{FF2B5EF4-FFF2-40B4-BE49-F238E27FC236}">
                <a16:creationId xmlns:a16="http://schemas.microsoft.com/office/drawing/2014/main" id="{726183EE-5CF9-4C06-A747-D2CDF31B56B3}"/>
              </a:ext>
            </a:extLst>
          </p:cNvPr>
          <p:cNvSpPr/>
          <p:nvPr/>
        </p:nvSpPr>
        <p:spPr>
          <a:xfrm>
            <a:off x="787003" y="3205480"/>
            <a:ext cx="4679078" cy="4470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solidFill>
                  <a:schemeClr val="bg1"/>
                </a:solidFill>
                <a:latin typeface="Arial" panose="020B0604020202020204" pitchFamily="34" charset="0"/>
                <a:cs typeface="Arial" panose="020B0604020202020204" pitchFamily="34" charset="0"/>
              </a:rPr>
              <a:t>WE WANT #TRANSPARENT CANDIDATES</a:t>
            </a:r>
            <a:endParaRPr lang="en-GB" sz="1600" b="1" i="1" dirty="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8AEA438-ED88-4EDE-B1FB-5362A4A9DB66}"/>
              </a:ext>
            </a:extLst>
          </p:cNvPr>
          <p:cNvSpPr/>
          <p:nvPr/>
        </p:nvSpPr>
        <p:spPr>
          <a:xfrm>
            <a:off x="730518" y="2041477"/>
            <a:ext cx="5208606" cy="5584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WHAT DO YOU KNOW ABOUT THEM?</a:t>
            </a:r>
            <a:endParaRPr lang="en-GB" sz="1600" b="1" dirty="0">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5FEC9FC-3861-4051-AF03-C1B63FC48DC9}"/>
              </a:ext>
            </a:extLst>
          </p:cNvPr>
          <p:cNvSpPr/>
          <p:nvPr/>
        </p:nvSpPr>
        <p:spPr>
          <a:xfrm>
            <a:off x="7385318" y="1909397"/>
            <a:ext cx="3557002" cy="5584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AVOID VOTE IN THE DARK!</a:t>
            </a:r>
            <a:endParaRPr lang="en-GB" sz="1600" b="1" dirty="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BB90478-4057-4BFA-AAEC-51ECD3188427}"/>
              </a:ext>
            </a:extLst>
          </p:cNvPr>
          <p:cNvSpPr/>
          <p:nvPr/>
        </p:nvSpPr>
        <p:spPr>
          <a:xfrm>
            <a:off x="6252878" y="4123913"/>
            <a:ext cx="3557002" cy="558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What we ask to candidates</a:t>
            </a:r>
            <a:endParaRPr lang="en-GB" sz="1600" b="1" dirty="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E87E694-EA86-4051-A607-AC6F55F87CF0}"/>
              </a:ext>
            </a:extLst>
          </p:cNvPr>
          <p:cNvSpPr/>
          <p:nvPr/>
        </p:nvSpPr>
        <p:spPr>
          <a:xfrm>
            <a:off x="6831998" y="4529454"/>
            <a:ext cx="1184242" cy="558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CURRICULUM VITAE</a:t>
            </a:r>
            <a:endParaRPr lang="en-GB" sz="1050" b="1" dirty="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B4758D0-EA53-4600-87FF-34D1111C6A27}"/>
              </a:ext>
            </a:extLst>
          </p:cNvPr>
          <p:cNvSpPr/>
          <p:nvPr/>
        </p:nvSpPr>
        <p:spPr>
          <a:xfrm>
            <a:off x="6953918" y="5121583"/>
            <a:ext cx="1184242" cy="558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Public Audition</a:t>
            </a:r>
            <a:endParaRPr lang="en-GB" sz="1050" b="1" dirty="0">
              <a:solidFill>
                <a:schemeClr val="tx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D64B458-34FB-4253-9678-CA77471308D2}"/>
              </a:ext>
            </a:extLst>
          </p:cNvPr>
          <p:cNvSpPr/>
          <p:nvPr/>
        </p:nvSpPr>
        <p:spPr>
          <a:xfrm>
            <a:off x="8571698" y="4542732"/>
            <a:ext cx="1184242" cy="558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Criminal record</a:t>
            </a:r>
            <a:endParaRPr lang="en-GB" sz="1050" b="1" dirty="0">
              <a:solidFill>
                <a:schemeClr val="tx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64DC56DE-5D8A-483C-9409-AF5258EDF68C}"/>
              </a:ext>
            </a:extLst>
          </p:cNvPr>
          <p:cNvSpPr/>
          <p:nvPr/>
        </p:nvSpPr>
        <p:spPr>
          <a:xfrm>
            <a:off x="8625638" y="5074574"/>
            <a:ext cx="1184242" cy="558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Conflict of interests</a:t>
            </a:r>
            <a:endParaRPr lang="en-GB" sz="105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31995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1C7BB16-D10C-4F85-BBAB-DE3D5648836D}"/>
              </a:ext>
            </a:extLst>
          </p:cNvPr>
          <p:cNvPicPr>
            <a:picLocks noGrp="1" noChangeAspect="1"/>
          </p:cNvPicPr>
          <p:nvPr>
            <p:ph idx="1"/>
          </p:nvPr>
        </p:nvPicPr>
        <p:blipFill>
          <a:blip r:embed="rId2"/>
          <a:stretch>
            <a:fillRect/>
          </a:stretch>
        </p:blipFill>
        <p:spPr>
          <a:xfrm>
            <a:off x="4739640" y="1710944"/>
            <a:ext cx="3310731" cy="4816654"/>
          </a:xfrm>
        </p:spPr>
      </p:pic>
      <p:sp>
        <p:nvSpPr>
          <p:cNvPr id="6" name="Title 1">
            <a:extLst>
              <a:ext uri="{FF2B5EF4-FFF2-40B4-BE49-F238E27FC236}">
                <a16:creationId xmlns:a16="http://schemas.microsoft.com/office/drawing/2014/main" id="{4E4690B3-E868-4AFC-AEF4-3650628D896E}"/>
              </a:ext>
            </a:extLst>
          </p:cNvPr>
          <p:cNvSpPr>
            <a:spLocks noGrp="1"/>
          </p:cNvSpPr>
          <p:nvPr>
            <p:ph type="title"/>
          </p:nvPr>
        </p:nvSpPr>
        <p:spPr>
          <a:xfrm>
            <a:off x="990220" y="454199"/>
            <a:ext cx="9720072" cy="1499616"/>
          </a:xfrm>
        </p:spPr>
        <p:txBody>
          <a:bodyPr>
            <a:normAutofit fontScale="90000"/>
          </a:bodyPr>
          <a:lstStyle/>
          <a:p>
            <a:r>
              <a:rPr lang="it-IT"/>
              <a:t>UN SITO WEB DOVE GLI ELETTORI POSSONO vedere le schede dei candidati
</a:t>
            </a:r>
            <a:endParaRPr lang="en-GB" dirty="0"/>
          </a:p>
        </p:txBody>
      </p:sp>
    </p:spTree>
    <p:extLst>
      <p:ext uri="{BB962C8B-B14F-4D97-AF65-F5344CB8AC3E}">
        <p14:creationId xmlns:p14="http://schemas.microsoft.com/office/powerpoint/2010/main" val="2097624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C6AB60-2BC1-0417-30DE-54AFDAB2495B}"/>
              </a:ext>
            </a:extLst>
          </p:cNvPr>
          <p:cNvSpPr>
            <a:spLocks noGrp="1"/>
          </p:cNvSpPr>
          <p:nvPr>
            <p:ph type="title"/>
          </p:nvPr>
        </p:nvSpPr>
        <p:spPr>
          <a:xfrm>
            <a:off x="1146048" y="3154245"/>
            <a:ext cx="9720072" cy="1499616"/>
          </a:xfrm>
        </p:spPr>
        <p:txBody>
          <a:bodyPr>
            <a:noAutofit/>
          </a:bodyPr>
          <a:lstStyle/>
          <a:p>
            <a:pPr algn="ctr"/>
            <a:r>
              <a:rPr lang="it-IT" sz="6000" kern="1200" dirty="0"/>
              <a:t>Cosa è la trasparenza politica (e come si differenzia dagli altri tipi di trasparenza)</a:t>
            </a:r>
            <a:br>
              <a:rPr lang="en-US" sz="6000" kern="1200" dirty="0"/>
            </a:br>
            <a:endParaRPr lang="it-IT" sz="5400" dirty="0"/>
          </a:p>
        </p:txBody>
      </p:sp>
    </p:spTree>
    <p:extLst>
      <p:ext uri="{BB962C8B-B14F-4D97-AF65-F5344CB8AC3E}">
        <p14:creationId xmlns:p14="http://schemas.microsoft.com/office/powerpoint/2010/main" val="39006518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ECE9-E7FC-42FA-A59F-F1D13D2BCD79}"/>
              </a:ext>
            </a:extLst>
          </p:cNvPr>
          <p:cNvSpPr>
            <a:spLocks noGrp="1"/>
          </p:cNvSpPr>
          <p:nvPr>
            <p:ph type="title"/>
          </p:nvPr>
        </p:nvSpPr>
        <p:spPr/>
        <p:txBody>
          <a:bodyPr>
            <a:normAutofit fontScale="90000"/>
          </a:bodyPr>
          <a:lstStyle/>
          <a:p>
            <a:r>
              <a:rPr lang="it-IT"/>
              <a:t>CAMPAGNA PER LA TRASPARENZA POLITICA IN ITALIA
</a:t>
            </a:r>
            <a:endParaRPr lang="en-GB" dirty="0"/>
          </a:p>
        </p:txBody>
      </p:sp>
      <p:pic>
        <p:nvPicPr>
          <p:cNvPr id="7" name="Picture 6" descr="A person holding a microphone and raising his hands&#10;&#10;Description automatically generated with low confidence">
            <a:extLst>
              <a:ext uri="{FF2B5EF4-FFF2-40B4-BE49-F238E27FC236}">
                <a16:creationId xmlns:a16="http://schemas.microsoft.com/office/drawing/2014/main" id="{70050596-21AB-451F-B73E-98227A49D8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533" y="2032752"/>
            <a:ext cx="3211970" cy="2287911"/>
          </a:xfrm>
          <a:prstGeom prst="rect">
            <a:avLst/>
          </a:prstGeom>
        </p:spPr>
      </p:pic>
      <p:pic>
        <p:nvPicPr>
          <p:cNvPr id="9" name="Picture 8" descr="A person wearing a suit and tie&#10;&#10;Description automatically generated with medium confidence">
            <a:extLst>
              <a:ext uri="{FF2B5EF4-FFF2-40B4-BE49-F238E27FC236}">
                <a16:creationId xmlns:a16="http://schemas.microsoft.com/office/drawing/2014/main" id="{07F44980-2FF9-4A40-99C5-9F625FD4E915}"/>
              </a:ext>
            </a:extLst>
          </p:cNvPr>
          <p:cNvPicPr>
            <a:picLocks noChangeAspect="1"/>
          </p:cNvPicPr>
          <p:nvPr/>
        </p:nvPicPr>
        <p:blipFill rotWithShape="1">
          <a:blip r:embed="rId3">
            <a:extLst>
              <a:ext uri="{28A0092B-C50C-407E-A947-70E740481C1C}">
                <a14:useLocalDpi xmlns:a14="http://schemas.microsoft.com/office/drawing/2010/main" val="0"/>
              </a:ext>
            </a:extLst>
          </a:blip>
          <a:srcRect l="17402"/>
          <a:stretch/>
        </p:blipFill>
        <p:spPr>
          <a:xfrm>
            <a:off x="4236098" y="2032752"/>
            <a:ext cx="3611006" cy="2287910"/>
          </a:xfrm>
          <a:prstGeom prst="rect">
            <a:avLst/>
          </a:prstGeom>
        </p:spPr>
      </p:pic>
      <p:pic>
        <p:nvPicPr>
          <p:cNvPr id="11" name="Picture 10" descr="A group of men sitting around a table&#10;&#10;Description automatically generated">
            <a:extLst>
              <a:ext uri="{FF2B5EF4-FFF2-40B4-BE49-F238E27FC236}">
                <a16:creationId xmlns:a16="http://schemas.microsoft.com/office/drawing/2014/main" id="{30DDBF87-5E40-4FF9-80E9-2D00820FE8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533" y="4446538"/>
            <a:ext cx="3800764" cy="2287911"/>
          </a:xfrm>
          <a:prstGeom prst="rect">
            <a:avLst/>
          </a:prstGeom>
        </p:spPr>
      </p:pic>
      <p:sp>
        <p:nvSpPr>
          <p:cNvPr id="12" name="TextBox 11">
            <a:extLst>
              <a:ext uri="{FF2B5EF4-FFF2-40B4-BE49-F238E27FC236}">
                <a16:creationId xmlns:a16="http://schemas.microsoft.com/office/drawing/2014/main" id="{92319770-D0BC-4B56-A1FA-0A5A4DA913E9}"/>
              </a:ext>
            </a:extLst>
          </p:cNvPr>
          <p:cNvSpPr txBox="1"/>
          <p:nvPr/>
        </p:nvSpPr>
        <p:spPr>
          <a:xfrm>
            <a:off x="8062699" y="1950318"/>
            <a:ext cx="3105173" cy="1477328"/>
          </a:xfrm>
          <a:prstGeom prst="rect">
            <a:avLst/>
          </a:prstGeom>
          <a:noFill/>
        </p:spPr>
        <p:txBody>
          <a:bodyPr wrap="square" rtlCol="0">
            <a:spAutoFit/>
          </a:bodyPr>
          <a:lstStyle/>
          <a:p>
            <a:r>
              <a:rPr lang="it-IT">
                <a:latin typeface="Times New Roman" panose="02020603050405020304" pitchFamily="18" charset="0"/>
                <a:ea typeface="DengXian" panose="02010600030101010101" pitchFamily="2" charset="-122"/>
              </a:rPr>
              <a:t>Il Movimento Cinque Stelle" ha messo la questione della trasparenza politica al centro della sua piattaforma politica.
</a:t>
            </a:r>
            <a:endParaRPr lang="en-GB" dirty="0"/>
          </a:p>
        </p:txBody>
      </p:sp>
      <p:sp>
        <p:nvSpPr>
          <p:cNvPr id="13" name="TextBox 12">
            <a:extLst>
              <a:ext uri="{FF2B5EF4-FFF2-40B4-BE49-F238E27FC236}">
                <a16:creationId xmlns:a16="http://schemas.microsoft.com/office/drawing/2014/main" id="{559D77B6-61FF-4498-A85D-D096F41C7A07}"/>
              </a:ext>
            </a:extLst>
          </p:cNvPr>
          <p:cNvSpPr txBox="1"/>
          <p:nvPr/>
        </p:nvSpPr>
        <p:spPr>
          <a:xfrm>
            <a:off x="4793673" y="4455958"/>
            <a:ext cx="5440218" cy="1754326"/>
          </a:xfrm>
          <a:prstGeom prst="rect">
            <a:avLst/>
          </a:prstGeom>
          <a:noFill/>
        </p:spPr>
        <p:txBody>
          <a:bodyPr wrap="square" rtlCol="0">
            <a:spAutoFit/>
          </a:bodyPr>
          <a:lstStyle/>
          <a:p>
            <a:r>
              <a:rPr lang="it-IT">
                <a:latin typeface="Times New Roman" panose="02020603050405020304" pitchFamily="18" charset="0"/>
                <a:ea typeface="DengXian" panose="02010600030101010101" pitchFamily="2" charset="-122"/>
              </a:rPr>
              <a:t>Quando il "Movimento Cinque Stelle" entrò per primo in parlamento dopo le elezioni del 2013 richiese (per la prima e ultima volta della storia italiana) di trasmettere pubblicamente su internet le consultazioni per la formazione del nuovo governo 
</a:t>
            </a:r>
            <a:endParaRPr lang="en-GB" dirty="0"/>
          </a:p>
        </p:txBody>
      </p:sp>
    </p:spTree>
    <p:extLst>
      <p:ext uri="{BB962C8B-B14F-4D97-AF65-F5344CB8AC3E}">
        <p14:creationId xmlns:p14="http://schemas.microsoft.com/office/powerpoint/2010/main" val="15831847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7BA93D-7138-4B40-9C13-2441BE3B928F}"/>
              </a:ext>
            </a:extLst>
          </p:cNvPr>
          <p:cNvSpPr>
            <a:spLocks noGrp="1"/>
          </p:cNvSpPr>
          <p:nvPr>
            <p:ph type="title"/>
          </p:nvPr>
        </p:nvSpPr>
        <p:spPr>
          <a:xfrm>
            <a:off x="1024128" y="585216"/>
            <a:ext cx="9720072" cy="1499616"/>
          </a:xfrm>
        </p:spPr>
        <p:txBody>
          <a:bodyPr/>
          <a:lstStyle/>
          <a:p>
            <a:r>
              <a:rPr lang="en-GB" dirty="0"/>
              <a:t>POLITICAL TRANSPARENCY CAMPAIGN IN ITALY</a:t>
            </a:r>
          </a:p>
        </p:txBody>
      </p:sp>
      <p:sp>
        <p:nvSpPr>
          <p:cNvPr id="5" name="TextBox 4">
            <a:extLst>
              <a:ext uri="{FF2B5EF4-FFF2-40B4-BE49-F238E27FC236}">
                <a16:creationId xmlns:a16="http://schemas.microsoft.com/office/drawing/2014/main" id="{DE460794-C760-4554-B31B-35C2B264518F}"/>
              </a:ext>
            </a:extLst>
          </p:cNvPr>
          <p:cNvSpPr txBox="1"/>
          <p:nvPr/>
        </p:nvSpPr>
        <p:spPr>
          <a:xfrm>
            <a:off x="769748" y="2066544"/>
            <a:ext cx="3127997" cy="2862322"/>
          </a:xfrm>
          <a:prstGeom prst="rect">
            <a:avLst/>
          </a:prstGeom>
          <a:noFill/>
        </p:spPr>
        <p:txBody>
          <a:bodyPr wrap="square" rtlCol="0">
            <a:spAutoFit/>
          </a:bodyPr>
          <a:lstStyle/>
          <a:p>
            <a:r>
              <a:rPr lang="it-IT">
                <a:latin typeface="Times New Roman" panose="02020603050405020304" pitchFamily="18" charset="0"/>
                <a:ea typeface="DengXian" panose="02010600030101010101" pitchFamily="2" charset="-122"/>
              </a:rPr>
              <a:t>La selezione dei candidati per le prime elezioni del Movimento Cinque Stelle è stata effettuata su una piattaforma web in cui i membri del partito selezionavano i candidati (tra centinaia) sulla base di semplici schede
</a:t>
            </a:r>
            <a:endParaRPr lang="en-GB" dirty="0"/>
          </a:p>
        </p:txBody>
      </p:sp>
      <p:pic>
        <p:nvPicPr>
          <p:cNvPr id="7" name="Picture 6" descr="Graphical user interface, application, website&#10;&#10;Description automatically generated">
            <a:extLst>
              <a:ext uri="{FF2B5EF4-FFF2-40B4-BE49-F238E27FC236}">
                <a16:creationId xmlns:a16="http://schemas.microsoft.com/office/drawing/2014/main" id="{451235C8-37E6-4D61-8F85-0FCC9141A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715" y="1952752"/>
            <a:ext cx="7432605" cy="4515307"/>
          </a:xfrm>
          <a:prstGeom prst="rect">
            <a:avLst/>
          </a:prstGeom>
        </p:spPr>
      </p:pic>
      <p:sp>
        <p:nvSpPr>
          <p:cNvPr id="2" name="Rectangle 1">
            <a:extLst>
              <a:ext uri="{FF2B5EF4-FFF2-40B4-BE49-F238E27FC236}">
                <a16:creationId xmlns:a16="http://schemas.microsoft.com/office/drawing/2014/main" id="{A91068E8-1A71-4409-BE3C-CF8600B6CAC6}"/>
              </a:ext>
            </a:extLst>
          </p:cNvPr>
          <p:cNvSpPr/>
          <p:nvPr/>
        </p:nvSpPr>
        <p:spPr>
          <a:xfrm>
            <a:off x="5828145" y="3814618"/>
            <a:ext cx="1948873" cy="245816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Connector: Elbow 5">
            <a:extLst>
              <a:ext uri="{FF2B5EF4-FFF2-40B4-BE49-F238E27FC236}">
                <a16:creationId xmlns:a16="http://schemas.microsoft.com/office/drawing/2014/main" id="{162AA8F0-FD2A-4B60-BC11-EDC97E5BE4A4}"/>
              </a:ext>
            </a:extLst>
          </p:cNvPr>
          <p:cNvCxnSpPr>
            <a:cxnSpLocks/>
          </p:cNvCxnSpPr>
          <p:nvPr/>
        </p:nvCxnSpPr>
        <p:spPr>
          <a:xfrm rot="5400000" flipH="1" flipV="1">
            <a:off x="7036313" y="2773218"/>
            <a:ext cx="840509" cy="1242291"/>
          </a:xfrm>
          <a:prstGeom prst="bentConnector2">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B704A89-D8A8-4571-9919-92DBDBFB5E9C}"/>
              </a:ext>
            </a:extLst>
          </p:cNvPr>
          <p:cNvSpPr txBox="1"/>
          <p:nvPr/>
        </p:nvSpPr>
        <p:spPr>
          <a:xfrm>
            <a:off x="8077713" y="2372127"/>
            <a:ext cx="2388114" cy="646331"/>
          </a:xfrm>
          <a:prstGeom prst="rect">
            <a:avLst/>
          </a:prstGeom>
          <a:noFill/>
        </p:spPr>
        <p:txBody>
          <a:bodyPr wrap="square" rtlCol="0">
            <a:spAutoFit/>
          </a:bodyPr>
          <a:lstStyle/>
          <a:p>
            <a:r>
              <a:rPr lang="en-GB" dirty="0">
                <a:solidFill>
                  <a:srgbClr val="C00000"/>
                </a:solidFill>
              </a:rPr>
              <a:t>Now currently ministry of foreign affairs!!</a:t>
            </a:r>
          </a:p>
        </p:txBody>
      </p:sp>
    </p:spTree>
    <p:extLst>
      <p:ext uri="{BB962C8B-B14F-4D97-AF65-F5344CB8AC3E}">
        <p14:creationId xmlns:p14="http://schemas.microsoft.com/office/powerpoint/2010/main" val="105474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1000"/>
                                        <p:tgtEl>
                                          <p:spTgt spid="2"/>
                                        </p:tgtEl>
                                      </p:cBhvr>
                                    </p:animEffect>
                                  </p:childTnLst>
                                </p:cTn>
                              </p:par>
                            </p:childTnLst>
                          </p:cTn>
                        </p:par>
                        <p:par>
                          <p:cTn id="11" fill="hold">
                            <p:stCondLst>
                              <p:cond delay="1000"/>
                            </p:stCondLst>
                            <p:childTnLst>
                              <p:par>
                                <p:cTn id="12" presetID="21" presetClass="entr" presetSubtype="1"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7CE1F-F5A1-4944-B3AE-0C9BEE4BAF8D}"/>
              </a:ext>
            </a:extLst>
          </p:cNvPr>
          <p:cNvSpPr>
            <a:spLocks noGrp="1"/>
          </p:cNvSpPr>
          <p:nvPr>
            <p:ph type="title"/>
          </p:nvPr>
        </p:nvSpPr>
        <p:spPr/>
        <p:txBody>
          <a:bodyPr/>
          <a:lstStyle/>
          <a:p>
            <a:r>
              <a:rPr lang="en-GB" dirty="0"/>
              <a:t>The </a:t>
            </a:r>
            <a:r>
              <a:rPr lang="en-GB"/>
              <a:t>Italian Wave </a:t>
            </a:r>
            <a:r>
              <a:rPr lang="en-GB" dirty="0"/>
              <a:t>of Transparency</a:t>
            </a:r>
          </a:p>
        </p:txBody>
      </p:sp>
      <p:graphicFrame>
        <p:nvGraphicFramePr>
          <p:cNvPr id="4" name="Content Placeholder 3">
            <a:extLst>
              <a:ext uri="{FF2B5EF4-FFF2-40B4-BE49-F238E27FC236}">
                <a16:creationId xmlns:a16="http://schemas.microsoft.com/office/drawing/2014/main" id="{3DC4AB2B-C0E1-499F-A667-3C18218676EF}"/>
              </a:ext>
            </a:extLst>
          </p:cNvPr>
          <p:cNvGraphicFramePr>
            <a:graphicFrameLocks noGrp="1"/>
          </p:cNvGraphicFramePr>
          <p:nvPr>
            <p:ph idx="1"/>
          </p:nvPr>
        </p:nvGraphicFramePr>
        <p:xfrm>
          <a:off x="286327" y="2286000"/>
          <a:ext cx="7352145" cy="402272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DE2E34F8-B080-4292-8038-B77C481537AC}"/>
              </a:ext>
            </a:extLst>
          </p:cNvPr>
          <p:cNvSpPr txBox="1"/>
          <p:nvPr/>
        </p:nvSpPr>
        <p:spPr>
          <a:xfrm>
            <a:off x="7906327" y="2216727"/>
            <a:ext cx="3999346" cy="1200329"/>
          </a:xfrm>
          <a:prstGeom prst="rect">
            <a:avLst/>
          </a:prstGeom>
          <a:noFill/>
        </p:spPr>
        <p:txBody>
          <a:bodyPr wrap="square" rtlCol="0">
            <a:spAutoFit/>
          </a:bodyPr>
          <a:lstStyle/>
          <a:p>
            <a:r>
              <a:rPr lang="it-IT"/>
              <a:t>Adozione di una serie di leggi per aumentare la trasparenza nella pubblica amministrazione e...nella Politica!
</a:t>
            </a:r>
            <a:endParaRPr lang="en-GB" b="1" dirty="0"/>
          </a:p>
        </p:txBody>
      </p:sp>
      <p:sp>
        <p:nvSpPr>
          <p:cNvPr id="6" name="Rectangle: Rounded Corners 5">
            <a:extLst>
              <a:ext uri="{FF2B5EF4-FFF2-40B4-BE49-F238E27FC236}">
                <a16:creationId xmlns:a16="http://schemas.microsoft.com/office/drawing/2014/main" id="{71DEC605-A821-4F69-A280-A02C1739CBEA}"/>
              </a:ext>
            </a:extLst>
          </p:cNvPr>
          <p:cNvSpPr/>
          <p:nvPr/>
        </p:nvSpPr>
        <p:spPr>
          <a:xfrm>
            <a:off x="6188366" y="2531206"/>
            <a:ext cx="1385454" cy="1144867"/>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43958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heel(1)">
                                      <p:cBhvr>
                                        <p:cTn id="11"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5212BF56-5D91-4F76-B04B-87A860DDC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762" y="643467"/>
            <a:ext cx="4521274" cy="2543217"/>
          </a:xfrm>
          <a:prstGeom prst="rect">
            <a:avLst/>
          </a:prstGeom>
        </p:spPr>
      </p:pic>
      <p:pic>
        <p:nvPicPr>
          <p:cNvPr id="4" name="Picture 3" descr="A picture containing text, person&#10;&#10;Description automatically generated">
            <a:extLst>
              <a:ext uri="{FF2B5EF4-FFF2-40B4-BE49-F238E27FC236}">
                <a16:creationId xmlns:a16="http://schemas.microsoft.com/office/drawing/2014/main" id="{0465D7FB-9CA0-4ADE-86E1-0EAC77825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8316" y="992152"/>
            <a:ext cx="4732940" cy="1845846"/>
          </a:xfrm>
          <a:prstGeom prst="rect">
            <a:avLst/>
          </a:prstGeom>
        </p:spPr>
      </p:pic>
      <p:pic>
        <p:nvPicPr>
          <p:cNvPr id="8" name="Picture 7" descr="Chart, radar chart&#10;&#10;Description automatically generated">
            <a:extLst>
              <a:ext uri="{FF2B5EF4-FFF2-40B4-BE49-F238E27FC236}">
                <a16:creationId xmlns:a16="http://schemas.microsoft.com/office/drawing/2014/main" id="{E63C768D-10CD-4A68-8247-758688A37D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7381" y="3671316"/>
            <a:ext cx="4208036" cy="2545862"/>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D49D74FF-6037-491C-B854-B90667EF46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0333" y="3559555"/>
            <a:ext cx="3995787" cy="3236588"/>
          </a:xfrm>
          <a:prstGeom prst="rect">
            <a:avLst/>
          </a:prstGeom>
        </p:spPr>
      </p:pic>
    </p:spTree>
    <p:extLst>
      <p:ext uri="{BB962C8B-B14F-4D97-AF65-F5344CB8AC3E}">
        <p14:creationId xmlns:p14="http://schemas.microsoft.com/office/powerpoint/2010/main" val="3835785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3E5A0C9-F515-4CD0-B3C0-3355D461C197}"/>
              </a:ext>
            </a:extLst>
          </p:cNvPr>
          <p:cNvSpPr>
            <a:spLocks noGrp="1"/>
          </p:cNvSpPr>
          <p:nvPr>
            <p:ph idx="1"/>
          </p:nvPr>
        </p:nvSpPr>
        <p:spPr>
          <a:xfrm>
            <a:off x="1024127" y="1926001"/>
            <a:ext cx="9720073" cy="1499616"/>
          </a:xfrm>
        </p:spPr>
        <p:txBody>
          <a:bodyPr>
            <a:normAutofit/>
          </a:bodyPr>
          <a:lstStyle/>
          <a:p>
            <a:pPr marL="0" indent="0">
              <a:buNone/>
            </a:pPr>
            <a:r>
              <a:rPr lang="it-IT" sz="1800" dirty="0"/>
              <a:t>Legge </a:t>
            </a:r>
            <a:r>
              <a:rPr lang="it-IT" sz="1800" i="1" dirty="0" err="1"/>
              <a:t>spazzacorrotti</a:t>
            </a:r>
            <a:r>
              <a:rPr lang="it-IT" sz="1800" i="1" dirty="0"/>
              <a:t> , L. 9 gennaio 2019</a:t>
            </a:r>
            <a:br>
              <a:rPr lang="it-IT" sz="1800" dirty="0"/>
            </a:br>
            <a:r>
              <a:rPr lang="it-IT" sz="1800" i="1" dirty="0">
                <a:solidFill>
                  <a:srgbClr val="FF0000"/>
                </a:solidFill>
              </a:rPr>
              <a:t>Misure per il contrasto dei reati contro la pubblica amministrazione, </a:t>
            </a:r>
            <a:r>
              <a:rPr lang="it-IT" sz="1800" i="1" dirty="0" err="1">
                <a:solidFill>
                  <a:srgbClr val="FF0000"/>
                </a:solidFill>
              </a:rPr>
              <a:t>nonche</a:t>
            </a:r>
            <a:r>
              <a:rPr lang="it-IT" sz="1800" i="1" dirty="0">
                <a:solidFill>
                  <a:srgbClr val="FF0000"/>
                </a:solidFill>
              </a:rPr>
              <a:t>' in materia di prescrizione del reato </a:t>
            </a:r>
            <a:r>
              <a:rPr lang="it-IT" sz="1800" i="1" dirty="0">
                <a:solidFill>
                  <a:srgbClr val="00B0F0"/>
                </a:solidFill>
              </a:rPr>
              <a:t>e in materia di trasparenza dei partiti e movimenti politici.</a:t>
            </a:r>
          </a:p>
        </p:txBody>
      </p:sp>
      <p:cxnSp>
        <p:nvCxnSpPr>
          <p:cNvPr id="10" name="Connettore a gomito 9">
            <a:extLst>
              <a:ext uri="{FF2B5EF4-FFF2-40B4-BE49-F238E27FC236}">
                <a16:creationId xmlns:a16="http://schemas.microsoft.com/office/drawing/2014/main" id="{570EB6ED-D169-4C4A-9156-289BC64243CA}"/>
              </a:ext>
            </a:extLst>
          </p:cNvPr>
          <p:cNvCxnSpPr>
            <a:cxnSpLocks/>
            <a:stCxn id="3" idx="1"/>
            <a:endCxn id="11" idx="1"/>
          </p:cNvCxnSpPr>
          <p:nvPr/>
        </p:nvCxnSpPr>
        <p:spPr>
          <a:xfrm rot="10800000" flipH="1" flipV="1">
            <a:off x="1024127" y="2675808"/>
            <a:ext cx="1057824" cy="637963"/>
          </a:xfrm>
          <a:prstGeom prst="bentConnector3">
            <a:avLst>
              <a:gd name="adj1" fmla="val -21610"/>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B043A9BA-D6C7-47D3-AA98-201740486857}"/>
              </a:ext>
            </a:extLst>
          </p:cNvPr>
          <p:cNvSpPr txBox="1"/>
          <p:nvPr/>
        </p:nvSpPr>
        <p:spPr>
          <a:xfrm>
            <a:off x="2081951" y="2898273"/>
            <a:ext cx="2708031" cy="830997"/>
          </a:xfrm>
          <a:prstGeom prst="rect">
            <a:avLst/>
          </a:prstGeom>
          <a:noFill/>
          <a:ln>
            <a:solidFill>
              <a:srgbClr val="C00000"/>
            </a:solidFill>
          </a:ln>
        </p:spPr>
        <p:txBody>
          <a:bodyPr wrap="square" rtlCol="0">
            <a:spAutoFit/>
          </a:bodyPr>
          <a:lstStyle/>
          <a:p>
            <a:pPr algn="ctr"/>
            <a:r>
              <a:rPr lang="it-IT" sz="2400" dirty="0"/>
              <a:t>Norme contro la corruzione</a:t>
            </a:r>
          </a:p>
        </p:txBody>
      </p:sp>
      <p:sp>
        <p:nvSpPr>
          <p:cNvPr id="12" name="CasellaDiTesto 11">
            <a:extLst>
              <a:ext uri="{FF2B5EF4-FFF2-40B4-BE49-F238E27FC236}">
                <a16:creationId xmlns:a16="http://schemas.microsoft.com/office/drawing/2014/main" id="{EC473E51-2D2A-429E-90C9-0265AF3660AC}"/>
              </a:ext>
            </a:extLst>
          </p:cNvPr>
          <p:cNvSpPr txBox="1"/>
          <p:nvPr/>
        </p:nvSpPr>
        <p:spPr>
          <a:xfrm>
            <a:off x="8115300" y="3648670"/>
            <a:ext cx="3259016" cy="1569660"/>
          </a:xfrm>
          <a:prstGeom prst="rect">
            <a:avLst/>
          </a:prstGeom>
          <a:noFill/>
          <a:ln>
            <a:solidFill>
              <a:schemeClr val="accent1"/>
            </a:solidFill>
          </a:ln>
        </p:spPr>
        <p:txBody>
          <a:bodyPr wrap="square" rtlCol="0">
            <a:spAutoFit/>
          </a:bodyPr>
          <a:lstStyle/>
          <a:p>
            <a:pPr algn="ctr"/>
            <a:r>
              <a:rPr lang="it-IT" sz="2400" dirty="0"/>
              <a:t>Norme per la trasparenza politica </a:t>
            </a:r>
          </a:p>
          <a:p>
            <a:pPr algn="ctr"/>
            <a:r>
              <a:rPr lang="it-IT" sz="2400" dirty="0"/>
              <a:t>(per prevenire la corruzione?)</a:t>
            </a:r>
          </a:p>
        </p:txBody>
      </p:sp>
      <p:cxnSp>
        <p:nvCxnSpPr>
          <p:cNvPr id="13" name="Connettore a gomito 12">
            <a:extLst>
              <a:ext uri="{FF2B5EF4-FFF2-40B4-BE49-F238E27FC236}">
                <a16:creationId xmlns:a16="http://schemas.microsoft.com/office/drawing/2014/main" id="{7B03B43E-A4F7-46B4-A29B-B890625B0C38}"/>
              </a:ext>
            </a:extLst>
          </p:cNvPr>
          <p:cNvCxnSpPr>
            <a:cxnSpLocks/>
            <a:endCxn id="12" idx="0"/>
          </p:cNvCxnSpPr>
          <p:nvPr/>
        </p:nvCxnSpPr>
        <p:spPr>
          <a:xfrm>
            <a:off x="6728277" y="2586182"/>
            <a:ext cx="3016531" cy="106248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E19F00BC-55EB-41D2-9393-9D7270BD05BA}"/>
              </a:ext>
            </a:extLst>
          </p:cNvPr>
          <p:cNvSpPr txBox="1"/>
          <p:nvPr/>
        </p:nvSpPr>
        <p:spPr>
          <a:xfrm>
            <a:off x="3469261" y="4942677"/>
            <a:ext cx="3259016" cy="1200329"/>
          </a:xfrm>
          <a:prstGeom prst="rect">
            <a:avLst/>
          </a:prstGeom>
          <a:noFill/>
          <a:ln w="76200">
            <a:solidFill>
              <a:schemeClr val="accent2"/>
            </a:solidFill>
          </a:ln>
        </p:spPr>
        <p:txBody>
          <a:bodyPr wrap="square" rtlCol="0">
            <a:spAutoFit/>
          </a:bodyPr>
          <a:lstStyle/>
          <a:p>
            <a:pPr algn="ctr"/>
            <a:r>
              <a:rPr lang="it-IT" sz="2400" dirty="0"/>
              <a:t>Pubblicazione di Curriculum e Certificati Penali di tutti i candidati</a:t>
            </a:r>
          </a:p>
        </p:txBody>
      </p:sp>
      <p:cxnSp>
        <p:nvCxnSpPr>
          <p:cNvPr id="17" name="Connettore a gomito 16">
            <a:extLst>
              <a:ext uri="{FF2B5EF4-FFF2-40B4-BE49-F238E27FC236}">
                <a16:creationId xmlns:a16="http://schemas.microsoft.com/office/drawing/2014/main" id="{8D76E296-71CF-4C7A-9B4E-AF720E59946E}"/>
              </a:ext>
            </a:extLst>
          </p:cNvPr>
          <p:cNvCxnSpPr>
            <a:cxnSpLocks/>
            <a:stCxn id="12" idx="1"/>
            <a:endCxn id="16" idx="3"/>
          </p:cNvCxnSpPr>
          <p:nvPr/>
        </p:nvCxnSpPr>
        <p:spPr>
          <a:xfrm rot="10800000" flipV="1">
            <a:off x="6728278" y="4433500"/>
            <a:ext cx="1387023" cy="11093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 name="Immagine 22" descr="Immagine che contiene persona, tuta, posando&#10;&#10;Descrizione generata automaticamente">
            <a:extLst>
              <a:ext uri="{FF2B5EF4-FFF2-40B4-BE49-F238E27FC236}">
                <a16:creationId xmlns:a16="http://schemas.microsoft.com/office/drawing/2014/main" id="{7EA7038B-5BE7-4315-ADB6-7C8E3DA9A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170" y="2424500"/>
            <a:ext cx="7078913" cy="4227683"/>
          </a:xfrm>
          <a:prstGeom prst="rect">
            <a:avLst/>
          </a:prstGeom>
        </p:spPr>
      </p:pic>
      <p:grpSp>
        <p:nvGrpSpPr>
          <p:cNvPr id="27" name="Gruppo 26">
            <a:extLst>
              <a:ext uri="{FF2B5EF4-FFF2-40B4-BE49-F238E27FC236}">
                <a16:creationId xmlns:a16="http://schemas.microsoft.com/office/drawing/2014/main" id="{5CE3041F-F8DD-409D-8D76-8A70EA247D54}"/>
              </a:ext>
            </a:extLst>
          </p:cNvPr>
          <p:cNvGrpSpPr/>
          <p:nvPr/>
        </p:nvGrpSpPr>
        <p:grpSpPr>
          <a:xfrm>
            <a:off x="6069186" y="3126396"/>
            <a:ext cx="6122814" cy="3717798"/>
            <a:chOff x="5802615" y="2914270"/>
            <a:chExt cx="6122814" cy="3717798"/>
          </a:xfrm>
        </p:grpSpPr>
        <p:pic>
          <p:nvPicPr>
            <p:cNvPr id="25" name="Immagine 24">
              <a:extLst>
                <a:ext uri="{FF2B5EF4-FFF2-40B4-BE49-F238E27FC236}">
                  <a16:creationId xmlns:a16="http://schemas.microsoft.com/office/drawing/2014/main" id="{0ED04BFB-E54E-48B2-8873-9BF1773A2651}"/>
                </a:ext>
              </a:extLst>
            </p:cNvPr>
            <p:cNvPicPr>
              <a:picLocks noChangeAspect="1"/>
            </p:cNvPicPr>
            <p:nvPr/>
          </p:nvPicPr>
          <p:blipFill>
            <a:blip r:embed="rId3"/>
            <a:stretch>
              <a:fillRect/>
            </a:stretch>
          </p:blipFill>
          <p:spPr>
            <a:xfrm>
              <a:off x="5802615" y="2914270"/>
              <a:ext cx="6122814" cy="3717798"/>
            </a:xfrm>
            <a:prstGeom prst="rect">
              <a:avLst/>
            </a:prstGeom>
          </p:spPr>
        </p:pic>
        <p:sp>
          <p:nvSpPr>
            <p:cNvPr id="26" name="Rettangolo 25">
              <a:extLst>
                <a:ext uri="{FF2B5EF4-FFF2-40B4-BE49-F238E27FC236}">
                  <a16:creationId xmlns:a16="http://schemas.microsoft.com/office/drawing/2014/main" id="{EA49CC5E-ABE0-477C-94F3-E08FB379D040}"/>
                </a:ext>
              </a:extLst>
            </p:cNvPr>
            <p:cNvSpPr/>
            <p:nvPr/>
          </p:nvSpPr>
          <p:spPr>
            <a:xfrm>
              <a:off x="6208295" y="3254550"/>
              <a:ext cx="5132856" cy="4479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5" name="Title 4">
            <a:extLst>
              <a:ext uri="{FF2B5EF4-FFF2-40B4-BE49-F238E27FC236}">
                <a16:creationId xmlns:a16="http://schemas.microsoft.com/office/drawing/2014/main" id="{B0D04722-77C2-49A8-93C9-4288D9D92790}"/>
              </a:ext>
            </a:extLst>
          </p:cNvPr>
          <p:cNvSpPr>
            <a:spLocks noGrp="1"/>
          </p:cNvSpPr>
          <p:nvPr>
            <p:ph type="title"/>
          </p:nvPr>
        </p:nvSpPr>
        <p:spPr/>
        <p:txBody>
          <a:bodyPr/>
          <a:lstStyle/>
          <a:p>
            <a:r>
              <a:rPr lang="en-GB" dirty="0"/>
              <a:t>GLI INTERVENTI NORMATIVI</a:t>
            </a:r>
          </a:p>
        </p:txBody>
      </p:sp>
    </p:spTree>
    <p:extLst>
      <p:ext uri="{BB962C8B-B14F-4D97-AF65-F5344CB8AC3E}">
        <p14:creationId xmlns:p14="http://schemas.microsoft.com/office/powerpoint/2010/main" val="290621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23"/>
                                        </p:tgtEl>
                                        <p:attrNameLst>
                                          <p:attrName>ppt_x</p:attrName>
                                        </p:attrNameLst>
                                      </p:cBhvr>
                                      <p:tavLst>
                                        <p:tav tm="0">
                                          <p:val>
                                            <p:strVal val="ppt_x"/>
                                          </p:val>
                                        </p:tav>
                                        <p:tav tm="100000">
                                          <p:val>
                                            <p:strVal val="ppt_x"/>
                                          </p:val>
                                        </p:tav>
                                      </p:tavLst>
                                    </p:anim>
                                    <p:anim calcmode="lin" valueType="num">
                                      <p:cBhvr additive="base">
                                        <p:cTn id="22" dur="500"/>
                                        <p:tgtEl>
                                          <p:spTgt spid="23"/>
                                        </p:tgtEl>
                                        <p:attrNameLst>
                                          <p:attrName>ppt_y</p:attrName>
                                        </p:attrNameLst>
                                      </p:cBhvr>
                                      <p:tavLst>
                                        <p:tav tm="0">
                                          <p:val>
                                            <p:strVal val="ppt_y"/>
                                          </p:val>
                                        </p:tav>
                                        <p:tav tm="100000">
                                          <p:val>
                                            <p:strVal val="1+ppt_h/2"/>
                                          </p:val>
                                        </p:tav>
                                      </p:tavLst>
                                    </p:anim>
                                    <p:set>
                                      <p:cBhvr>
                                        <p:cTn id="23" dur="1" fill="hold">
                                          <p:stCondLst>
                                            <p:cond delay="499"/>
                                          </p:stCondLst>
                                        </p:cTn>
                                        <p:tgtEl>
                                          <p:spTgt spid="23"/>
                                        </p:tgtEl>
                                        <p:attrNameLst>
                                          <p:attrName>style.visibility</p:attrName>
                                        </p:attrNameLst>
                                      </p:cBhvr>
                                      <p:to>
                                        <p:strVal val="hidden"/>
                                      </p:to>
                                    </p:set>
                                  </p:childTnLst>
                                </p:cTn>
                              </p:par>
                              <p:par>
                                <p:cTn id="24" presetID="2" presetClass="exit" presetSubtype="4" fill="hold" nodeType="withEffect">
                                  <p:stCondLst>
                                    <p:cond delay="0"/>
                                  </p:stCondLst>
                                  <p:childTnLst>
                                    <p:anim calcmode="lin" valueType="num">
                                      <p:cBhvr additive="base">
                                        <p:cTn id="25" dur="500"/>
                                        <p:tgtEl>
                                          <p:spTgt spid="27"/>
                                        </p:tgtEl>
                                        <p:attrNameLst>
                                          <p:attrName>ppt_x</p:attrName>
                                        </p:attrNameLst>
                                      </p:cBhvr>
                                      <p:tavLst>
                                        <p:tav tm="0">
                                          <p:val>
                                            <p:strVal val="ppt_x"/>
                                          </p:val>
                                        </p:tav>
                                        <p:tav tm="100000">
                                          <p:val>
                                            <p:strVal val="ppt_x"/>
                                          </p:val>
                                        </p:tav>
                                      </p:tavLst>
                                    </p:anim>
                                    <p:anim calcmode="lin" valueType="num">
                                      <p:cBhvr additive="base">
                                        <p:cTn id="26" dur="500"/>
                                        <p:tgtEl>
                                          <p:spTgt spid="27"/>
                                        </p:tgtEl>
                                        <p:attrNameLst>
                                          <p:attrName>ppt_y</p:attrName>
                                        </p:attrNameLst>
                                      </p:cBhvr>
                                      <p:tavLst>
                                        <p:tav tm="0">
                                          <p:val>
                                            <p:strVal val="ppt_y"/>
                                          </p:val>
                                        </p:tav>
                                        <p:tav tm="100000">
                                          <p:val>
                                            <p:strVal val="1+ppt_h/2"/>
                                          </p:val>
                                        </p:tav>
                                      </p:tavLst>
                                    </p:anim>
                                    <p:set>
                                      <p:cBhvr>
                                        <p:cTn id="27" dur="1" fill="hold">
                                          <p:stCondLst>
                                            <p:cond delay="499"/>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3000"/>
                                        <p:tgtEl>
                                          <p:spTgt spid="1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3000"/>
                                        <p:tgtEl>
                                          <p:spTgt spid="11"/>
                                        </p:tgtEl>
                                      </p:cBhvr>
                                    </p:animEffect>
                                  </p:childTnLst>
                                </p:cTn>
                              </p:par>
                              <p:par>
                                <p:cTn id="36" presetID="16" presetClass="entr" presetSubtype="21"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3000"/>
                                        <p:tgtEl>
                                          <p:spTgt spid="1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3000"/>
                                        <p:tgtEl>
                                          <p:spTgt spid="12"/>
                                        </p:tgtEl>
                                      </p:cBhvr>
                                    </p:animEffect>
                                  </p:childTnLst>
                                </p:cTn>
                              </p:par>
                              <p:par>
                                <p:cTn id="42" presetID="16" presetClass="entr" presetSubtype="21"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3000"/>
                                        <p:tgtEl>
                                          <p:spTgt spid="1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5EE65-76C8-499C-A3D0-271297DDED18}"/>
              </a:ext>
            </a:extLst>
          </p:cNvPr>
          <p:cNvSpPr>
            <a:spLocks noGrp="1"/>
          </p:cNvSpPr>
          <p:nvPr>
            <p:ph type="title"/>
          </p:nvPr>
        </p:nvSpPr>
        <p:spPr/>
        <p:txBody>
          <a:bodyPr/>
          <a:lstStyle/>
          <a:p>
            <a:r>
              <a:rPr lang="en-GB" dirty="0" err="1"/>
              <a:t>PubBlicazione</a:t>
            </a:r>
            <a:r>
              <a:rPr lang="en-GB" dirty="0"/>
              <a:t> </a:t>
            </a:r>
            <a:r>
              <a:rPr lang="en-GB" dirty="0" err="1"/>
              <a:t>dei</a:t>
            </a:r>
            <a:r>
              <a:rPr lang="en-GB" dirty="0"/>
              <a:t> curriculum vitae</a:t>
            </a:r>
          </a:p>
        </p:txBody>
      </p:sp>
      <p:sp>
        <p:nvSpPr>
          <p:cNvPr id="3" name="Content Placeholder 2">
            <a:extLst>
              <a:ext uri="{FF2B5EF4-FFF2-40B4-BE49-F238E27FC236}">
                <a16:creationId xmlns:a16="http://schemas.microsoft.com/office/drawing/2014/main" id="{3F80A250-92AE-440A-8847-886A04D3F910}"/>
              </a:ext>
            </a:extLst>
          </p:cNvPr>
          <p:cNvSpPr>
            <a:spLocks noGrp="1"/>
          </p:cNvSpPr>
          <p:nvPr>
            <p:ph idx="1"/>
          </p:nvPr>
        </p:nvSpPr>
        <p:spPr/>
        <p:txBody>
          <a:bodyPr>
            <a:normAutofit/>
          </a:bodyPr>
          <a:lstStyle/>
          <a:p>
            <a:r>
              <a:rPr lang="it-IT" dirty="0"/>
              <a:t>Art.1 comma 14: Entro il quattordicesimo giorno  antecedente  la  data  delle</a:t>
            </a:r>
          </a:p>
          <a:p>
            <a:r>
              <a:rPr lang="it-IT" dirty="0"/>
              <a:t>elezioni (….) i  partiti  e  i movimenti politici (….)hanno l'obbligo di pubblicare, nel proprio sito  internet  ovvero, per le liste di cui al citato primo periodo del comma  11,  nel  sito internet  del  partito  o  del  movimento  politico  (…) il </a:t>
            </a:r>
            <a:r>
              <a:rPr lang="it-IT" dirty="0">
                <a:solidFill>
                  <a:srgbClr val="C00000"/>
                </a:solidFill>
              </a:rPr>
              <a:t>curriculum  vitae  di  ciascun  candidato</a:t>
            </a:r>
            <a:r>
              <a:rPr lang="it-IT" dirty="0"/>
              <a:t> (…) e il relativo </a:t>
            </a:r>
            <a:r>
              <a:rPr lang="it-IT" dirty="0">
                <a:solidFill>
                  <a:srgbClr val="C00000"/>
                </a:solidFill>
              </a:rPr>
              <a:t>certificato del casellario giudiziale</a:t>
            </a:r>
          </a:p>
          <a:p>
            <a:endParaRPr lang="it-IT" dirty="0">
              <a:solidFill>
                <a:srgbClr val="C00000"/>
              </a:solidFill>
            </a:endParaRPr>
          </a:p>
          <a:p>
            <a:r>
              <a:rPr lang="it-IT" dirty="0"/>
              <a:t>Art.1 comma 15: Pubblicazione sul sito del ministero dell’interno o del comune/regione in cui si svolgono le elezioni</a:t>
            </a:r>
            <a:endParaRPr lang="en-GB" dirty="0"/>
          </a:p>
        </p:txBody>
      </p:sp>
    </p:spTree>
    <p:extLst>
      <p:ext uri="{BB962C8B-B14F-4D97-AF65-F5344CB8AC3E}">
        <p14:creationId xmlns:p14="http://schemas.microsoft.com/office/powerpoint/2010/main" val="40884506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B4EE13-5B92-463A-B8C4-22176F53DF24}"/>
              </a:ext>
            </a:extLst>
          </p:cNvPr>
          <p:cNvSpPr>
            <a:spLocks noGrp="1"/>
          </p:cNvSpPr>
          <p:nvPr>
            <p:ph type="title"/>
          </p:nvPr>
        </p:nvSpPr>
        <p:spPr/>
        <p:txBody>
          <a:bodyPr/>
          <a:lstStyle/>
          <a:p>
            <a:r>
              <a:rPr lang="it-IT" dirty="0"/>
              <a:t>LA RATIO</a:t>
            </a:r>
          </a:p>
        </p:txBody>
      </p:sp>
      <p:pic>
        <p:nvPicPr>
          <p:cNvPr id="4" name="Immagine 3">
            <a:extLst>
              <a:ext uri="{FF2B5EF4-FFF2-40B4-BE49-F238E27FC236}">
                <a16:creationId xmlns:a16="http://schemas.microsoft.com/office/drawing/2014/main" id="{B4B137FB-AE69-44E3-A4F0-423E992EC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91807" y="3473741"/>
            <a:ext cx="3264606" cy="989913"/>
          </a:xfrm>
          <a:prstGeom prst="rect">
            <a:avLst/>
          </a:prstGeom>
        </p:spPr>
      </p:pic>
      <p:pic>
        <p:nvPicPr>
          <p:cNvPr id="5" name="Segnaposto contenuto 10">
            <a:extLst>
              <a:ext uri="{FF2B5EF4-FFF2-40B4-BE49-F238E27FC236}">
                <a16:creationId xmlns:a16="http://schemas.microsoft.com/office/drawing/2014/main" id="{0524129A-2D4D-4DD7-84ED-700CF5D1F458}"/>
              </a:ext>
            </a:extLst>
          </p:cNvPr>
          <p:cNvPicPr>
            <a:picLocks noChangeAspect="1"/>
          </p:cNvPicPr>
          <p:nvPr/>
        </p:nvPicPr>
        <p:blipFill rotWithShape="1">
          <a:blip r:embed="rId3">
            <a:extLst>
              <a:ext uri="{28A0092B-C50C-407E-A947-70E740481C1C}">
                <a14:useLocalDpi xmlns:a14="http://schemas.microsoft.com/office/drawing/2010/main" val="0"/>
              </a:ext>
            </a:extLst>
          </a:blip>
          <a:srcRect r="48743"/>
          <a:stretch/>
        </p:blipFill>
        <p:spPr>
          <a:xfrm>
            <a:off x="8139822" y="2747776"/>
            <a:ext cx="530334" cy="1034654"/>
          </a:xfrm>
          <a:prstGeom prst="rect">
            <a:avLst/>
          </a:prstGeom>
        </p:spPr>
      </p:pic>
      <p:pic>
        <p:nvPicPr>
          <p:cNvPr id="11" name="Segnaposto contenuto 10">
            <a:extLst>
              <a:ext uri="{FF2B5EF4-FFF2-40B4-BE49-F238E27FC236}">
                <a16:creationId xmlns:a16="http://schemas.microsoft.com/office/drawing/2014/main" id="{D65C3B22-FE16-48CA-8E38-4655D5408733}"/>
              </a:ext>
            </a:extLst>
          </p:cNvPr>
          <p:cNvPicPr>
            <a:picLocks noChangeAspect="1"/>
          </p:cNvPicPr>
          <p:nvPr/>
        </p:nvPicPr>
        <p:blipFill rotWithShape="1">
          <a:blip r:embed="rId3">
            <a:extLst>
              <a:ext uri="{28A0092B-C50C-407E-A947-70E740481C1C}">
                <a14:useLocalDpi xmlns:a14="http://schemas.microsoft.com/office/drawing/2010/main" val="0"/>
              </a:ext>
            </a:extLst>
          </a:blip>
          <a:srcRect l="48743"/>
          <a:stretch/>
        </p:blipFill>
        <p:spPr>
          <a:xfrm>
            <a:off x="8098236" y="4002697"/>
            <a:ext cx="530334" cy="1034654"/>
          </a:xfrm>
          <a:prstGeom prst="rect">
            <a:avLst/>
          </a:prstGeom>
        </p:spPr>
      </p:pic>
      <p:pic>
        <p:nvPicPr>
          <p:cNvPr id="12" name="Immagine 11">
            <a:extLst>
              <a:ext uri="{FF2B5EF4-FFF2-40B4-BE49-F238E27FC236}">
                <a16:creationId xmlns:a16="http://schemas.microsoft.com/office/drawing/2014/main" id="{8BA7ACA6-0472-44BD-9EBC-FF4C9D51C5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0203" y="4125669"/>
            <a:ext cx="771006" cy="771006"/>
          </a:xfrm>
          <a:prstGeom prst="rect">
            <a:avLst/>
          </a:prstGeom>
        </p:spPr>
      </p:pic>
      <p:pic>
        <p:nvPicPr>
          <p:cNvPr id="13" name="Immagine 12">
            <a:extLst>
              <a:ext uri="{FF2B5EF4-FFF2-40B4-BE49-F238E27FC236}">
                <a16:creationId xmlns:a16="http://schemas.microsoft.com/office/drawing/2014/main" id="{60FC658A-928D-4414-8E0A-873BFEB5E638}"/>
              </a:ext>
            </a:extLst>
          </p:cNvPr>
          <p:cNvPicPr>
            <a:picLocks noChangeAspect="1"/>
          </p:cNvPicPr>
          <p:nvPr/>
        </p:nvPicPr>
        <p:blipFill rotWithShape="1">
          <a:blip r:embed="rId5">
            <a:extLst>
              <a:ext uri="{28A0092B-C50C-407E-A947-70E740481C1C}">
                <a14:useLocalDpi xmlns:a14="http://schemas.microsoft.com/office/drawing/2010/main" val="0"/>
              </a:ext>
            </a:extLst>
          </a:blip>
          <a:srcRect t="-14129" r="40152"/>
          <a:stretch/>
        </p:blipFill>
        <p:spPr>
          <a:xfrm>
            <a:off x="9767999" y="2756910"/>
            <a:ext cx="530334" cy="1011327"/>
          </a:xfrm>
          <a:prstGeom prst="rect">
            <a:avLst/>
          </a:prstGeom>
        </p:spPr>
      </p:pic>
      <p:cxnSp>
        <p:nvCxnSpPr>
          <p:cNvPr id="15" name="Connettore 2 14">
            <a:extLst>
              <a:ext uri="{FF2B5EF4-FFF2-40B4-BE49-F238E27FC236}">
                <a16:creationId xmlns:a16="http://schemas.microsoft.com/office/drawing/2014/main" id="{D55A7E49-0265-4130-8FED-50B1A1F0D162}"/>
              </a:ext>
            </a:extLst>
          </p:cNvPr>
          <p:cNvCxnSpPr>
            <a:cxnSpLocks/>
            <a:stCxn id="5" idx="3"/>
            <a:endCxn id="13" idx="1"/>
          </p:cNvCxnSpPr>
          <p:nvPr/>
        </p:nvCxnSpPr>
        <p:spPr>
          <a:xfrm flipV="1">
            <a:off x="8670156" y="3262574"/>
            <a:ext cx="1097843" cy="25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D33B8C7B-A543-4675-9853-B787DDA11B5F}"/>
              </a:ext>
            </a:extLst>
          </p:cNvPr>
          <p:cNvCxnSpPr>
            <a:cxnSpLocks/>
            <a:stCxn id="11" idx="3"/>
            <a:endCxn id="12" idx="1"/>
          </p:cNvCxnSpPr>
          <p:nvPr/>
        </p:nvCxnSpPr>
        <p:spPr>
          <a:xfrm flipV="1">
            <a:off x="8628570" y="4511172"/>
            <a:ext cx="981633" cy="885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ttore a gomito 19">
            <a:extLst>
              <a:ext uri="{FF2B5EF4-FFF2-40B4-BE49-F238E27FC236}">
                <a16:creationId xmlns:a16="http://schemas.microsoft.com/office/drawing/2014/main" id="{CB9B91D5-CD8D-44D6-9054-81880D479012}"/>
              </a:ext>
            </a:extLst>
          </p:cNvPr>
          <p:cNvCxnSpPr>
            <a:stCxn id="4" idx="0"/>
            <a:endCxn id="5" idx="1"/>
          </p:cNvCxnSpPr>
          <p:nvPr/>
        </p:nvCxnSpPr>
        <p:spPr>
          <a:xfrm rot="5400000" flipH="1" flipV="1">
            <a:off x="5177647" y="511566"/>
            <a:ext cx="208638" cy="5715712"/>
          </a:xfrm>
          <a:prstGeom prst="bentConnector2">
            <a:avLst/>
          </a:prstGeom>
          <a:ln w="76200">
            <a:prstDash val="solid"/>
            <a:tailEnd type="triangle"/>
          </a:ln>
        </p:spPr>
        <p:style>
          <a:lnRef idx="1">
            <a:schemeClr val="accent3"/>
          </a:lnRef>
          <a:fillRef idx="0">
            <a:schemeClr val="accent3"/>
          </a:fillRef>
          <a:effectRef idx="0">
            <a:schemeClr val="accent3"/>
          </a:effectRef>
          <a:fontRef idx="minor">
            <a:schemeClr val="tx1"/>
          </a:fontRef>
        </p:style>
      </p:cxnSp>
      <p:cxnSp>
        <p:nvCxnSpPr>
          <p:cNvPr id="22" name="Connettore a gomito 21">
            <a:extLst>
              <a:ext uri="{FF2B5EF4-FFF2-40B4-BE49-F238E27FC236}">
                <a16:creationId xmlns:a16="http://schemas.microsoft.com/office/drawing/2014/main" id="{E13D946C-83FB-454C-8CCD-902906144D6A}"/>
              </a:ext>
            </a:extLst>
          </p:cNvPr>
          <p:cNvCxnSpPr>
            <a:stCxn id="4" idx="2"/>
            <a:endCxn id="11" idx="2"/>
          </p:cNvCxnSpPr>
          <p:nvPr/>
        </p:nvCxnSpPr>
        <p:spPr>
          <a:xfrm rot="16200000" flipH="1">
            <a:off x="5106908" y="1780855"/>
            <a:ext cx="573697" cy="5939293"/>
          </a:xfrm>
          <a:prstGeom prst="bentConnector3">
            <a:avLst>
              <a:gd name="adj1" fmla="val 139847"/>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id="{39CCB561-1008-46F2-9BBD-7F5EEED692A0}"/>
              </a:ext>
            </a:extLst>
          </p:cNvPr>
          <p:cNvSpPr txBox="1"/>
          <p:nvPr/>
        </p:nvSpPr>
        <p:spPr>
          <a:xfrm>
            <a:off x="6096000" y="2834884"/>
            <a:ext cx="750277" cy="369332"/>
          </a:xfrm>
          <a:prstGeom prst="rect">
            <a:avLst/>
          </a:prstGeom>
          <a:solidFill>
            <a:schemeClr val="accent3"/>
          </a:solidFill>
        </p:spPr>
        <p:txBody>
          <a:bodyPr wrap="square" rtlCol="0">
            <a:spAutoFit/>
          </a:bodyPr>
          <a:lstStyle/>
          <a:p>
            <a:r>
              <a:rPr lang="it-IT" dirty="0"/>
              <a:t>80%</a:t>
            </a:r>
          </a:p>
        </p:txBody>
      </p:sp>
      <p:sp>
        <p:nvSpPr>
          <p:cNvPr id="27" name="CasellaDiTesto 26">
            <a:extLst>
              <a:ext uri="{FF2B5EF4-FFF2-40B4-BE49-F238E27FC236}">
                <a16:creationId xmlns:a16="http://schemas.microsoft.com/office/drawing/2014/main" id="{854D67DF-05AC-40DB-88F9-7B3E866B9AA4}"/>
              </a:ext>
            </a:extLst>
          </p:cNvPr>
          <p:cNvSpPr txBox="1"/>
          <p:nvPr/>
        </p:nvSpPr>
        <p:spPr>
          <a:xfrm>
            <a:off x="6156669" y="4817466"/>
            <a:ext cx="750277" cy="369332"/>
          </a:xfrm>
          <a:prstGeom prst="rect">
            <a:avLst/>
          </a:prstGeom>
          <a:solidFill>
            <a:srgbClr val="C00000"/>
          </a:solidFill>
          <a:ln>
            <a:solidFill>
              <a:srgbClr val="C00000"/>
            </a:solidFill>
          </a:ln>
        </p:spPr>
        <p:txBody>
          <a:bodyPr wrap="square" rtlCol="0">
            <a:spAutoFit/>
          </a:bodyPr>
          <a:lstStyle/>
          <a:p>
            <a:r>
              <a:rPr lang="it-IT" dirty="0">
                <a:solidFill>
                  <a:schemeClr val="bg1"/>
                </a:solidFill>
              </a:rPr>
              <a:t>20%</a:t>
            </a:r>
          </a:p>
        </p:txBody>
      </p:sp>
      <p:pic>
        <p:nvPicPr>
          <p:cNvPr id="28" name="Segnaposto contenuto 10">
            <a:extLst>
              <a:ext uri="{FF2B5EF4-FFF2-40B4-BE49-F238E27FC236}">
                <a16:creationId xmlns:a16="http://schemas.microsoft.com/office/drawing/2014/main" id="{5407CA8B-1A24-4E9E-AD39-D0A796DF93A5}"/>
              </a:ext>
            </a:extLst>
          </p:cNvPr>
          <p:cNvPicPr>
            <a:picLocks noChangeAspect="1"/>
          </p:cNvPicPr>
          <p:nvPr/>
        </p:nvPicPr>
        <p:blipFill rotWithShape="1">
          <a:blip r:embed="rId3">
            <a:extLst>
              <a:ext uri="{28A0092B-C50C-407E-A947-70E740481C1C}">
                <a14:useLocalDpi xmlns:a14="http://schemas.microsoft.com/office/drawing/2010/main" val="0"/>
              </a:ext>
            </a:extLst>
          </a:blip>
          <a:srcRect r="48743"/>
          <a:stretch/>
        </p:blipFill>
        <p:spPr>
          <a:xfrm>
            <a:off x="8544108" y="2156376"/>
            <a:ext cx="530334" cy="1034654"/>
          </a:xfrm>
          <a:prstGeom prst="rect">
            <a:avLst/>
          </a:prstGeom>
        </p:spPr>
      </p:pic>
      <p:pic>
        <p:nvPicPr>
          <p:cNvPr id="29" name="Segnaposto contenuto 10">
            <a:extLst>
              <a:ext uri="{FF2B5EF4-FFF2-40B4-BE49-F238E27FC236}">
                <a16:creationId xmlns:a16="http://schemas.microsoft.com/office/drawing/2014/main" id="{DDA131A2-CAA5-493C-9693-809F59B7A636}"/>
              </a:ext>
            </a:extLst>
          </p:cNvPr>
          <p:cNvPicPr>
            <a:picLocks noChangeAspect="1"/>
          </p:cNvPicPr>
          <p:nvPr/>
        </p:nvPicPr>
        <p:blipFill rotWithShape="1">
          <a:blip r:embed="rId3">
            <a:extLst>
              <a:ext uri="{28A0092B-C50C-407E-A947-70E740481C1C}">
                <a14:useLocalDpi xmlns:a14="http://schemas.microsoft.com/office/drawing/2010/main" val="0"/>
              </a:ext>
            </a:extLst>
          </a:blip>
          <a:srcRect r="48743"/>
          <a:stretch/>
        </p:blipFill>
        <p:spPr>
          <a:xfrm>
            <a:off x="7833069" y="2031894"/>
            <a:ext cx="530334" cy="1034654"/>
          </a:xfrm>
          <a:prstGeom prst="rect">
            <a:avLst/>
          </a:prstGeom>
        </p:spPr>
      </p:pic>
      <p:pic>
        <p:nvPicPr>
          <p:cNvPr id="30" name="Segnaposto contenuto 10">
            <a:extLst>
              <a:ext uri="{FF2B5EF4-FFF2-40B4-BE49-F238E27FC236}">
                <a16:creationId xmlns:a16="http://schemas.microsoft.com/office/drawing/2014/main" id="{12731EEE-0FA9-4CFB-9DC8-8DC977C46476}"/>
              </a:ext>
            </a:extLst>
          </p:cNvPr>
          <p:cNvPicPr>
            <a:picLocks noChangeAspect="1"/>
          </p:cNvPicPr>
          <p:nvPr/>
        </p:nvPicPr>
        <p:blipFill rotWithShape="1">
          <a:blip r:embed="rId3">
            <a:extLst>
              <a:ext uri="{28A0092B-C50C-407E-A947-70E740481C1C}">
                <a14:useLocalDpi xmlns:a14="http://schemas.microsoft.com/office/drawing/2010/main" val="0"/>
              </a:ext>
            </a:extLst>
          </a:blip>
          <a:srcRect r="48743"/>
          <a:stretch/>
        </p:blipFill>
        <p:spPr>
          <a:xfrm>
            <a:off x="8565546" y="3006440"/>
            <a:ext cx="530334" cy="1034654"/>
          </a:xfrm>
          <a:prstGeom prst="rect">
            <a:avLst/>
          </a:prstGeom>
        </p:spPr>
      </p:pic>
      <p:sp>
        <p:nvSpPr>
          <p:cNvPr id="31" name="CasellaDiTesto 30">
            <a:extLst>
              <a:ext uri="{FF2B5EF4-FFF2-40B4-BE49-F238E27FC236}">
                <a16:creationId xmlns:a16="http://schemas.microsoft.com/office/drawing/2014/main" id="{E8280184-5AC0-4E58-A20F-8FAB46D99020}"/>
              </a:ext>
            </a:extLst>
          </p:cNvPr>
          <p:cNvSpPr txBox="1"/>
          <p:nvPr/>
        </p:nvSpPr>
        <p:spPr>
          <a:xfrm>
            <a:off x="7893982" y="1582885"/>
            <a:ext cx="1495082" cy="369332"/>
          </a:xfrm>
          <a:prstGeom prst="rect">
            <a:avLst/>
          </a:prstGeom>
          <a:noFill/>
        </p:spPr>
        <p:txBody>
          <a:bodyPr wrap="square" rtlCol="0">
            <a:spAutoFit/>
          </a:bodyPr>
          <a:lstStyle/>
          <a:p>
            <a:r>
              <a:rPr lang="it-IT" dirty="0"/>
              <a:t>CORROTTI</a:t>
            </a:r>
          </a:p>
        </p:txBody>
      </p:sp>
      <p:sp>
        <p:nvSpPr>
          <p:cNvPr id="32" name="CasellaDiTesto 31">
            <a:extLst>
              <a:ext uri="{FF2B5EF4-FFF2-40B4-BE49-F238E27FC236}">
                <a16:creationId xmlns:a16="http://schemas.microsoft.com/office/drawing/2014/main" id="{A54CE740-7031-4B4C-8F74-9D37EF63A3B9}"/>
              </a:ext>
            </a:extLst>
          </p:cNvPr>
          <p:cNvSpPr txBox="1"/>
          <p:nvPr/>
        </p:nvSpPr>
        <p:spPr>
          <a:xfrm>
            <a:off x="7915420" y="5284801"/>
            <a:ext cx="1495082" cy="369332"/>
          </a:xfrm>
          <a:prstGeom prst="rect">
            <a:avLst/>
          </a:prstGeom>
          <a:noFill/>
        </p:spPr>
        <p:txBody>
          <a:bodyPr wrap="square" rtlCol="0">
            <a:spAutoFit/>
          </a:bodyPr>
          <a:lstStyle/>
          <a:p>
            <a:r>
              <a:rPr lang="it-IT" dirty="0"/>
              <a:t>ONESTI</a:t>
            </a:r>
          </a:p>
        </p:txBody>
      </p:sp>
    </p:spTree>
    <p:extLst>
      <p:ext uri="{BB962C8B-B14F-4D97-AF65-F5344CB8AC3E}">
        <p14:creationId xmlns:p14="http://schemas.microsoft.com/office/powerpoint/2010/main" val="264695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B4EE13-5B92-463A-B8C4-22176F53DF24}"/>
              </a:ext>
            </a:extLst>
          </p:cNvPr>
          <p:cNvSpPr>
            <a:spLocks noGrp="1"/>
          </p:cNvSpPr>
          <p:nvPr>
            <p:ph type="title"/>
          </p:nvPr>
        </p:nvSpPr>
        <p:spPr/>
        <p:txBody>
          <a:bodyPr/>
          <a:lstStyle/>
          <a:p>
            <a:r>
              <a:rPr lang="it-IT" dirty="0"/>
              <a:t>LA RATIO</a:t>
            </a:r>
          </a:p>
        </p:txBody>
      </p:sp>
      <p:pic>
        <p:nvPicPr>
          <p:cNvPr id="4" name="Immagine 3">
            <a:extLst>
              <a:ext uri="{FF2B5EF4-FFF2-40B4-BE49-F238E27FC236}">
                <a16:creationId xmlns:a16="http://schemas.microsoft.com/office/drawing/2014/main" id="{B4B137FB-AE69-44E3-A4F0-423E992EC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822674" y="3570062"/>
            <a:ext cx="3264606" cy="989913"/>
          </a:xfrm>
          <a:prstGeom prst="rect">
            <a:avLst/>
          </a:prstGeom>
        </p:spPr>
      </p:pic>
      <p:pic>
        <p:nvPicPr>
          <p:cNvPr id="5" name="Segnaposto contenuto 10">
            <a:extLst>
              <a:ext uri="{FF2B5EF4-FFF2-40B4-BE49-F238E27FC236}">
                <a16:creationId xmlns:a16="http://schemas.microsoft.com/office/drawing/2014/main" id="{0524129A-2D4D-4DD7-84ED-700CF5D1F458}"/>
              </a:ext>
            </a:extLst>
          </p:cNvPr>
          <p:cNvPicPr>
            <a:picLocks noChangeAspect="1"/>
          </p:cNvPicPr>
          <p:nvPr/>
        </p:nvPicPr>
        <p:blipFill rotWithShape="1">
          <a:blip r:embed="rId3">
            <a:extLst>
              <a:ext uri="{28A0092B-C50C-407E-A947-70E740481C1C}">
                <a14:useLocalDpi xmlns:a14="http://schemas.microsoft.com/office/drawing/2010/main" val="0"/>
              </a:ext>
            </a:extLst>
          </a:blip>
          <a:srcRect r="48743"/>
          <a:stretch/>
        </p:blipFill>
        <p:spPr>
          <a:xfrm>
            <a:off x="7870422" y="2481969"/>
            <a:ext cx="530334" cy="1034654"/>
          </a:xfrm>
          <a:prstGeom prst="rect">
            <a:avLst/>
          </a:prstGeom>
        </p:spPr>
      </p:pic>
      <p:sp>
        <p:nvSpPr>
          <p:cNvPr id="9" name="Rettangolo 8">
            <a:extLst>
              <a:ext uri="{FF2B5EF4-FFF2-40B4-BE49-F238E27FC236}">
                <a16:creationId xmlns:a16="http://schemas.microsoft.com/office/drawing/2014/main" id="{6F713D47-82CD-41A0-B8EE-C7565D8748C3}"/>
              </a:ext>
            </a:extLst>
          </p:cNvPr>
          <p:cNvSpPr/>
          <p:nvPr/>
        </p:nvSpPr>
        <p:spPr>
          <a:xfrm>
            <a:off x="3745731" y="2716737"/>
            <a:ext cx="1418492" cy="776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t>Curriculum Vitae</a:t>
            </a:r>
          </a:p>
        </p:txBody>
      </p:sp>
      <p:sp>
        <p:nvSpPr>
          <p:cNvPr id="10" name="Rettangolo 9">
            <a:extLst>
              <a:ext uri="{FF2B5EF4-FFF2-40B4-BE49-F238E27FC236}">
                <a16:creationId xmlns:a16="http://schemas.microsoft.com/office/drawing/2014/main" id="{A5BCD405-F3D1-424C-921F-A4C3A55128F0}"/>
              </a:ext>
            </a:extLst>
          </p:cNvPr>
          <p:cNvSpPr/>
          <p:nvPr/>
        </p:nvSpPr>
        <p:spPr>
          <a:xfrm>
            <a:off x="3745731" y="4721747"/>
            <a:ext cx="1418492" cy="77656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t>Curriculum Vitae</a:t>
            </a:r>
          </a:p>
        </p:txBody>
      </p:sp>
      <p:pic>
        <p:nvPicPr>
          <p:cNvPr id="11" name="Segnaposto contenuto 10">
            <a:extLst>
              <a:ext uri="{FF2B5EF4-FFF2-40B4-BE49-F238E27FC236}">
                <a16:creationId xmlns:a16="http://schemas.microsoft.com/office/drawing/2014/main" id="{D65C3B22-FE16-48CA-8E38-4655D5408733}"/>
              </a:ext>
            </a:extLst>
          </p:cNvPr>
          <p:cNvPicPr>
            <a:picLocks noChangeAspect="1"/>
          </p:cNvPicPr>
          <p:nvPr/>
        </p:nvPicPr>
        <p:blipFill rotWithShape="1">
          <a:blip r:embed="rId3">
            <a:extLst>
              <a:ext uri="{28A0092B-C50C-407E-A947-70E740481C1C}">
                <a14:useLocalDpi xmlns:a14="http://schemas.microsoft.com/office/drawing/2010/main" val="0"/>
              </a:ext>
            </a:extLst>
          </a:blip>
          <a:srcRect l="48743"/>
          <a:stretch/>
        </p:blipFill>
        <p:spPr>
          <a:xfrm>
            <a:off x="7926544" y="4463653"/>
            <a:ext cx="530334" cy="1034654"/>
          </a:xfrm>
          <a:prstGeom prst="rect">
            <a:avLst/>
          </a:prstGeom>
        </p:spPr>
      </p:pic>
      <p:pic>
        <p:nvPicPr>
          <p:cNvPr id="12" name="Immagine 11">
            <a:extLst>
              <a:ext uri="{FF2B5EF4-FFF2-40B4-BE49-F238E27FC236}">
                <a16:creationId xmlns:a16="http://schemas.microsoft.com/office/drawing/2014/main" id="{8BA7ACA6-0472-44BD-9EBC-FF4C9D51C5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0203" y="4595477"/>
            <a:ext cx="771006" cy="771006"/>
          </a:xfrm>
          <a:prstGeom prst="rect">
            <a:avLst/>
          </a:prstGeom>
        </p:spPr>
      </p:pic>
      <p:pic>
        <p:nvPicPr>
          <p:cNvPr id="13" name="Immagine 12">
            <a:extLst>
              <a:ext uri="{FF2B5EF4-FFF2-40B4-BE49-F238E27FC236}">
                <a16:creationId xmlns:a16="http://schemas.microsoft.com/office/drawing/2014/main" id="{60FC658A-928D-4414-8E0A-873BFEB5E638}"/>
              </a:ext>
            </a:extLst>
          </p:cNvPr>
          <p:cNvPicPr>
            <a:picLocks noChangeAspect="1"/>
          </p:cNvPicPr>
          <p:nvPr/>
        </p:nvPicPr>
        <p:blipFill rotWithShape="1">
          <a:blip r:embed="rId5">
            <a:extLst>
              <a:ext uri="{28A0092B-C50C-407E-A947-70E740481C1C}">
                <a14:useLocalDpi xmlns:a14="http://schemas.microsoft.com/office/drawing/2010/main" val="0"/>
              </a:ext>
            </a:extLst>
          </a:blip>
          <a:srcRect t="-14129" r="40152"/>
          <a:stretch/>
        </p:blipFill>
        <p:spPr>
          <a:xfrm>
            <a:off x="9767999" y="2481970"/>
            <a:ext cx="530334" cy="1011327"/>
          </a:xfrm>
          <a:prstGeom prst="rect">
            <a:avLst/>
          </a:prstGeom>
        </p:spPr>
      </p:pic>
      <p:cxnSp>
        <p:nvCxnSpPr>
          <p:cNvPr id="15" name="Connettore 2 14">
            <a:extLst>
              <a:ext uri="{FF2B5EF4-FFF2-40B4-BE49-F238E27FC236}">
                <a16:creationId xmlns:a16="http://schemas.microsoft.com/office/drawing/2014/main" id="{D55A7E49-0265-4130-8FED-50B1A1F0D162}"/>
              </a:ext>
            </a:extLst>
          </p:cNvPr>
          <p:cNvCxnSpPr>
            <a:cxnSpLocks/>
            <a:stCxn id="5" idx="3"/>
            <a:endCxn id="13" idx="1"/>
          </p:cNvCxnSpPr>
          <p:nvPr/>
        </p:nvCxnSpPr>
        <p:spPr>
          <a:xfrm flipV="1">
            <a:off x="8400756" y="2987634"/>
            <a:ext cx="1367243" cy="116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D33B8C7B-A543-4675-9853-B787DDA11B5F}"/>
              </a:ext>
            </a:extLst>
          </p:cNvPr>
          <p:cNvCxnSpPr>
            <a:cxnSpLocks/>
            <a:stCxn id="11" idx="3"/>
            <a:endCxn id="12" idx="1"/>
          </p:cNvCxnSpPr>
          <p:nvPr/>
        </p:nvCxnSpPr>
        <p:spPr>
          <a:xfrm>
            <a:off x="8456878" y="4980980"/>
            <a:ext cx="1153325"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a gomito 25">
            <a:extLst>
              <a:ext uri="{FF2B5EF4-FFF2-40B4-BE49-F238E27FC236}">
                <a16:creationId xmlns:a16="http://schemas.microsoft.com/office/drawing/2014/main" id="{49C5A95A-0710-42B9-A840-62087A1EC9E5}"/>
              </a:ext>
            </a:extLst>
          </p:cNvPr>
          <p:cNvCxnSpPr>
            <a:stCxn id="4" idx="3"/>
            <a:endCxn id="9" idx="1"/>
          </p:cNvCxnSpPr>
          <p:nvPr/>
        </p:nvCxnSpPr>
        <p:spPr>
          <a:xfrm rot="10800000" flipH="1">
            <a:off x="2822673" y="3105017"/>
            <a:ext cx="923057" cy="960002"/>
          </a:xfrm>
          <a:prstGeom prst="bentConnector3">
            <a:avLst>
              <a:gd name="adj1" fmla="val -2476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ttore a gomito 27">
            <a:extLst>
              <a:ext uri="{FF2B5EF4-FFF2-40B4-BE49-F238E27FC236}">
                <a16:creationId xmlns:a16="http://schemas.microsoft.com/office/drawing/2014/main" id="{254FA98B-5D47-4CFA-8D68-0F7B21212EBE}"/>
              </a:ext>
            </a:extLst>
          </p:cNvPr>
          <p:cNvCxnSpPr>
            <a:stCxn id="4" idx="3"/>
            <a:endCxn id="10" idx="1"/>
          </p:cNvCxnSpPr>
          <p:nvPr/>
        </p:nvCxnSpPr>
        <p:spPr>
          <a:xfrm rot="10800000" flipH="1" flipV="1">
            <a:off x="2822673" y="4065019"/>
            <a:ext cx="923057" cy="1045008"/>
          </a:xfrm>
          <a:prstGeom prst="bentConnector3">
            <a:avLst>
              <a:gd name="adj1" fmla="val -24766"/>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50F666E1-AC1A-4C2C-9B3C-62A6BF94E223}"/>
              </a:ext>
            </a:extLst>
          </p:cNvPr>
          <p:cNvCxnSpPr>
            <a:stCxn id="10" idx="3"/>
          </p:cNvCxnSpPr>
          <p:nvPr/>
        </p:nvCxnSpPr>
        <p:spPr>
          <a:xfrm>
            <a:off x="5164223" y="5110027"/>
            <a:ext cx="2762321"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a:extLst>
              <a:ext uri="{FF2B5EF4-FFF2-40B4-BE49-F238E27FC236}">
                <a16:creationId xmlns:a16="http://schemas.microsoft.com/office/drawing/2014/main" id="{59AEC15E-4261-4894-8024-9B016EC6F6FC}"/>
              </a:ext>
            </a:extLst>
          </p:cNvPr>
          <p:cNvCxnSpPr>
            <a:stCxn id="9" idx="3"/>
          </p:cNvCxnSpPr>
          <p:nvPr/>
        </p:nvCxnSpPr>
        <p:spPr>
          <a:xfrm>
            <a:off x="5164223" y="3105017"/>
            <a:ext cx="276232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CasellaDiTesto 32">
            <a:extLst>
              <a:ext uri="{FF2B5EF4-FFF2-40B4-BE49-F238E27FC236}">
                <a16:creationId xmlns:a16="http://schemas.microsoft.com/office/drawing/2014/main" id="{72D66523-203A-4727-981F-1B1CECEF73C1}"/>
              </a:ext>
            </a:extLst>
          </p:cNvPr>
          <p:cNvSpPr txBox="1"/>
          <p:nvPr/>
        </p:nvSpPr>
        <p:spPr>
          <a:xfrm>
            <a:off x="6304759" y="2625038"/>
            <a:ext cx="750277" cy="369332"/>
          </a:xfrm>
          <a:prstGeom prst="rect">
            <a:avLst/>
          </a:prstGeom>
          <a:solidFill>
            <a:schemeClr val="accent3"/>
          </a:solidFill>
        </p:spPr>
        <p:txBody>
          <a:bodyPr wrap="square" rtlCol="0">
            <a:spAutoFit/>
          </a:bodyPr>
          <a:lstStyle/>
          <a:p>
            <a:r>
              <a:rPr lang="it-IT" dirty="0"/>
              <a:t>20%</a:t>
            </a:r>
          </a:p>
        </p:txBody>
      </p:sp>
      <p:sp>
        <p:nvSpPr>
          <p:cNvPr id="34" name="CasellaDiTesto 33">
            <a:extLst>
              <a:ext uri="{FF2B5EF4-FFF2-40B4-BE49-F238E27FC236}">
                <a16:creationId xmlns:a16="http://schemas.microsoft.com/office/drawing/2014/main" id="{DE4BA703-8E08-47FD-B7E4-4FC387354864}"/>
              </a:ext>
            </a:extLst>
          </p:cNvPr>
          <p:cNvSpPr txBox="1"/>
          <p:nvPr/>
        </p:nvSpPr>
        <p:spPr>
          <a:xfrm>
            <a:off x="6405261" y="4613329"/>
            <a:ext cx="750277" cy="369332"/>
          </a:xfrm>
          <a:prstGeom prst="rect">
            <a:avLst/>
          </a:prstGeom>
          <a:solidFill>
            <a:srgbClr val="C00000"/>
          </a:solidFill>
          <a:ln>
            <a:solidFill>
              <a:srgbClr val="C00000"/>
            </a:solidFill>
          </a:ln>
        </p:spPr>
        <p:txBody>
          <a:bodyPr wrap="square" rtlCol="0">
            <a:spAutoFit/>
          </a:bodyPr>
          <a:lstStyle/>
          <a:p>
            <a:r>
              <a:rPr lang="it-IT" dirty="0">
                <a:solidFill>
                  <a:schemeClr val="bg1"/>
                </a:solidFill>
              </a:rPr>
              <a:t>80%</a:t>
            </a:r>
          </a:p>
        </p:txBody>
      </p:sp>
      <p:pic>
        <p:nvPicPr>
          <p:cNvPr id="35" name="Segnaposto contenuto 10">
            <a:extLst>
              <a:ext uri="{FF2B5EF4-FFF2-40B4-BE49-F238E27FC236}">
                <a16:creationId xmlns:a16="http://schemas.microsoft.com/office/drawing/2014/main" id="{A8907D39-6986-4A63-8E8C-2B3090193821}"/>
              </a:ext>
            </a:extLst>
          </p:cNvPr>
          <p:cNvPicPr>
            <a:picLocks noChangeAspect="1"/>
          </p:cNvPicPr>
          <p:nvPr/>
        </p:nvPicPr>
        <p:blipFill rotWithShape="1">
          <a:blip r:embed="rId3">
            <a:extLst>
              <a:ext uri="{28A0092B-C50C-407E-A947-70E740481C1C}">
                <a14:useLocalDpi xmlns:a14="http://schemas.microsoft.com/office/drawing/2010/main" val="0"/>
              </a:ext>
            </a:extLst>
          </a:blip>
          <a:srcRect l="48743"/>
          <a:stretch/>
        </p:blipFill>
        <p:spPr>
          <a:xfrm>
            <a:off x="7605255" y="3968444"/>
            <a:ext cx="530334" cy="1034654"/>
          </a:xfrm>
          <a:prstGeom prst="rect">
            <a:avLst/>
          </a:prstGeom>
        </p:spPr>
      </p:pic>
      <p:pic>
        <p:nvPicPr>
          <p:cNvPr id="36" name="Segnaposto contenuto 10">
            <a:extLst>
              <a:ext uri="{FF2B5EF4-FFF2-40B4-BE49-F238E27FC236}">
                <a16:creationId xmlns:a16="http://schemas.microsoft.com/office/drawing/2014/main" id="{2DB15309-C23F-449E-ACEF-2886EFDD3A3C}"/>
              </a:ext>
            </a:extLst>
          </p:cNvPr>
          <p:cNvPicPr>
            <a:picLocks noChangeAspect="1"/>
          </p:cNvPicPr>
          <p:nvPr/>
        </p:nvPicPr>
        <p:blipFill rotWithShape="1">
          <a:blip r:embed="rId3">
            <a:extLst>
              <a:ext uri="{28A0092B-C50C-407E-A947-70E740481C1C}">
                <a14:useLocalDpi xmlns:a14="http://schemas.microsoft.com/office/drawing/2010/main" val="0"/>
              </a:ext>
            </a:extLst>
          </a:blip>
          <a:srcRect l="48743"/>
          <a:stretch/>
        </p:blipFill>
        <p:spPr>
          <a:xfrm>
            <a:off x="8273968" y="3911135"/>
            <a:ext cx="530334" cy="1034654"/>
          </a:xfrm>
          <a:prstGeom prst="rect">
            <a:avLst/>
          </a:prstGeom>
        </p:spPr>
      </p:pic>
      <p:pic>
        <p:nvPicPr>
          <p:cNvPr id="37" name="Segnaposto contenuto 10">
            <a:extLst>
              <a:ext uri="{FF2B5EF4-FFF2-40B4-BE49-F238E27FC236}">
                <a16:creationId xmlns:a16="http://schemas.microsoft.com/office/drawing/2014/main" id="{FAA81142-EAE5-4A21-9734-30FF894425F1}"/>
              </a:ext>
            </a:extLst>
          </p:cNvPr>
          <p:cNvPicPr>
            <a:picLocks noChangeAspect="1"/>
          </p:cNvPicPr>
          <p:nvPr/>
        </p:nvPicPr>
        <p:blipFill rotWithShape="1">
          <a:blip r:embed="rId3">
            <a:extLst>
              <a:ext uri="{28A0092B-C50C-407E-A947-70E740481C1C}">
                <a14:useLocalDpi xmlns:a14="http://schemas.microsoft.com/office/drawing/2010/main" val="0"/>
              </a:ext>
            </a:extLst>
          </a:blip>
          <a:srcRect l="48743"/>
          <a:stretch/>
        </p:blipFill>
        <p:spPr>
          <a:xfrm>
            <a:off x="8357276" y="4945789"/>
            <a:ext cx="530334" cy="1034654"/>
          </a:xfrm>
          <a:prstGeom prst="rect">
            <a:avLst/>
          </a:prstGeom>
        </p:spPr>
      </p:pic>
      <p:pic>
        <p:nvPicPr>
          <p:cNvPr id="38" name="Segnaposto contenuto 10">
            <a:extLst>
              <a:ext uri="{FF2B5EF4-FFF2-40B4-BE49-F238E27FC236}">
                <a16:creationId xmlns:a16="http://schemas.microsoft.com/office/drawing/2014/main" id="{CA289916-50BB-4FCA-B58D-AF6E0C6B0EC2}"/>
              </a:ext>
            </a:extLst>
          </p:cNvPr>
          <p:cNvPicPr>
            <a:picLocks noChangeAspect="1"/>
          </p:cNvPicPr>
          <p:nvPr/>
        </p:nvPicPr>
        <p:blipFill rotWithShape="1">
          <a:blip r:embed="rId3">
            <a:extLst>
              <a:ext uri="{28A0092B-C50C-407E-A947-70E740481C1C}">
                <a14:useLocalDpi xmlns:a14="http://schemas.microsoft.com/office/drawing/2010/main" val="0"/>
              </a:ext>
            </a:extLst>
          </a:blip>
          <a:srcRect l="48743"/>
          <a:stretch/>
        </p:blipFill>
        <p:spPr>
          <a:xfrm>
            <a:off x="7730813" y="5130464"/>
            <a:ext cx="530334" cy="1034654"/>
          </a:xfrm>
          <a:prstGeom prst="rect">
            <a:avLst/>
          </a:prstGeom>
        </p:spPr>
      </p:pic>
      <p:sp>
        <p:nvSpPr>
          <p:cNvPr id="40" name="CasellaDiTesto 39">
            <a:extLst>
              <a:ext uri="{FF2B5EF4-FFF2-40B4-BE49-F238E27FC236}">
                <a16:creationId xmlns:a16="http://schemas.microsoft.com/office/drawing/2014/main" id="{A450BF38-6529-4611-8FD1-E1966348AABB}"/>
              </a:ext>
            </a:extLst>
          </p:cNvPr>
          <p:cNvSpPr txBox="1"/>
          <p:nvPr/>
        </p:nvSpPr>
        <p:spPr>
          <a:xfrm>
            <a:off x="7578577" y="2086181"/>
            <a:ext cx="1495082" cy="369332"/>
          </a:xfrm>
          <a:prstGeom prst="rect">
            <a:avLst/>
          </a:prstGeom>
          <a:noFill/>
        </p:spPr>
        <p:txBody>
          <a:bodyPr wrap="square" rtlCol="0">
            <a:spAutoFit/>
          </a:bodyPr>
          <a:lstStyle/>
          <a:p>
            <a:r>
              <a:rPr lang="it-IT" dirty="0"/>
              <a:t>CORROTTI</a:t>
            </a:r>
          </a:p>
        </p:txBody>
      </p:sp>
      <p:sp>
        <p:nvSpPr>
          <p:cNvPr id="41" name="CasellaDiTesto 40">
            <a:extLst>
              <a:ext uri="{FF2B5EF4-FFF2-40B4-BE49-F238E27FC236}">
                <a16:creationId xmlns:a16="http://schemas.microsoft.com/office/drawing/2014/main" id="{F0BC7E65-849F-488D-89EB-3DEF888532D3}"/>
              </a:ext>
            </a:extLst>
          </p:cNvPr>
          <p:cNvSpPr txBox="1"/>
          <p:nvPr/>
        </p:nvSpPr>
        <p:spPr>
          <a:xfrm>
            <a:off x="7874902" y="6185554"/>
            <a:ext cx="1495082" cy="369332"/>
          </a:xfrm>
          <a:prstGeom prst="rect">
            <a:avLst/>
          </a:prstGeom>
          <a:noFill/>
        </p:spPr>
        <p:txBody>
          <a:bodyPr wrap="square" rtlCol="0">
            <a:spAutoFit/>
          </a:bodyPr>
          <a:lstStyle/>
          <a:p>
            <a:r>
              <a:rPr lang="it-IT" dirty="0"/>
              <a:t>ONESTI</a:t>
            </a:r>
          </a:p>
        </p:txBody>
      </p:sp>
    </p:spTree>
    <p:extLst>
      <p:ext uri="{BB962C8B-B14F-4D97-AF65-F5344CB8AC3E}">
        <p14:creationId xmlns:p14="http://schemas.microsoft.com/office/powerpoint/2010/main" val="4747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33" grpId="0" animBg="1"/>
      <p:bldP spid="3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B4EE13-5B92-463A-B8C4-22176F53DF24}"/>
              </a:ext>
            </a:extLst>
          </p:cNvPr>
          <p:cNvSpPr>
            <a:spLocks noGrp="1"/>
          </p:cNvSpPr>
          <p:nvPr>
            <p:ph type="title"/>
          </p:nvPr>
        </p:nvSpPr>
        <p:spPr/>
        <p:txBody>
          <a:bodyPr/>
          <a:lstStyle/>
          <a:p>
            <a:r>
              <a:rPr lang="it-IT" dirty="0"/>
              <a:t>LA RATIO</a:t>
            </a:r>
          </a:p>
        </p:txBody>
      </p:sp>
      <p:pic>
        <p:nvPicPr>
          <p:cNvPr id="4" name="Immagine 3">
            <a:extLst>
              <a:ext uri="{FF2B5EF4-FFF2-40B4-BE49-F238E27FC236}">
                <a16:creationId xmlns:a16="http://schemas.microsoft.com/office/drawing/2014/main" id="{B4B137FB-AE69-44E3-A4F0-423E992EC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822674" y="3570062"/>
            <a:ext cx="3264606" cy="989913"/>
          </a:xfrm>
          <a:prstGeom prst="rect">
            <a:avLst/>
          </a:prstGeom>
        </p:spPr>
      </p:pic>
      <p:pic>
        <p:nvPicPr>
          <p:cNvPr id="5" name="Segnaposto contenuto 10">
            <a:extLst>
              <a:ext uri="{FF2B5EF4-FFF2-40B4-BE49-F238E27FC236}">
                <a16:creationId xmlns:a16="http://schemas.microsoft.com/office/drawing/2014/main" id="{0524129A-2D4D-4DD7-84ED-700CF5D1F458}"/>
              </a:ext>
            </a:extLst>
          </p:cNvPr>
          <p:cNvPicPr>
            <a:picLocks noChangeAspect="1"/>
          </p:cNvPicPr>
          <p:nvPr/>
        </p:nvPicPr>
        <p:blipFill rotWithShape="1">
          <a:blip r:embed="rId3">
            <a:extLst>
              <a:ext uri="{28A0092B-C50C-407E-A947-70E740481C1C}">
                <a14:useLocalDpi xmlns:a14="http://schemas.microsoft.com/office/drawing/2010/main" val="0"/>
              </a:ext>
            </a:extLst>
          </a:blip>
          <a:srcRect r="48743"/>
          <a:stretch/>
        </p:blipFill>
        <p:spPr>
          <a:xfrm>
            <a:off x="7870422" y="2481969"/>
            <a:ext cx="530334" cy="1034654"/>
          </a:xfrm>
          <a:prstGeom prst="rect">
            <a:avLst/>
          </a:prstGeom>
        </p:spPr>
      </p:pic>
      <p:sp>
        <p:nvSpPr>
          <p:cNvPr id="9" name="Rettangolo 8">
            <a:extLst>
              <a:ext uri="{FF2B5EF4-FFF2-40B4-BE49-F238E27FC236}">
                <a16:creationId xmlns:a16="http://schemas.microsoft.com/office/drawing/2014/main" id="{6F713D47-82CD-41A0-B8EE-C7565D8748C3}"/>
              </a:ext>
            </a:extLst>
          </p:cNvPr>
          <p:cNvSpPr/>
          <p:nvPr/>
        </p:nvSpPr>
        <p:spPr>
          <a:xfrm>
            <a:off x="3745731" y="2716737"/>
            <a:ext cx="1418492" cy="776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t>Curriculum Vitae</a:t>
            </a:r>
          </a:p>
        </p:txBody>
      </p:sp>
      <p:sp>
        <p:nvSpPr>
          <p:cNvPr id="10" name="Rettangolo 9">
            <a:extLst>
              <a:ext uri="{FF2B5EF4-FFF2-40B4-BE49-F238E27FC236}">
                <a16:creationId xmlns:a16="http://schemas.microsoft.com/office/drawing/2014/main" id="{A5BCD405-F3D1-424C-921F-A4C3A55128F0}"/>
              </a:ext>
            </a:extLst>
          </p:cNvPr>
          <p:cNvSpPr/>
          <p:nvPr/>
        </p:nvSpPr>
        <p:spPr>
          <a:xfrm>
            <a:off x="3745731" y="4721747"/>
            <a:ext cx="1418492" cy="77656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t>Curriculum Vitae</a:t>
            </a:r>
          </a:p>
        </p:txBody>
      </p:sp>
      <p:pic>
        <p:nvPicPr>
          <p:cNvPr id="11" name="Segnaposto contenuto 10">
            <a:extLst>
              <a:ext uri="{FF2B5EF4-FFF2-40B4-BE49-F238E27FC236}">
                <a16:creationId xmlns:a16="http://schemas.microsoft.com/office/drawing/2014/main" id="{D65C3B22-FE16-48CA-8E38-4655D5408733}"/>
              </a:ext>
            </a:extLst>
          </p:cNvPr>
          <p:cNvPicPr>
            <a:picLocks noChangeAspect="1"/>
          </p:cNvPicPr>
          <p:nvPr/>
        </p:nvPicPr>
        <p:blipFill rotWithShape="1">
          <a:blip r:embed="rId3">
            <a:extLst>
              <a:ext uri="{28A0092B-C50C-407E-A947-70E740481C1C}">
                <a14:useLocalDpi xmlns:a14="http://schemas.microsoft.com/office/drawing/2010/main" val="0"/>
              </a:ext>
            </a:extLst>
          </a:blip>
          <a:srcRect l="48743"/>
          <a:stretch/>
        </p:blipFill>
        <p:spPr>
          <a:xfrm>
            <a:off x="7926544" y="4463653"/>
            <a:ext cx="530334" cy="1034654"/>
          </a:xfrm>
          <a:prstGeom prst="rect">
            <a:avLst/>
          </a:prstGeom>
        </p:spPr>
      </p:pic>
      <p:pic>
        <p:nvPicPr>
          <p:cNvPr id="12" name="Immagine 11">
            <a:extLst>
              <a:ext uri="{FF2B5EF4-FFF2-40B4-BE49-F238E27FC236}">
                <a16:creationId xmlns:a16="http://schemas.microsoft.com/office/drawing/2014/main" id="{8BA7ACA6-0472-44BD-9EBC-FF4C9D51C5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0203" y="4595477"/>
            <a:ext cx="771006" cy="771006"/>
          </a:xfrm>
          <a:prstGeom prst="rect">
            <a:avLst/>
          </a:prstGeom>
        </p:spPr>
      </p:pic>
      <p:pic>
        <p:nvPicPr>
          <p:cNvPr id="13" name="Immagine 12">
            <a:extLst>
              <a:ext uri="{FF2B5EF4-FFF2-40B4-BE49-F238E27FC236}">
                <a16:creationId xmlns:a16="http://schemas.microsoft.com/office/drawing/2014/main" id="{60FC658A-928D-4414-8E0A-873BFEB5E638}"/>
              </a:ext>
            </a:extLst>
          </p:cNvPr>
          <p:cNvPicPr>
            <a:picLocks noChangeAspect="1"/>
          </p:cNvPicPr>
          <p:nvPr/>
        </p:nvPicPr>
        <p:blipFill rotWithShape="1">
          <a:blip r:embed="rId5">
            <a:extLst>
              <a:ext uri="{28A0092B-C50C-407E-A947-70E740481C1C}">
                <a14:useLocalDpi xmlns:a14="http://schemas.microsoft.com/office/drawing/2010/main" val="0"/>
              </a:ext>
            </a:extLst>
          </a:blip>
          <a:srcRect t="-14129" r="40152"/>
          <a:stretch/>
        </p:blipFill>
        <p:spPr>
          <a:xfrm>
            <a:off x="9767999" y="2481970"/>
            <a:ext cx="530334" cy="1011327"/>
          </a:xfrm>
          <a:prstGeom prst="rect">
            <a:avLst/>
          </a:prstGeom>
        </p:spPr>
      </p:pic>
      <p:cxnSp>
        <p:nvCxnSpPr>
          <p:cNvPr id="15" name="Connettore 2 14">
            <a:extLst>
              <a:ext uri="{FF2B5EF4-FFF2-40B4-BE49-F238E27FC236}">
                <a16:creationId xmlns:a16="http://schemas.microsoft.com/office/drawing/2014/main" id="{D55A7E49-0265-4130-8FED-50B1A1F0D162}"/>
              </a:ext>
            </a:extLst>
          </p:cNvPr>
          <p:cNvCxnSpPr>
            <a:cxnSpLocks/>
            <a:stCxn id="5" idx="3"/>
            <a:endCxn id="13" idx="1"/>
          </p:cNvCxnSpPr>
          <p:nvPr/>
        </p:nvCxnSpPr>
        <p:spPr>
          <a:xfrm flipV="1">
            <a:off x="8400756" y="2987634"/>
            <a:ext cx="1367243" cy="116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D33B8C7B-A543-4675-9853-B787DDA11B5F}"/>
              </a:ext>
            </a:extLst>
          </p:cNvPr>
          <p:cNvCxnSpPr>
            <a:cxnSpLocks/>
            <a:stCxn id="11" idx="3"/>
            <a:endCxn id="12" idx="1"/>
          </p:cNvCxnSpPr>
          <p:nvPr/>
        </p:nvCxnSpPr>
        <p:spPr>
          <a:xfrm>
            <a:off x="8456878" y="4980980"/>
            <a:ext cx="1153325"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a gomito 25">
            <a:extLst>
              <a:ext uri="{FF2B5EF4-FFF2-40B4-BE49-F238E27FC236}">
                <a16:creationId xmlns:a16="http://schemas.microsoft.com/office/drawing/2014/main" id="{49C5A95A-0710-42B9-A840-62087A1EC9E5}"/>
              </a:ext>
            </a:extLst>
          </p:cNvPr>
          <p:cNvCxnSpPr>
            <a:stCxn id="4" idx="3"/>
            <a:endCxn id="9" idx="1"/>
          </p:cNvCxnSpPr>
          <p:nvPr/>
        </p:nvCxnSpPr>
        <p:spPr>
          <a:xfrm rot="10800000" flipH="1">
            <a:off x="2822673" y="3105017"/>
            <a:ext cx="923057" cy="960002"/>
          </a:xfrm>
          <a:prstGeom prst="bentConnector3">
            <a:avLst>
              <a:gd name="adj1" fmla="val -2476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ttore a gomito 27">
            <a:extLst>
              <a:ext uri="{FF2B5EF4-FFF2-40B4-BE49-F238E27FC236}">
                <a16:creationId xmlns:a16="http://schemas.microsoft.com/office/drawing/2014/main" id="{254FA98B-5D47-4CFA-8D68-0F7B21212EBE}"/>
              </a:ext>
            </a:extLst>
          </p:cNvPr>
          <p:cNvCxnSpPr>
            <a:stCxn id="4" idx="3"/>
            <a:endCxn id="10" idx="1"/>
          </p:cNvCxnSpPr>
          <p:nvPr/>
        </p:nvCxnSpPr>
        <p:spPr>
          <a:xfrm rot="10800000" flipH="1" flipV="1">
            <a:off x="2822673" y="4065019"/>
            <a:ext cx="923057" cy="1045008"/>
          </a:xfrm>
          <a:prstGeom prst="bentConnector3">
            <a:avLst>
              <a:gd name="adj1" fmla="val -24766"/>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50F666E1-AC1A-4C2C-9B3C-62A6BF94E223}"/>
              </a:ext>
            </a:extLst>
          </p:cNvPr>
          <p:cNvCxnSpPr>
            <a:stCxn id="10" idx="3"/>
          </p:cNvCxnSpPr>
          <p:nvPr/>
        </p:nvCxnSpPr>
        <p:spPr>
          <a:xfrm>
            <a:off x="5164223" y="5110027"/>
            <a:ext cx="2762321"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a:extLst>
              <a:ext uri="{FF2B5EF4-FFF2-40B4-BE49-F238E27FC236}">
                <a16:creationId xmlns:a16="http://schemas.microsoft.com/office/drawing/2014/main" id="{59AEC15E-4261-4894-8024-9B016EC6F6FC}"/>
              </a:ext>
            </a:extLst>
          </p:cNvPr>
          <p:cNvCxnSpPr>
            <a:stCxn id="9" idx="3"/>
          </p:cNvCxnSpPr>
          <p:nvPr/>
        </p:nvCxnSpPr>
        <p:spPr>
          <a:xfrm>
            <a:off x="5164223" y="3105017"/>
            <a:ext cx="276232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CasellaDiTesto 32">
            <a:extLst>
              <a:ext uri="{FF2B5EF4-FFF2-40B4-BE49-F238E27FC236}">
                <a16:creationId xmlns:a16="http://schemas.microsoft.com/office/drawing/2014/main" id="{72D66523-203A-4727-981F-1B1CECEF73C1}"/>
              </a:ext>
            </a:extLst>
          </p:cNvPr>
          <p:cNvSpPr txBox="1"/>
          <p:nvPr/>
        </p:nvSpPr>
        <p:spPr>
          <a:xfrm>
            <a:off x="6304759" y="2625038"/>
            <a:ext cx="750277" cy="369332"/>
          </a:xfrm>
          <a:prstGeom prst="rect">
            <a:avLst/>
          </a:prstGeom>
          <a:solidFill>
            <a:schemeClr val="accent3"/>
          </a:solidFill>
        </p:spPr>
        <p:txBody>
          <a:bodyPr wrap="square" rtlCol="0">
            <a:spAutoFit/>
          </a:bodyPr>
          <a:lstStyle/>
          <a:p>
            <a:r>
              <a:rPr lang="it-IT" dirty="0"/>
              <a:t>20%</a:t>
            </a:r>
          </a:p>
        </p:txBody>
      </p:sp>
      <p:sp>
        <p:nvSpPr>
          <p:cNvPr id="34" name="CasellaDiTesto 33">
            <a:extLst>
              <a:ext uri="{FF2B5EF4-FFF2-40B4-BE49-F238E27FC236}">
                <a16:creationId xmlns:a16="http://schemas.microsoft.com/office/drawing/2014/main" id="{DE4BA703-8E08-47FD-B7E4-4FC387354864}"/>
              </a:ext>
            </a:extLst>
          </p:cNvPr>
          <p:cNvSpPr txBox="1"/>
          <p:nvPr/>
        </p:nvSpPr>
        <p:spPr>
          <a:xfrm>
            <a:off x="6405261" y="4613329"/>
            <a:ext cx="750277" cy="369332"/>
          </a:xfrm>
          <a:prstGeom prst="rect">
            <a:avLst/>
          </a:prstGeom>
          <a:solidFill>
            <a:srgbClr val="C00000"/>
          </a:solidFill>
          <a:ln>
            <a:solidFill>
              <a:srgbClr val="C00000"/>
            </a:solidFill>
          </a:ln>
        </p:spPr>
        <p:txBody>
          <a:bodyPr wrap="square" rtlCol="0">
            <a:spAutoFit/>
          </a:bodyPr>
          <a:lstStyle/>
          <a:p>
            <a:r>
              <a:rPr lang="it-IT" dirty="0">
                <a:solidFill>
                  <a:schemeClr val="bg1"/>
                </a:solidFill>
              </a:rPr>
              <a:t>80%</a:t>
            </a:r>
          </a:p>
        </p:txBody>
      </p:sp>
      <p:pic>
        <p:nvPicPr>
          <p:cNvPr id="35" name="Segnaposto contenuto 10">
            <a:extLst>
              <a:ext uri="{FF2B5EF4-FFF2-40B4-BE49-F238E27FC236}">
                <a16:creationId xmlns:a16="http://schemas.microsoft.com/office/drawing/2014/main" id="{A8907D39-6986-4A63-8E8C-2B3090193821}"/>
              </a:ext>
            </a:extLst>
          </p:cNvPr>
          <p:cNvPicPr>
            <a:picLocks noChangeAspect="1"/>
          </p:cNvPicPr>
          <p:nvPr/>
        </p:nvPicPr>
        <p:blipFill rotWithShape="1">
          <a:blip r:embed="rId3">
            <a:extLst>
              <a:ext uri="{28A0092B-C50C-407E-A947-70E740481C1C}">
                <a14:useLocalDpi xmlns:a14="http://schemas.microsoft.com/office/drawing/2010/main" val="0"/>
              </a:ext>
            </a:extLst>
          </a:blip>
          <a:srcRect l="48743"/>
          <a:stretch/>
        </p:blipFill>
        <p:spPr>
          <a:xfrm>
            <a:off x="7605255" y="3968444"/>
            <a:ext cx="530334" cy="1034654"/>
          </a:xfrm>
          <a:prstGeom prst="rect">
            <a:avLst/>
          </a:prstGeom>
        </p:spPr>
      </p:pic>
      <p:pic>
        <p:nvPicPr>
          <p:cNvPr id="36" name="Segnaposto contenuto 10">
            <a:extLst>
              <a:ext uri="{FF2B5EF4-FFF2-40B4-BE49-F238E27FC236}">
                <a16:creationId xmlns:a16="http://schemas.microsoft.com/office/drawing/2014/main" id="{2DB15309-C23F-449E-ACEF-2886EFDD3A3C}"/>
              </a:ext>
            </a:extLst>
          </p:cNvPr>
          <p:cNvPicPr>
            <a:picLocks noChangeAspect="1"/>
          </p:cNvPicPr>
          <p:nvPr/>
        </p:nvPicPr>
        <p:blipFill rotWithShape="1">
          <a:blip r:embed="rId3">
            <a:extLst>
              <a:ext uri="{28A0092B-C50C-407E-A947-70E740481C1C}">
                <a14:useLocalDpi xmlns:a14="http://schemas.microsoft.com/office/drawing/2010/main" val="0"/>
              </a:ext>
            </a:extLst>
          </a:blip>
          <a:srcRect l="48743"/>
          <a:stretch/>
        </p:blipFill>
        <p:spPr>
          <a:xfrm>
            <a:off x="8273968" y="3911135"/>
            <a:ext cx="530334" cy="1034654"/>
          </a:xfrm>
          <a:prstGeom prst="rect">
            <a:avLst/>
          </a:prstGeom>
        </p:spPr>
      </p:pic>
      <p:pic>
        <p:nvPicPr>
          <p:cNvPr id="37" name="Segnaposto contenuto 10">
            <a:extLst>
              <a:ext uri="{FF2B5EF4-FFF2-40B4-BE49-F238E27FC236}">
                <a16:creationId xmlns:a16="http://schemas.microsoft.com/office/drawing/2014/main" id="{FAA81142-EAE5-4A21-9734-30FF894425F1}"/>
              </a:ext>
            </a:extLst>
          </p:cNvPr>
          <p:cNvPicPr>
            <a:picLocks noChangeAspect="1"/>
          </p:cNvPicPr>
          <p:nvPr/>
        </p:nvPicPr>
        <p:blipFill rotWithShape="1">
          <a:blip r:embed="rId3">
            <a:extLst>
              <a:ext uri="{28A0092B-C50C-407E-A947-70E740481C1C}">
                <a14:useLocalDpi xmlns:a14="http://schemas.microsoft.com/office/drawing/2010/main" val="0"/>
              </a:ext>
            </a:extLst>
          </a:blip>
          <a:srcRect l="48743"/>
          <a:stretch/>
        </p:blipFill>
        <p:spPr>
          <a:xfrm>
            <a:off x="8357276" y="4945789"/>
            <a:ext cx="530334" cy="1034654"/>
          </a:xfrm>
          <a:prstGeom prst="rect">
            <a:avLst/>
          </a:prstGeom>
        </p:spPr>
      </p:pic>
      <p:pic>
        <p:nvPicPr>
          <p:cNvPr id="38" name="Segnaposto contenuto 10">
            <a:extLst>
              <a:ext uri="{FF2B5EF4-FFF2-40B4-BE49-F238E27FC236}">
                <a16:creationId xmlns:a16="http://schemas.microsoft.com/office/drawing/2014/main" id="{CA289916-50BB-4FCA-B58D-AF6E0C6B0EC2}"/>
              </a:ext>
            </a:extLst>
          </p:cNvPr>
          <p:cNvPicPr>
            <a:picLocks noChangeAspect="1"/>
          </p:cNvPicPr>
          <p:nvPr/>
        </p:nvPicPr>
        <p:blipFill rotWithShape="1">
          <a:blip r:embed="rId3">
            <a:extLst>
              <a:ext uri="{28A0092B-C50C-407E-A947-70E740481C1C}">
                <a14:useLocalDpi xmlns:a14="http://schemas.microsoft.com/office/drawing/2010/main" val="0"/>
              </a:ext>
            </a:extLst>
          </a:blip>
          <a:srcRect l="48743"/>
          <a:stretch/>
        </p:blipFill>
        <p:spPr>
          <a:xfrm>
            <a:off x="7730813" y="5130464"/>
            <a:ext cx="530334" cy="1034654"/>
          </a:xfrm>
          <a:prstGeom prst="rect">
            <a:avLst/>
          </a:prstGeom>
        </p:spPr>
      </p:pic>
      <p:sp>
        <p:nvSpPr>
          <p:cNvPr id="40" name="CasellaDiTesto 39">
            <a:extLst>
              <a:ext uri="{FF2B5EF4-FFF2-40B4-BE49-F238E27FC236}">
                <a16:creationId xmlns:a16="http://schemas.microsoft.com/office/drawing/2014/main" id="{A450BF38-6529-4611-8FD1-E1966348AABB}"/>
              </a:ext>
            </a:extLst>
          </p:cNvPr>
          <p:cNvSpPr txBox="1"/>
          <p:nvPr/>
        </p:nvSpPr>
        <p:spPr>
          <a:xfrm>
            <a:off x="7578577" y="2086181"/>
            <a:ext cx="1495082" cy="369332"/>
          </a:xfrm>
          <a:prstGeom prst="rect">
            <a:avLst/>
          </a:prstGeom>
          <a:noFill/>
        </p:spPr>
        <p:txBody>
          <a:bodyPr wrap="square" rtlCol="0">
            <a:spAutoFit/>
          </a:bodyPr>
          <a:lstStyle/>
          <a:p>
            <a:r>
              <a:rPr lang="it-IT" dirty="0"/>
              <a:t>CORROTTI</a:t>
            </a:r>
          </a:p>
        </p:txBody>
      </p:sp>
      <p:sp>
        <p:nvSpPr>
          <p:cNvPr id="41" name="CasellaDiTesto 40">
            <a:extLst>
              <a:ext uri="{FF2B5EF4-FFF2-40B4-BE49-F238E27FC236}">
                <a16:creationId xmlns:a16="http://schemas.microsoft.com/office/drawing/2014/main" id="{F0BC7E65-849F-488D-89EB-3DEF888532D3}"/>
              </a:ext>
            </a:extLst>
          </p:cNvPr>
          <p:cNvSpPr txBox="1"/>
          <p:nvPr/>
        </p:nvSpPr>
        <p:spPr>
          <a:xfrm>
            <a:off x="7874902" y="6185554"/>
            <a:ext cx="1495082" cy="369332"/>
          </a:xfrm>
          <a:prstGeom prst="rect">
            <a:avLst/>
          </a:prstGeom>
          <a:noFill/>
        </p:spPr>
        <p:txBody>
          <a:bodyPr wrap="square" rtlCol="0">
            <a:spAutoFit/>
          </a:bodyPr>
          <a:lstStyle/>
          <a:p>
            <a:r>
              <a:rPr lang="it-IT" dirty="0"/>
              <a:t>ONESTI</a:t>
            </a:r>
          </a:p>
        </p:txBody>
      </p:sp>
      <p:sp>
        <p:nvSpPr>
          <p:cNvPr id="3" name="CasellaDiTesto 2">
            <a:extLst>
              <a:ext uri="{FF2B5EF4-FFF2-40B4-BE49-F238E27FC236}">
                <a16:creationId xmlns:a16="http://schemas.microsoft.com/office/drawing/2014/main" id="{81789432-A330-4F2B-BF5B-05E142E65E4D}"/>
              </a:ext>
            </a:extLst>
          </p:cNvPr>
          <p:cNvSpPr txBox="1"/>
          <p:nvPr/>
        </p:nvSpPr>
        <p:spPr>
          <a:xfrm>
            <a:off x="7479323" y="748850"/>
            <a:ext cx="4560277" cy="646331"/>
          </a:xfrm>
          <a:prstGeom prst="rect">
            <a:avLst/>
          </a:prstGeom>
          <a:noFill/>
        </p:spPr>
        <p:txBody>
          <a:bodyPr wrap="square" rtlCol="0">
            <a:spAutoFit/>
          </a:bodyPr>
          <a:lstStyle/>
          <a:p>
            <a:r>
              <a:rPr lang="it-IT" dirty="0"/>
              <a:t>Come facciamo a valutare se la politica di trasparenza può essere efficace? </a:t>
            </a:r>
          </a:p>
        </p:txBody>
      </p:sp>
      <p:sp>
        <p:nvSpPr>
          <p:cNvPr id="6" name="Rettangolo 5">
            <a:extLst>
              <a:ext uri="{FF2B5EF4-FFF2-40B4-BE49-F238E27FC236}">
                <a16:creationId xmlns:a16="http://schemas.microsoft.com/office/drawing/2014/main" id="{FE610951-3A15-44F8-B7CB-E732713B9F1A}"/>
              </a:ext>
            </a:extLst>
          </p:cNvPr>
          <p:cNvSpPr/>
          <p:nvPr/>
        </p:nvSpPr>
        <p:spPr>
          <a:xfrm>
            <a:off x="1758462" y="2270847"/>
            <a:ext cx="5792913" cy="3894271"/>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1308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41"/>
                                        </p:tgtEl>
                                      </p:cBhvr>
                                    </p:animEffect>
                                    <p:set>
                                      <p:cBhvr>
                                        <p:cTn id="19" dur="1" fill="hold">
                                          <p:stCondLst>
                                            <p:cond delay="499"/>
                                          </p:stCondLst>
                                        </p:cTn>
                                        <p:tgtEl>
                                          <p:spTgt spid="41"/>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40"/>
                                        </p:tgtEl>
                                      </p:cBhvr>
                                    </p:animEffect>
                                    <p:set>
                                      <p:cBhvr>
                                        <p:cTn id="22" dur="1" fill="hold">
                                          <p:stCondLst>
                                            <p:cond delay="499"/>
                                          </p:stCondLst>
                                        </p:cTn>
                                        <p:tgtEl>
                                          <p:spTgt spid="4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6"/>
                                        </p:tgtEl>
                                      </p:cBhvr>
                                    </p:animEffect>
                                    <p:set>
                                      <p:cBhvr>
                                        <p:cTn id="27" dur="1" fill="hold">
                                          <p:stCondLst>
                                            <p:cond delay="499"/>
                                          </p:stCondLst>
                                        </p:cTn>
                                        <p:tgtEl>
                                          <p:spTgt spid="36"/>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35"/>
                                        </p:tgtEl>
                                      </p:cBhvr>
                                    </p:animEffect>
                                    <p:set>
                                      <p:cBhvr>
                                        <p:cTn id="30" dur="1" fill="hold">
                                          <p:stCondLst>
                                            <p:cond delay="499"/>
                                          </p:stCondLst>
                                        </p:cTn>
                                        <p:tgtEl>
                                          <p:spTgt spid="35"/>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37"/>
                                        </p:tgtEl>
                                      </p:cBhvr>
                                    </p:animEffect>
                                    <p:set>
                                      <p:cBhvr>
                                        <p:cTn id="33" dur="1" fill="hold">
                                          <p:stCondLst>
                                            <p:cond delay="499"/>
                                          </p:stCondLst>
                                        </p:cTn>
                                        <p:tgtEl>
                                          <p:spTgt spid="37"/>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38"/>
                                        </p:tgtEl>
                                      </p:cBhvr>
                                    </p:animEffect>
                                    <p:set>
                                      <p:cBhvr>
                                        <p:cTn id="36" dur="1" fill="hold">
                                          <p:stCondLst>
                                            <p:cond delay="499"/>
                                          </p:stCondLst>
                                        </p:cTn>
                                        <p:tgtEl>
                                          <p:spTgt spid="3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78369-2197-4F9A-8221-503DA7869E3C}"/>
              </a:ext>
            </a:extLst>
          </p:cNvPr>
          <p:cNvSpPr>
            <a:spLocks noGrp="1"/>
          </p:cNvSpPr>
          <p:nvPr>
            <p:ph type="title"/>
          </p:nvPr>
        </p:nvSpPr>
        <p:spPr/>
        <p:txBody>
          <a:bodyPr/>
          <a:lstStyle/>
          <a:p>
            <a:r>
              <a:rPr lang="en-GB" dirty="0"/>
              <a:t>PROBLEMA</a:t>
            </a:r>
          </a:p>
        </p:txBody>
      </p:sp>
      <p:sp>
        <p:nvSpPr>
          <p:cNvPr id="3" name="Content Placeholder 2">
            <a:extLst>
              <a:ext uri="{FF2B5EF4-FFF2-40B4-BE49-F238E27FC236}">
                <a16:creationId xmlns:a16="http://schemas.microsoft.com/office/drawing/2014/main" id="{4A483DCE-B574-483F-BF5D-8225C4D4BC40}"/>
              </a:ext>
            </a:extLst>
          </p:cNvPr>
          <p:cNvSpPr>
            <a:spLocks noGrp="1"/>
          </p:cNvSpPr>
          <p:nvPr>
            <p:ph idx="1"/>
          </p:nvPr>
        </p:nvSpPr>
        <p:spPr/>
        <p:txBody>
          <a:bodyPr/>
          <a:lstStyle/>
          <a:p>
            <a:r>
              <a:rPr lang="en-GB" dirty="0" err="1"/>
              <a:t>Noi</a:t>
            </a:r>
            <a:r>
              <a:rPr lang="en-GB" dirty="0"/>
              <a:t> non </a:t>
            </a:r>
            <a:r>
              <a:rPr lang="en-GB" dirty="0" err="1"/>
              <a:t>sappiamo</a:t>
            </a:r>
            <a:r>
              <a:rPr lang="en-GB" dirty="0"/>
              <a:t> chi </a:t>
            </a:r>
            <a:r>
              <a:rPr lang="en-GB" dirty="0" err="1"/>
              <a:t>sono</a:t>
            </a:r>
            <a:r>
              <a:rPr lang="en-GB" dirty="0"/>
              <a:t> </a:t>
            </a:r>
            <a:r>
              <a:rPr lang="en-GB" dirty="0" err="1"/>
              <a:t>i</a:t>
            </a:r>
            <a:r>
              <a:rPr lang="en-GB" dirty="0"/>
              <a:t> </a:t>
            </a:r>
            <a:r>
              <a:rPr lang="en-GB" dirty="0" err="1"/>
              <a:t>politici</a:t>
            </a:r>
            <a:r>
              <a:rPr lang="en-GB" dirty="0"/>
              <a:t> </a:t>
            </a:r>
            <a:r>
              <a:rPr lang="en-GB" dirty="0" err="1"/>
              <a:t>corrotti</a:t>
            </a:r>
            <a:r>
              <a:rPr lang="en-GB" dirty="0"/>
              <a:t> e </a:t>
            </a:r>
            <a:r>
              <a:rPr lang="en-GB" dirty="0" err="1"/>
              <a:t>quali</a:t>
            </a:r>
            <a:r>
              <a:rPr lang="en-GB" dirty="0"/>
              <a:t> no.</a:t>
            </a:r>
          </a:p>
          <a:p>
            <a:r>
              <a:rPr lang="en-GB" dirty="0" err="1"/>
              <a:t>Però</a:t>
            </a:r>
            <a:r>
              <a:rPr lang="en-GB" dirty="0"/>
              <a:t>, </a:t>
            </a:r>
            <a:r>
              <a:rPr lang="en-GB" dirty="0" err="1"/>
              <a:t>sappiamo</a:t>
            </a:r>
            <a:r>
              <a:rPr lang="en-GB" dirty="0"/>
              <a:t> </a:t>
            </a:r>
            <a:r>
              <a:rPr lang="en-GB" dirty="0" err="1"/>
              <a:t>che</a:t>
            </a:r>
            <a:r>
              <a:rPr lang="en-GB" dirty="0"/>
              <a:t> </a:t>
            </a:r>
            <a:r>
              <a:rPr lang="en-GB" dirty="0" err="1"/>
              <a:t>condizione</a:t>
            </a:r>
            <a:r>
              <a:rPr lang="en-GB" dirty="0"/>
              <a:t> NECESSARIA (ma non SUFFICIENTE) è </a:t>
            </a:r>
            <a:r>
              <a:rPr lang="en-GB" dirty="0" err="1"/>
              <a:t>che</a:t>
            </a:r>
            <a:r>
              <a:rPr lang="en-GB" dirty="0"/>
              <a:t> la </a:t>
            </a:r>
            <a:r>
              <a:rPr lang="en-GB" dirty="0" err="1"/>
              <a:t>trasparenza</a:t>
            </a:r>
            <a:r>
              <a:rPr lang="en-GB" dirty="0"/>
              <a:t> </a:t>
            </a:r>
            <a:r>
              <a:rPr lang="en-GB" dirty="0" err="1"/>
              <a:t>abbia</a:t>
            </a:r>
            <a:r>
              <a:rPr lang="en-GB" dirty="0"/>
              <a:t> un </a:t>
            </a:r>
            <a:r>
              <a:rPr lang="en-GB" dirty="0" err="1"/>
              <a:t>impatto</a:t>
            </a:r>
            <a:r>
              <a:rPr lang="en-GB" dirty="0"/>
              <a:t> </a:t>
            </a:r>
            <a:r>
              <a:rPr lang="en-GB" dirty="0" err="1"/>
              <a:t>sulle</a:t>
            </a:r>
            <a:r>
              <a:rPr lang="en-GB" dirty="0"/>
              <a:t> </a:t>
            </a:r>
            <a:r>
              <a:rPr lang="en-GB" dirty="0" err="1"/>
              <a:t>scelte</a:t>
            </a:r>
            <a:r>
              <a:rPr lang="en-GB" dirty="0"/>
              <a:t> di </a:t>
            </a:r>
            <a:r>
              <a:rPr lang="en-GB" dirty="0" err="1"/>
              <a:t>voto</a:t>
            </a:r>
            <a:r>
              <a:rPr lang="en-GB" dirty="0"/>
              <a:t>.</a:t>
            </a:r>
          </a:p>
          <a:p>
            <a:r>
              <a:rPr lang="en-GB" dirty="0" err="1"/>
              <a:t>Infatti</a:t>
            </a:r>
            <a:r>
              <a:rPr lang="en-GB" dirty="0"/>
              <a:t>:</a:t>
            </a:r>
          </a:p>
          <a:p>
            <a:endParaRPr lang="en-GB" dirty="0"/>
          </a:p>
        </p:txBody>
      </p:sp>
      <p:graphicFrame>
        <p:nvGraphicFramePr>
          <p:cNvPr id="4" name="Diagram 3">
            <a:extLst>
              <a:ext uri="{FF2B5EF4-FFF2-40B4-BE49-F238E27FC236}">
                <a16:creationId xmlns:a16="http://schemas.microsoft.com/office/drawing/2014/main" id="{C8206F93-5A7E-45F5-A82C-52D775A9E25D}"/>
              </a:ext>
            </a:extLst>
          </p:cNvPr>
          <p:cNvGraphicFramePr/>
          <p:nvPr>
            <p:extLst>
              <p:ext uri="{D42A27DB-BD31-4B8C-83A1-F6EECF244321}">
                <p14:modId xmlns:p14="http://schemas.microsoft.com/office/powerpoint/2010/main" val="2733163816"/>
              </p:ext>
            </p:extLst>
          </p:nvPr>
        </p:nvGraphicFramePr>
        <p:xfrm>
          <a:off x="2041330" y="3311338"/>
          <a:ext cx="9351347" cy="3199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ultiplication Sign 4">
            <a:extLst>
              <a:ext uri="{FF2B5EF4-FFF2-40B4-BE49-F238E27FC236}">
                <a16:creationId xmlns:a16="http://schemas.microsoft.com/office/drawing/2014/main" id="{EE3B3919-21AB-46E7-997C-FD9EE501C6C9}"/>
              </a:ext>
            </a:extLst>
          </p:cNvPr>
          <p:cNvSpPr/>
          <p:nvPr/>
        </p:nvSpPr>
        <p:spPr>
          <a:xfrm>
            <a:off x="5325708" y="4708226"/>
            <a:ext cx="979715" cy="724757"/>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Multiplication Sign 5">
            <a:extLst>
              <a:ext uri="{FF2B5EF4-FFF2-40B4-BE49-F238E27FC236}">
                <a16:creationId xmlns:a16="http://schemas.microsoft.com/office/drawing/2014/main" id="{1CE14B33-752B-4C9A-884A-BD5E099F6FFC}"/>
              </a:ext>
            </a:extLst>
          </p:cNvPr>
          <p:cNvSpPr/>
          <p:nvPr/>
        </p:nvSpPr>
        <p:spPr>
          <a:xfrm>
            <a:off x="6376435" y="4186176"/>
            <a:ext cx="979715" cy="724757"/>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Multiplication Sign 6">
            <a:extLst>
              <a:ext uri="{FF2B5EF4-FFF2-40B4-BE49-F238E27FC236}">
                <a16:creationId xmlns:a16="http://schemas.microsoft.com/office/drawing/2014/main" id="{BDA9A6F6-8BB1-4FE9-9EB4-DB05FF38A546}"/>
              </a:ext>
            </a:extLst>
          </p:cNvPr>
          <p:cNvSpPr/>
          <p:nvPr/>
        </p:nvSpPr>
        <p:spPr>
          <a:xfrm>
            <a:off x="7636585" y="3935301"/>
            <a:ext cx="979715" cy="724757"/>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594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4"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25E0AC-C7FE-4415-9734-00DA06F2D7FC}"/>
              </a:ext>
            </a:extLst>
          </p:cNvPr>
          <p:cNvSpPr>
            <a:spLocks noGrp="1"/>
          </p:cNvSpPr>
          <p:nvPr>
            <p:ph type="title"/>
          </p:nvPr>
        </p:nvSpPr>
        <p:spPr/>
        <p:txBody>
          <a:bodyPr/>
          <a:lstStyle/>
          <a:p>
            <a:r>
              <a:rPr lang="it-IT" dirty="0"/>
              <a:t>3 tipologie di TRASPARENZA</a:t>
            </a:r>
          </a:p>
        </p:txBody>
      </p:sp>
      <p:sp>
        <p:nvSpPr>
          <p:cNvPr id="6" name="CasellaDiTesto 5">
            <a:extLst>
              <a:ext uri="{FF2B5EF4-FFF2-40B4-BE49-F238E27FC236}">
                <a16:creationId xmlns:a16="http://schemas.microsoft.com/office/drawing/2014/main" id="{33E5725D-801D-49CE-BEE0-B285B768F89E}"/>
              </a:ext>
            </a:extLst>
          </p:cNvPr>
          <p:cNvSpPr txBox="1"/>
          <p:nvPr/>
        </p:nvSpPr>
        <p:spPr>
          <a:xfrm>
            <a:off x="8837725" y="3884212"/>
            <a:ext cx="2790858" cy="400110"/>
          </a:xfrm>
          <a:prstGeom prst="rect">
            <a:avLst/>
          </a:prstGeom>
          <a:noFill/>
          <a:ln w="38100">
            <a:noFill/>
          </a:ln>
        </p:spPr>
        <p:txBody>
          <a:bodyPr wrap="square" rtlCol="0">
            <a:spAutoFit/>
          </a:bodyPr>
          <a:lstStyle/>
          <a:p>
            <a:r>
              <a:rPr lang="it-IT" sz="2000" b="1" dirty="0">
                <a:solidFill>
                  <a:srgbClr val="C00000"/>
                </a:solidFill>
              </a:rPr>
              <a:t>Trasparenza Politica</a:t>
            </a:r>
          </a:p>
        </p:txBody>
      </p:sp>
      <p:pic>
        <p:nvPicPr>
          <p:cNvPr id="10" name="Picture 9" descr="Shape&#10;&#10;Description automatically generated with low confidence">
            <a:extLst>
              <a:ext uri="{FF2B5EF4-FFF2-40B4-BE49-F238E27FC236}">
                <a16:creationId xmlns:a16="http://schemas.microsoft.com/office/drawing/2014/main" id="{09CD93AC-B064-4496-8550-1C9BC7BE8F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8722" y="2429721"/>
            <a:ext cx="1294556" cy="1361471"/>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BB7EEAC3-3BD0-404E-8E62-8093710BEE89}"/>
              </a:ext>
            </a:extLst>
          </p:cNvPr>
          <p:cNvPicPr>
            <a:picLocks noChangeAspect="1"/>
          </p:cNvPicPr>
          <p:nvPr/>
        </p:nvPicPr>
        <p:blipFill rotWithShape="1">
          <a:blip r:embed="rId3">
            <a:extLst>
              <a:ext uri="{28A0092B-C50C-407E-A947-70E740481C1C}">
                <a14:useLocalDpi xmlns:a14="http://schemas.microsoft.com/office/drawing/2010/main" val="0"/>
              </a:ext>
            </a:extLst>
          </a:blip>
          <a:srcRect b="9250"/>
          <a:stretch/>
        </p:blipFill>
        <p:spPr>
          <a:xfrm>
            <a:off x="9095385" y="2279086"/>
            <a:ext cx="1470748" cy="1515992"/>
          </a:xfrm>
          <a:prstGeom prst="rect">
            <a:avLst/>
          </a:prstGeom>
        </p:spPr>
      </p:pic>
      <p:pic>
        <p:nvPicPr>
          <p:cNvPr id="14" name="Picture 13" descr="Icon&#10;&#10;Description automatically generated">
            <a:extLst>
              <a:ext uri="{FF2B5EF4-FFF2-40B4-BE49-F238E27FC236}">
                <a16:creationId xmlns:a16="http://schemas.microsoft.com/office/drawing/2014/main" id="{5E8ECCFB-DE77-4977-A20F-6BBC370873AC}"/>
              </a:ext>
            </a:extLst>
          </p:cNvPr>
          <p:cNvPicPr>
            <a:picLocks noChangeAspect="1"/>
          </p:cNvPicPr>
          <p:nvPr/>
        </p:nvPicPr>
        <p:blipFill rotWithShape="1">
          <a:blip r:embed="rId4">
            <a:extLst>
              <a:ext uri="{28A0092B-C50C-407E-A947-70E740481C1C}">
                <a14:useLocalDpi xmlns:a14="http://schemas.microsoft.com/office/drawing/2010/main" val="0"/>
              </a:ext>
            </a:extLst>
          </a:blip>
          <a:srcRect b="11026"/>
          <a:stretch/>
        </p:blipFill>
        <p:spPr>
          <a:xfrm>
            <a:off x="1484688" y="2336703"/>
            <a:ext cx="1535665" cy="1547509"/>
          </a:xfrm>
          <a:prstGeom prst="rect">
            <a:avLst/>
          </a:prstGeom>
        </p:spPr>
      </p:pic>
      <p:sp>
        <p:nvSpPr>
          <p:cNvPr id="16" name="TextBox 15">
            <a:extLst>
              <a:ext uri="{FF2B5EF4-FFF2-40B4-BE49-F238E27FC236}">
                <a16:creationId xmlns:a16="http://schemas.microsoft.com/office/drawing/2014/main" id="{96DE9785-25B2-4D00-84D1-CDE0B95655D3}"/>
              </a:ext>
            </a:extLst>
          </p:cNvPr>
          <p:cNvSpPr txBox="1"/>
          <p:nvPr/>
        </p:nvSpPr>
        <p:spPr>
          <a:xfrm>
            <a:off x="872540" y="3884212"/>
            <a:ext cx="3246021" cy="400110"/>
          </a:xfrm>
          <a:prstGeom prst="rect">
            <a:avLst/>
          </a:prstGeom>
          <a:noFill/>
        </p:spPr>
        <p:txBody>
          <a:bodyPr wrap="square">
            <a:spAutoFit/>
          </a:bodyPr>
          <a:lstStyle/>
          <a:p>
            <a:r>
              <a:rPr lang="it-IT" sz="2000" b="1" dirty="0"/>
              <a:t>Trasparenza Amministrativa</a:t>
            </a:r>
          </a:p>
        </p:txBody>
      </p:sp>
      <p:sp>
        <p:nvSpPr>
          <p:cNvPr id="18" name="TextBox 17">
            <a:extLst>
              <a:ext uri="{FF2B5EF4-FFF2-40B4-BE49-F238E27FC236}">
                <a16:creationId xmlns:a16="http://schemas.microsoft.com/office/drawing/2014/main" id="{9AA9D4FF-BAEE-4FFA-9B91-A3ECB4DA7E24}"/>
              </a:ext>
            </a:extLst>
          </p:cNvPr>
          <p:cNvSpPr txBox="1"/>
          <p:nvPr/>
        </p:nvSpPr>
        <p:spPr>
          <a:xfrm>
            <a:off x="4888022" y="3884212"/>
            <a:ext cx="3045155" cy="400110"/>
          </a:xfrm>
          <a:prstGeom prst="rect">
            <a:avLst/>
          </a:prstGeom>
          <a:noFill/>
        </p:spPr>
        <p:txBody>
          <a:bodyPr wrap="square">
            <a:spAutoFit/>
          </a:bodyPr>
          <a:lstStyle/>
          <a:p>
            <a:r>
              <a:rPr lang="it-IT" sz="2000" b="1" dirty="0">
                <a:solidFill>
                  <a:schemeClr val="accent5"/>
                </a:solidFill>
              </a:rPr>
              <a:t>Trasparenza Finanziaria</a:t>
            </a:r>
          </a:p>
        </p:txBody>
      </p:sp>
      <p:sp>
        <p:nvSpPr>
          <p:cNvPr id="19" name="TextBox 18">
            <a:extLst>
              <a:ext uri="{FF2B5EF4-FFF2-40B4-BE49-F238E27FC236}">
                <a16:creationId xmlns:a16="http://schemas.microsoft.com/office/drawing/2014/main" id="{B569EAF0-28E9-4E7A-A864-24515BF02BE1}"/>
              </a:ext>
            </a:extLst>
          </p:cNvPr>
          <p:cNvSpPr txBox="1"/>
          <p:nvPr/>
        </p:nvSpPr>
        <p:spPr>
          <a:xfrm>
            <a:off x="669340" y="4446211"/>
            <a:ext cx="3818124" cy="1754326"/>
          </a:xfrm>
          <a:prstGeom prst="rect">
            <a:avLst/>
          </a:prstGeom>
          <a:noFill/>
        </p:spPr>
        <p:txBody>
          <a:bodyPr wrap="square" rtlCol="0">
            <a:spAutoFit/>
          </a:bodyPr>
          <a:lstStyle/>
          <a:p>
            <a:pPr marL="285750" indent="-285750">
              <a:buFont typeface="Arial" panose="020B0604020202020204" pitchFamily="34" charset="0"/>
              <a:buChar char="•"/>
            </a:pPr>
            <a:r>
              <a:rPr lang="en-GB" dirty="0"/>
              <a:t>Freedom Of Information Act (FOIA)</a:t>
            </a:r>
          </a:p>
          <a:p>
            <a:pPr marL="285750" indent="-285750">
              <a:buFont typeface="Arial" panose="020B0604020202020204" pitchFamily="34" charset="0"/>
              <a:buChar char="•"/>
            </a:pPr>
            <a:r>
              <a:rPr lang="en-GB" dirty="0"/>
              <a:t>Accesso </a:t>
            </a:r>
            <a:r>
              <a:rPr lang="en-GB" dirty="0" err="1"/>
              <a:t>agli</a:t>
            </a:r>
            <a:r>
              <a:rPr lang="en-GB" dirty="0"/>
              <a:t> </a:t>
            </a:r>
            <a:r>
              <a:rPr lang="en-GB" dirty="0" err="1"/>
              <a:t>atti</a:t>
            </a:r>
            <a:endParaRPr lang="en-GB" dirty="0"/>
          </a:p>
          <a:p>
            <a:pPr marL="285750" indent="-285750">
              <a:buFont typeface="Arial" panose="020B0604020202020204" pitchFamily="34" charset="0"/>
              <a:buChar char="•"/>
            </a:pPr>
            <a:r>
              <a:rPr lang="en-GB" i="1" dirty="0"/>
              <a:t>“</a:t>
            </a:r>
            <a:r>
              <a:rPr lang="en-GB" i="1" dirty="0" err="1"/>
              <a:t>Amministrazione</a:t>
            </a:r>
            <a:r>
              <a:rPr lang="en-GB" i="1" dirty="0"/>
              <a:t> </a:t>
            </a:r>
            <a:r>
              <a:rPr lang="en-GB" i="1" dirty="0" err="1"/>
              <a:t>trasparente</a:t>
            </a:r>
            <a:r>
              <a:rPr lang="en-GB" i="1" dirty="0"/>
              <a:t>”</a:t>
            </a:r>
          </a:p>
          <a:p>
            <a:pPr marL="285750" indent="-285750">
              <a:buFont typeface="Arial" panose="020B0604020202020204" pitchFamily="34" charset="0"/>
              <a:buChar char="•"/>
            </a:pPr>
            <a:r>
              <a:rPr lang="en-GB" dirty="0" err="1"/>
              <a:t>Pubblicità</a:t>
            </a:r>
            <a:r>
              <a:rPr lang="en-GB" dirty="0"/>
              <a:t> </a:t>
            </a:r>
            <a:r>
              <a:rPr lang="en-GB" dirty="0" err="1"/>
              <a:t>dei</a:t>
            </a:r>
            <a:r>
              <a:rPr lang="en-GB" dirty="0"/>
              <a:t> </a:t>
            </a:r>
            <a:r>
              <a:rPr lang="en-GB" dirty="0" err="1"/>
              <a:t>concorsi</a:t>
            </a:r>
            <a:r>
              <a:rPr lang="en-GB" dirty="0"/>
              <a:t> e </a:t>
            </a:r>
            <a:r>
              <a:rPr lang="en-GB" dirty="0" err="1"/>
              <a:t>gare</a:t>
            </a:r>
            <a:r>
              <a:rPr lang="en-GB" dirty="0"/>
              <a:t> </a:t>
            </a:r>
            <a:r>
              <a:rPr lang="en-GB" dirty="0" err="1"/>
              <a:t>d’appalto</a:t>
            </a:r>
            <a:endParaRPr lang="en-GB" dirty="0"/>
          </a:p>
          <a:p>
            <a:pPr marL="285750" indent="-285750">
              <a:buFont typeface="Arial" panose="020B0604020202020204" pitchFamily="34" charset="0"/>
              <a:buChar char="•"/>
            </a:pPr>
            <a:r>
              <a:rPr lang="en-GB" dirty="0"/>
              <a:t>etc…</a:t>
            </a:r>
          </a:p>
        </p:txBody>
      </p:sp>
      <p:sp>
        <p:nvSpPr>
          <p:cNvPr id="21" name="TextBox 20">
            <a:extLst>
              <a:ext uri="{FF2B5EF4-FFF2-40B4-BE49-F238E27FC236}">
                <a16:creationId xmlns:a16="http://schemas.microsoft.com/office/drawing/2014/main" id="{44B4505E-C6D0-46CE-8A32-D2024AE6BBBA}"/>
              </a:ext>
            </a:extLst>
          </p:cNvPr>
          <p:cNvSpPr txBox="1"/>
          <p:nvPr/>
        </p:nvSpPr>
        <p:spPr>
          <a:xfrm>
            <a:off x="4802451" y="4446211"/>
            <a:ext cx="3130727" cy="2031325"/>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accent5"/>
                </a:solidFill>
              </a:rPr>
              <a:t>Budget </a:t>
            </a:r>
            <a:r>
              <a:rPr lang="en-GB" dirty="0" err="1">
                <a:solidFill>
                  <a:schemeClr val="accent5"/>
                </a:solidFill>
              </a:rPr>
              <a:t>Trasparente</a:t>
            </a:r>
            <a:r>
              <a:rPr lang="en-GB" dirty="0">
                <a:solidFill>
                  <a:schemeClr val="accent5"/>
                </a:solidFill>
              </a:rPr>
              <a:t> (es: </a:t>
            </a:r>
            <a:r>
              <a:rPr lang="en-GB" dirty="0" err="1">
                <a:solidFill>
                  <a:schemeClr val="accent5"/>
                </a:solidFill>
              </a:rPr>
              <a:t>OpenBdap</a:t>
            </a:r>
            <a:r>
              <a:rPr lang="en-GB" dirty="0">
                <a:solidFill>
                  <a:schemeClr val="accent5"/>
                </a:solidFill>
              </a:rPr>
              <a:t>, </a:t>
            </a:r>
            <a:r>
              <a:rPr lang="en-GB" dirty="0" err="1">
                <a:solidFill>
                  <a:schemeClr val="accent5"/>
                </a:solidFill>
              </a:rPr>
              <a:t>ItaliaDomani</a:t>
            </a:r>
            <a:r>
              <a:rPr lang="en-GB" dirty="0">
                <a:solidFill>
                  <a:schemeClr val="accent5"/>
                </a:solidFill>
              </a:rPr>
              <a:t>…etc)</a:t>
            </a:r>
          </a:p>
          <a:p>
            <a:pPr marL="285750" indent="-285750">
              <a:buFont typeface="Arial" panose="020B0604020202020204" pitchFamily="34" charset="0"/>
              <a:buChar char="•"/>
            </a:pPr>
            <a:r>
              <a:rPr lang="en-GB" dirty="0" err="1">
                <a:solidFill>
                  <a:schemeClr val="accent5"/>
                </a:solidFill>
              </a:rPr>
              <a:t>Bilancio</a:t>
            </a:r>
            <a:r>
              <a:rPr lang="en-GB" dirty="0">
                <a:solidFill>
                  <a:schemeClr val="accent5"/>
                </a:solidFill>
              </a:rPr>
              <a:t> </a:t>
            </a:r>
            <a:r>
              <a:rPr lang="en-GB" dirty="0" err="1">
                <a:solidFill>
                  <a:schemeClr val="accent5"/>
                </a:solidFill>
              </a:rPr>
              <a:t>degli</a:t>
            </a:r>
            <a:r>
              <a:rPr lang="en-GB" dirty="0">
                <a:solidFill>
                  <a:schemeClr val="accent5"/>
                </a:solidFill>
              </a:rPr>
              <a:t> </a:t>
            </a:r>
            <a:r>
              <a:rPr lang="en-GB" dirty="0" err="1">
                <a:solidFill>
                  <a:schemeClr val="accent5"/>
                </a:solidFill>
              </a:rPr>
              <a:t>enti</a:t>
            </a:r>
            <a:endParaRPr lang="en-GB" dirty="0">
              <a:solidFill>
                <a:schemeClr val="accent5"/>
              </a:solidFill>
            </a:endParaRPr>
          </a:p>
          <a:p>
            <a:pPr marL="285750" indent="-285750">
              <a:buFont typeface="Arial" panose="020B0604020202020204" pitchFamily="34" charset="0"/>
              <a:buChar char="•"/>
            </a:pPr>
            <a:r>
              <a:rPr lang="en-GB" dirty="0">
                <a:solidFill>
                  <a:schemeClr val="accent5"/>
                </a:solidFill>
              </a:rPr>
              <a:t>Ufficio </a:t>
            </a:r>
            <a:r>
              <a:rPr lang="en-GB" dirty="0" err="1">
                <a:solidFill>
                  <a:schemeClr val="accent5"/>
                </a:solidFill>
              </a:rPr>
              <a:t>Parlamentare</a:t>
            </a:r>
            <a:r>
              <a:rPr lang="en-GB" dirty="0">
                <a:solidFill>
                  <a:schemeClr val="accent5"/>
                </a:solidFill>
              </a:rPr>
              <a:t> di </a:t>
            </a:r>
            <a:r>
              <a:rPr lang="en-GB" dirty="0" err="1">
                <a:solidFill>
                  <a:schemeClr val="accent5"/>
                </a:solidFill>
              </a:rPr>
              <a:t>Bilancio</a:t>
            </a:r>
            <a:endParaRPr lang="en-GB" dirty="0">
              <a:solidFill>
                <a:schemeClr val="accent5"/>
              </a:solidFill>
            </a:endParaRPr>
          </a:p>
          <a:p>
            <a:pPr marL="285750" indent="-285750">
              <a:buFont typeface="Arial" panose="020B0604020202020204" pitchFamily="34" charset="0"/>
              <a:buChar char="•"/>
            </a:pPr>
            <a:r>
              <a:rPr lang="en-GB" dirty="0">
                <a:solidFill>
                  <a:schemeClr val="accent5"/>
                </a:solidFill>
              </a:rPr>
              <a:t>etc…</a:t>
            </a:r>
          </a:p>
        </p:txBody>
      </p:sp>
      <p:sp>
        <p:nvSpPr>
          <p:cNvPr id="22" name="TextBox 21">
            <a:extLst>
              <a:ext uri="{FF2B5EF4-FFF2-40B4-BE49-F238E27FC236}">
                <a16:creationId xmlns:a16="http://schemas.microsoft.com/office/drawing/2014/main" id="{D62C6EBF-05C5-474B-A7A2-0088D59083C9}"/>
              </a:ext>
            </a:extLst>
          </p:cNvPr>
          <p:cNvSpPr txBox="1"/>
          <p:nvPr/>
        </p:nvSpPr>
        <p:spPr>
          <a:xfrm>
            <a:off x="8168690" y="4446211"/>
            <a:ext cx="4023310" cy="2246769"/>
          </a:xfrm>
          <a:prstGeom prst="rect">
            <a:avLst/>
          </a:prstGeom>
          <a:noFill/>
        </p:spPr>
        <p:txBody>
          <a:bodyPr wrap="square" rtlCol="0">
            <a:spAutoFit/>
          </a:bodyPr>
          <a:lstStyle/>
          <a:p>
            <a:pPr marL="285750" indent="-285750">
              <a:buFont typeface="Arial" panose="020B0604020202020204" pitchFamily="34" charset="0"/>
              <a:buChar char="•"/>
            </a:pPr>
            <a:r>
              <a:rPr lang="en-GB" sz="1400" dirty="0" err="1">
                <a:solidFill>
                  <a:srgbClr val="C00000"/>
                </a:solidFill>
              </a:rPr>
              <a:t>Finanziamento</a:t>
            </a:r>
            <a:r>
              <a:rPr lang="en-GB" sz="1400" dirty="0">
                <a:solidFill>
                  <a:srgbClr val="C00000"/>
                </a:solidFill>
              </a:rPr>
              <a:t> </a:t>
            </a:r>
            <a:r>
              <a:rPr lang="en-GB" sz="1400" dirty="0" err="1">
                <a:solidFill>
                  <a:srgbClr val="C00000"/>
                </a:solidFill>
              </a:rPr>
              <a:t>dei</a:t>
            </a:r>
            <a:r>
              <a:rPr lang="en-GB" sz="1400" dirty="0">
                <a:solidFill>
                  <a:srgbClr val="C00000"/>
                </a:solidFill>
              </a:rPr>
              <a:t> </a:t>
            </a:r>
            <a:r>
              <a:rPr lang="en-GB" sz="1400" dirty="0" err="1">
                <a:solidFill>
                  <a:srgbClr val="C00000"/>
                </a:solidFill>
              </a:rPr>
              <a:t>partiti</a:t>
            </a:r>
            <a:r>
              <a:rPr lang="en-GB" sz="1400" dirty="0">
                <a:solidFill>
                  <a:srgbClr val="C00000"/>
                </a:solidFill>
              </a:rPr>
              <a:t> (lobbying etc..)</a:t>
            </a:r>
          </a:p>
          <a:p>
            <a:pPr marL="285750" indent="-285750">
              <a:buFont typeface="Arial" panose="020B0604020202020204" pitchFamily="34" charset="0"/>
              <a:buChar char="•"/>
            </a:pPr>
            <a:r>
              <a:rPr lang="en-GB" sz="1400" dirty="0" err="1">
                <a:solidFill>
                  <a:srgbClr val="C00000"/>
                </a:solidFill>
              </a:rPr>
              <a:t>Organizzazione</a:t>
            </a:r>
            <a:r>
              <a:rPr lang="en-GB" sz="1400" dirty="0">
                <a:solidFill>
                  <a:srgbClr val="C00000"/>
                </a:solidFill>
              </a:rPr>
              <a:t> </a:t>
            </a:r>
            <a:r>
              <a:rPr lang="en-GB" sz="1400" dirty="0" err="1">
                <a:solidFill>
                  <a:srgbClr val="C00000"/>
                </a:solidFill>
              </a:rPr>
              <a:t>dei</a:t>
            </a:r>
            <a:r>
              <a:rPr lang="en-GB" sz="1400" dirty="0">
                <a:solidFill>
                  <a:srgbClr val="C00000"/>
                </a:solidFill>
              </a:rPr>
              <a:t> </a:t>
            </a:r>
            <a:r>
              <a:rPr lang="en-GB" sz="1400" dirty="0" err="1">
                <a:solidFill>
                  <a:srgbClr val="C00000"/>
                </a:solidFill>
              </a:rPr>
              <a:t>partiti</a:t>
            </a:r>
            <a:r>
              <a:rPr lang="en-GB" sz="1400" dirty="0">
                <a:solidFill>
                  <a:srgbClr val="C00000"/>
                </a:solidFill>
              </a:rPr>
              <a:t> (</a:t>
            </a:r>
            <a:r>
              <a:rPr lang="en-GB" sz="1400" dirty="0" err="1">
                <a:solidFill>
                  <a:srgbClr val="C00000"/>
                </a:solidFill>
              </a:rPr>
              <a:t>statuti</a:t>
            </a:r>
            <a:r>
              <a:rPr lang="en-GB" sz="1400" dirty="0">
                <a:solidFill>
                  <a:srgbClr val="C00000"/>
                </a:solidFill>
              </a:rPr>
              <a:t>, </a:t>
            </a:r>
            <a:r>
              <a:rPr lang="en-GB" sz="1400" dirty="0" err="1">
                <a:solidFill>
                  <a:srgbClr val="C00000"/>
                </a:solidFill>
              </a:rPr>
              <a:t>selezione</a:t>
            </a:r>
            <a:r>
              <a:rPr lang="en-GB" sz="1400" dirty="0">
                <a:solidFill>
                  <a:srgbClr val="C00000"/>
                </a:solidFill>
              </a:rPr>
              <a:t> </a:t>
            </a:r>
            <a:r>
              <a:rPr lang="en-GB" sz="1400" dirty="0" err="1">
                <a:solidFill>
                  <a:srgbClr val="C00000"/>
                </a:solidFill>
              </a:rPr>
              <a:t>dei</a:t>
            </a:r>
            <a:r>
              <a:rPr lang="en-GB" sz="1400" dirty="0">
                <a:solidFill>
                  <a:srgbClr val="C00000"/>
                </a:solidFill>
              </a:rPr>
              <a:t> candidate, </a:t>
            </a:r>
            <a:r>
              <a:rPr lang="en-GB" sz="1400" dirty="0" err="1">
                <a:solidFill>
                  <a:srgbClr val="C00000"/>
                </a:solidFill>
              </a:rPr>
              <a:t>bilanci</a:t>
            </a:r>
            <a:r>
              <a:rPr lang="en-GB" sz="1400" dirty="0">
                <a:solidFill>
                  <a:srgbClr val="C00000"/>
                </a:solidFill>
              </a:rPr>
              <a:t>..etc)</a:t>
            </a:r>
          </a:p>
          <a:p>
            <a:pPr marL="285750" indent="-285750">
              <a:buFont typeface="Arial" panose="020B0604020202020204" pitchFamily="34" charset="0"/>
              <a:buChar char="•"/>
            </a:pPr>
            <a:r>
              <a:rPr lang="en-GB" sz="1400" dirty="0" err="1">
                <a:solidFill>
                  <a:srgbClr val="C00000"/>
                </a:solidFill>
              </a:rPr>
              <a:t>Valutazione</a:t>
            </a:r>
            <a:r>
              <a:rPr lang="en-GB" sz="1400" dirty="0">
                <a:solidFill>
                  <a:srgbClr val="C00000"/>
                </a:solidFill>
              </a:rPr>
              <a:t> </a:t>
            </a:r>
            <a:r>
              <a:rPr lang="en-GB" sz="1400" dirty="0" err="1">
                <a:solidFill>
                  <a:srgbClr val="C00000"/>
                </a:solidFill>
              </a:rPr>
              <a:t>delle</a:t>
            </a:r>
            <a:r>
              <a:rPr lang="en-GB" sz="1400" dirty="0">
                <a:solidFill>
                  <a:srgbClr val="C00000"/>
                </a:solidFill>
              </a:rPr>
              <a:t> </a:t>
            </a:r>
            <a:r>
              <a:rPr lang="en-GB" sz="1400" dirty="0" err="1">
                <a:solidFill>
                  <a:srgbClr val="C00000"/>
                </a:solidFill>
              </a:rPr>
              <a:t>politiche</a:t>
            </a:r>
            <a:r>
              <a:rPr lang="en-GB" sz="1400" dirty="0">
                <a:solidFill>
                  <a:srgbClr val="C00000"/>
                </a:solidFill>
              </a:rPr>
              <a:t> e </a:t>
            </a:r>
            <a:r>
              <a:rPr lang="en-GB" sz="1400" dirty="0" err="1">
                <a:solidFill>
                  <a:srgbClr val="C00000"/>
                </a:solidFill>
              </a:rPr>
              <a:t>dell’operato</a:t>
            </a:r>
            <a:r>
              <a:rPr lang="en-GB" sz="1400" dirty="0">
                <a:solidFill>
                  <a:srgbClr val="C00000"/>
                </a:solidFill>
              </a:rPr>
              <a:t> </a:t>
            </a:r>
            <a:r>
              <a:rPr lang="en-GB" sz="1400" dirty="0" err="1">
                <a:solidFill>
                  <a:srgbClr val="C00000"/>
                </a:solidFill>
              </a:rPr>
              <a:t>dei</a:t>
            </a:r>
            <a:r>
              <a:rPr lang="en-GB" sz="1400" dirty="0">
                <a:solidFill>
                  <a:srgbClr val="C00000"/>
                </a:solidFill>
              </a:rPr>
              <a:t> </a:t>
            </a:r>
            <a:r>
              <a:rPr lang="en-GB" sz="1400" dirty="0" err="1">
                <a:solidFill>
                  <a:srgbClr val="C00000"/>
                </a:solidFill>
              </a:rPr>
              <a:t>rappresentanti</a:t>
            </a:r>
            <a:r>
              <a:rPr lang="en-GB" sz="1400" dirty="0">
                <a:solidFill>
                  <a:srgbClr val="C00000"/>
                </a:solidFill>
              </a:rPr>
              <a:t> (</a:t>
            </a:r>
            <a:r>
              <a:rPr lang="en-GB" sz="1400" dirty="0" err="1">
                <a:solidFill>
                  <a:srgbClr val="C00000"/>
                </a:solidFill>
              </a:rPr>
              <a:t>presenze</a:t>
            </a:r>
            <a:r>
              <a:rPr lang="en-GB" sz="1400" dirty="0">
                <a:solidFill>
                  <a:srgbClr val="C00000"/>
                </a:solidFill>
              </a:rPr>
              <a:t> e </a:t>
            </a:r>
            <a:r>
              <a:rPr lang="en-GB" sz="1400" dirty="0" err="1">
                <a:solidFill>
                  <a:srgbClr val="C00000"/>
                </a:solidFill>
              </a:rPr>
              <a:t>votazioni</a:t>
            </a:r>
            <a:r>
              <a:rPr lang="en-GB" sz="1400" dirty="0">
                <a:solidFill>
                  <a:srgbClr val="C00000"/>
                </a:solidFill>
              </a:rPr>
              <a:t> in </a:t>
            </a:r>
            <a:r>
              <a:rPr lang="en-GB" sz="1400" dirty="0" err="1">
                <a:solidFill>
                  <a:srgbClr val="C00000"/>
                </a:solidFill>
              </a:rPr>
              <a:t>parlamento</a:t>
            </a:r>
            <a:r>
              <a:rPr lang="en-GB" sz="1400" dirty="0">
                <a:solidFill>
                  <a:srgbClr val="C00000"/>
                </a:solidFill>
              </a:rPr>
              <a:t>, etc…)</a:t>
            </a:r>
          </a:p>
          <a:p>
            <a:pPr marL="285750" indent="-285750">
              <a:buFont typeface="Arial" panose="020B0604020202020204" pitchFamily="34" charset="0"/>
              <a:buChar char="•"/>
            </a:pPr>
            <a:r>
              <a:rPr lang="it-IT" sz="1400" dirty="0">
                <a:solidFill>
                  <a:srgbClr val="C00000"/>
                </a:solidFill>
              </a:rPr>
              <a:t>Pubblicazione dichiarazione dei redditi</a:t>
            </a:r>
          </a:p>
          <a:p>
            <a:pPr marL="285750" indent="-285750">
              <a:buFont typeface="Arial" panose="020B0604020202020204" pitchFamily="34" charset="0"/>
              <a:buChar char="•"/>
            </a:pPr>
            <a:r>
              <a:rPr lang="it-IT" sz="1400" dirty="0">
                <a:solidFill>
                  <a:srgbClr val="C00000"/>
                </a:solidFill>
              </a:rPr>
              <a:t>Pubblicazione dei curriculum e dei certificati penali</a:t>
            </a:r>
          </a:p>
          <a:p>
            <a:pPr marL="285750" indent="-285750">
              <a:buFont typeface="Arial" panose="020B0604020202020204" pitchFamily="34" charset="0"/>
              <a:buChar char="•"/>
            </a:pPr>
            <a:r>
              <a:rPr lang="it-IT" sz="1400" dirty="0">
                <a:solidFill>
                  <a:srgbClr val="C00000"/>
                </a:solidFill>
              </a:rPr>
              <a:t>Legge </a:t>
            </a:r>
            <a:r>
              <a:rPr lang="it-IT" sz="1400" dirty="0" err="1">
                <a:solidFill>
                  <a:srgbClr val="C00000"/>
                </a:solidFill>
              </a:rPr>
              <a:t>spazzacorrotti</a:t>
            </a:r>
            <a:endParaRPr lang="it-IT" sz="1400" dirty="0">
              <a:solidFill>
                <a:srgbClr val="C00000"/>
              </a:solidFill>
            </a:endParaRPr>
          </a:p>
        </p:txBody>
      </p:sp>
      <p:sp>
        <p:nvSpPr>
          <p:cNvPr id="26" name="TextBox 25">
            <a:extLst>
              <a:ext uri="{FF2B5EF4-FFF2-40B4-BE49-F238E27FC236}">
                <a16:creationId xmlns:a16="http://schemas.microsoft.com/office/drawing/2014/main" id="{A9058CFD-E4A9-4518-99E4-15164053A988}"/>
              </a:ext>
            </a:extLst>
          </p:cNvPr>
          <p:cNvSpPr txBox="1"/>
          <p:nvPr/>
        </p:nvSpPr>
        <p:spPr>
          <a:xfrm>
            <a:off x="2715033" y="1798435"/>
            <a:ext cx="3048458" cy="369332"/>
          </a:xfrm>
          <a:prstGeom prst="rect">
            <a:avLst/>
          </a:prstGeom>
          <a:noFill/>
        </p:spPr>
        <p:txBody>
          <a:bodyPr wrap="square" rtlCol="0">
            <a:spAutoFit/>
          </a:bodyPr>
          <a:lstStyle/>
          <a:p>
            <a:r>
              <a:rPr lang="en-GB" dirty="0"/>
              <a:t>FUNZIONARI ed ENTI PUBBLICI</a:t>
            </a:r>
          </a:p>
        </p:txBody>
      </p:sp>
      <p:sp>
        <p:nvSpPr>
          <p:cNvPr id="27" name="TextBox 26">
            <a:extLst>
              <a:ext uri="{FF2B5EF4-FFF2-40B4-BE49-F238E27FC236}">
                <a16:creationId xmlns:a16="http://schemas.microsoft.com/office/drawing/2014/main" id="{697C2981-1E1C-4D9F-A5FB-8FF2D35424AF}"/>
              </a:ext>
            </a:extLst>
          </p:cNvPr>
          <p:cNvSpPr txBox="1"/>
          <p:nvPr/>
        </p:nvSpPr>
        <p:spPr>
          <a:xfrm>
            <a:off x="7988240" y="1659935"/>
            <a:ext cx="3497543" cy="646331"/>
          </a:xfrm>
          <a:prstGeom prst="rect">
            <a:avLst/>
          </a:prstGeom>
          <a:noFill/>
        </p:spPr>
        <p:txBody>
          <a:bodyPr wrap="square" rtlCol="0">
            <a:spAutoFit/>
          </a:bodyPr>
          <a:lstStyle/>
          <a:p>
            <a:pPr algn="ctr"/>
            <a:r>
              <a:rPr lang="en-GB" dirty="0"/>
              <a:t>POLITICI &amp; ORGANIZZAZIONI POLITICHE</a:t>
            </a:r>
          </a:p>
        </p:txBody>
      </p:sp>
      <p:cxnSp>
        <p:nvCxnSpPr>
          <p:cNvPr id="29" name="Connector: Elbow 28">
            <a:extLst>
              <a:ext uri="{FF2B5EF4-FFF2-40B4-BE49-F238E27FC236}">
                <a16:creationId xmlns:a16="http://schemas.microsoft.com/office/drawing/2014/main" id="{01D9E4DF-692A-4BE0-AE3E-D0FE2FC86B63}"/>
              </a:ext>
            </a:extLst>
          </p:cNvPr>
          <p:cNvCxnSpPr>
            <a:stCxn id="14" idx="3"/>
            <a:endCxn id="26" idx="2"/>
          </p:cNvCxnSpPr>
          <p:nvPr/>
        </p:nvCxnSpPr>
        <p:spPr>
          <a:xfrm flipV="1">
            <a:off x="3020353" y="2167767"/>
            <a:ext cx="1218909" cy="942691"/>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284F92FA-DC9D-4049-BE96-2429E2B14BD4}"/>
              </a:ext>
            </a:extLst>
          </p:cNvPr>
          <p:cNvCxnSpPr>
            <a:cxnSpLocks/>
            <a:stCxn id="10" idx="1"/>
            <a:endCxn id="26" idx="2"/>
          </p:cNvCxnSpPr>
          <p:nvPr/>
        </p:nvCxnSpPr>
        <p:spPr>
          <a:xfrm rot="10800000">
            <a:off x="4239262" y="2167767"/>
            <a:ext cx="1209460" cy="942690"/>
          </a:xfrm>
          <a:prstGeom prst="bentConnector2">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954309DC-AB57-48F5-A3A9-2D03B62EE031}"/>
              </a:ext>
            </a:extLst>
          </p:cNvPr>
          <p:cNvCxnSpPr>
            <a:cxnSpLocks/>
            <a:stCxn id="12" idx="1"/>
            <a:endCxn id="27" idx="1"/>
          </p:cNvCxnSpPr>
          <p:nvPr/>
        </p:nvCxnSpPr>
        <p:spPr>
          <a:xfrm rot="10800000">
            <a:off x="7988241" y="1983102"/>
            <a:ext cx="1107145" cy="1053981"/>
          </a:xfrm>
          <a:prstGeom prst="bentConnector3">
            <a:avLst>
              <a:gd name="adj1" fmla="val 120648"/>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BBF9184-BBBC-4624-A5FF-BFC0449FC207}"/>
              </a:ext>
            </a:extLst>
          </p:cNvPr>
          <p:cNvSpPr/>
          <p:nvPr/>
        </p:nvSpPr>
        <p:spPr>
          <a:xfrm>
            <a:off x="8168690" y="4446211"/>
            <a:ext cx="4023310" cy="2246769"/>
          </a:xfrm>
          <a:prstGeom prst="rect">
            <a:avLst/>
          </a:prstGeom>
          <a:noFill/>
          <a:ln w="76200">
            <a:solidFill>
              <a:srgbClr val="ADEC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83988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2" presetClass="entr" presetSubtype="4"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22">
                                            <p:txEl>
                                              <p:pRg st="0" end="0"/>
                                            </p:txEl>
                                          </p:spTgt>
                                        </p:tgtEl>
                                        <p:attrNameLst>
                                          <p:attrName>style.visibility</p:attrName>
                                        </p:attrNameLst>
                                      </p:cBhvr>
                                      <p:to>
                                        <p:strVal val="visible"/>
                                      </p:to>
                                    </p:set>
                                    <p:animEffect transition="in" filter="fade">
                                      <p:cBhvr>
                                        <p:cTn id="44" dur="500"/>
                                        <p:tgtEl>
                                          <p:spTgt spid="2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xEl>
                                              <p:pRg st="1" end="1"/>
                                            </p:txEl>
                                          </p:spTgt>
                                        </p:tgtEl>
                                        <p:attrNameLst>
                                          <p:attrName>style.visibility</p:attrName>
                                        </p:attrNameLst>
                                      </p:cBhvr>
                                      <p:to>
                                        <p:strVal val="visible"/>
                                      </p:to>
                                    </p:set>
                                    <p:animEffect transition="in" filter="fade">
                                      <p:cBhvr>
                                        <p:cTn id="49" dur="500"/>
                                        <p:tgtEl>
                                          <p:spTgt spid="22">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2">
                                            <p:txEl>
                                              <p:pRg st="2" end="2"/>
                                            </p:txEl>
                                          </p:spTgt>
                                        </p:tgtEl>
                                        <p:attrNameLst>
                                          <p:attrName>style.visibility</p:attrName>
                                        </p:attrNameLst>
                                      </p:cBhvr>
                                      <p:to>
                                        <p:strVal val="visible"/>
                                      </p:to>
                                    </p:set>
                                    <p:animEffect transition="in" filter="fade">
                                      <p:cBhvr>
                                        <p:cTn id="54" dur="500"/>
                                        <p:tgtEl>
                                          <p:spTgt spid="22">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2">
                                            <p:txEl>
                                              <p:pRg st="3" end="3"/>
                                            </p:txEl>
                                          </p:spTgt>
                                        </p:tgtEl>
                                        <p:attrNameLst>
                                          <p:attrName>style.visibility</p:attrName>
                                        </p:attrNameLst>
                                      </p:cBhvr>
                                      <p:to>
                                        <p:strVal val="visible"/>
                                      </p:to>
                                    </p:set>
                                    <p:animEffect transition="in" filter="fade">
                                      <p:cBhvr>
                                        <p:cTn id="59" dur="500"/>
                                        <p:tgtEl>
                                          <p:spTgt spid="22">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2">
                                            <p:txEl>
                                              <p:pRg st="4" end="4"/>
                                            </p:txEl>
                                          </p:spTgt>
                                        </p:tgtEl>
                                        <p:attrNameLst>
                                          <p:attrName>style.visibility</p:attrName>
                                        </p:attrNameLst>
                                      </p:cBhvr>
                                      <p:to>
                                        <p:strVal val="visible"/>
                                      </p:to>
                                    </p:set>
                                    <p:animEffect transition="in" filter="fade">
                                      <p:cBhvr>
                                        <p:cTn id="64" dur="500"/>
                                        <p:tgtEl>
                                          <p:spTgt spid="22">
                                            <p:txEl>
                                              <p:pRg st="4" end="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2">
                                            <p:txEl>
                                              <p:pRg st="5" end="5"/>
                                            </p:txEl>
                                          </p:spTgt>
                                        </p:tgtEl>
                                        <p:attrNameLst>
                                          <p:attrName>style.visibility</p:attrName>
                                        </p:attrNameLst>
                                      </p:cBhvr>
                                      <p:to>
                                        <p:strVal val="visible"/>
                                      </p:to>
                                    </p:set>
                                    <p:animEffect transition="in" filter="fade">
                                      <p:cBhvr>
                                        <p:cTn id="69" dur="500"/>
                                        <p:tgtEl>
                                          <p:spTgt spid="22">
                                            <p:txEl>
                                              <p:pRg st="5" end="5"/>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randombar(horizontal)">
                                      <p:cBhvr>
                                        <p:cTn id="74" dur="500"/>
                                        <p:tgtEl>
                                          <p:spTgt spid="29"/>
                                        </p:tgtEl>
                                      </p:cBhvr>
                                    </p:animEffect>
                                  </p:childTnLst>
                                </p:cTn>
                              </p:par>
                              <p:par>
                                <p:cTn id="75" presetID="14" presetClass="entr" presetSubtype="10" fill="hold" nodeType="with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randombar(horizontal)">
                                      <p:cBhvr>
                                        <p:cTn id="77" dur="500"/>
                                        <p:tgtEl>
                                          <p:spTgt spid="30"/>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randombar(horizontal)">
                                      <p:cBhvr>
                                        <p:cTn id="80" dur="500"/>
                                        <p:tgtEl>
                                          <p:spTgt spid="26"/>
                                        </p:tgtEl>
                                      </p:cBhvr>
                                    </p:animEffect>
                                  </p:childTnLst>
                                </p:cTn>
                              </p:par>
                            </p:childTnLst>
                          </p:cTn>
                        </p:par>
                        <p:par>
                          <p:cTn id="81" fill="hold">
                            <p:stCondLst>
                              <p:cond delay="500"/>
                            </p:stCondLst>
                            <p:childTnLst>
                              <p:par>
                                <p:cTn id="82" presetID="6" presetClass="entr" presetSubtype="16" fill="hold" nodeType="after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circle(in)">
                                      <p:cBhvr>
                                        <p:cTn id="84" dur="2000"/>
                                        <p:tgtEl>
                                          <p:spTgt spid="33"/>
                                        </p:tgtEl>
                                      </p:cBhvr>
                                    </p:animEffect>
                                  </p:childTnLst>
                                </p:cTn>
                              </p:par>
                            </p:childTnLst>
                          </p:cTn>
                        </p:par>
                        <p:par>
                          <p:cTn id="85" fill="hold">
                            <p:stCondLst>
                              <p:cond delay="2500"/>
                            </p:stCondLst>
                            <p:childTnLst>
                              <p:par>
                                <p:cTn id="86" presetID="6" presetClass="entr" presetSubtype="16" fill="hold" grpId="0" nodeType="after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circle(in)">
                                      <p:cBhvr>
                                        <p:cTn id="88" dur="2000"/>
                                        <p:tgtEl>
                                          <p:spTgt spid="27"/>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
                                        </p:tgtEl>
                                        <p:attrNameLst>
                                          <p:attrName>style.visibility</p:attrName>
                                        </p:attrNameLst>
                                      </p:cBhvr>
                                      <p:to>
                                        <p:strVal val="visible"/>
                                      </p:to>
                                    </p:set>
                                    <p:animEffect transition="in" filter="fade">
                                      <p:cBhvr>
                                        <p:cTn id="9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8" grpId="0"/>
      <p:bldP spid="19" grpId="0"/>
      <p:bldP spid="21" grpId="0"/>
      <p:bldP spid="22" grpId="0" build="p"/>
      <p:bldP spid="26" grpId="0"/>
      <p:bldP spid="27" grpId="0"/>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78369-2197-4F9A-8221-503DA7869E3C}"/>
              </a:ext>
            </a:extLst>
          </p:cNvPr>
          <p:cNvSpPr>
            <a:spLocks noGrp="1"/>
          </p:cNvSpPr>
          <p:nvPr>
            <p:ph type="title"/>
          </p:nvPr>
        </p:nvSpPr>
        <p:spPr/>
        <p:txBody>
          <a:bodyPr/>
          <a:lstStyle/>
          <a:p>
            <a:r>
              <a:rPr lang="en-GB" dirty="0"/>
              <a:t>IL MECCANISMO</a:t>
            </a:r>
          </a:p>
        </p:txBody>
      </p:sp>
      <p:sp>
        <p:nvSpPr>
          <p:cNvPr id="3" name="Content Placeholder 2">
            <a:extLst>
              <a:ext uri="{FF2B5EF4-FFF2-40B4-BE49-F238E27FC236}">
                <a16:creationId xmlns:a16="http://schemas.microsoft.com/office/drawing/2014/main" id="{4A483DCE-B574-483F-BF5D-8225C4D4BC40}"/>
              </a:ext>
            </a:extLst>
          </p:cNvPr>
          <p:cNvSpPr>
            <a:spLocks noGrp="1"/>
          </p:cNvSpPr>
          <p:nvPr>
            <p:ph idx="1"/>
          </p:nvPr>
        </p:nvSpPr>
        <p:spPr>
          <a:xfrm>
            <a:off x="1024128" y="2018929"/>
            <a:ext cx="9720073" cy="943528"/>
          </a:xfrm>
        </p:spPr>
        <p:txBody>
          <a:bodyPr>
            <a:normAutofit fontScale="92500" lnSpcReduction="20000"/>
          </a:bodyPr>
          <a:lstStyle/>
          <a:p>
            <a:r>
              <a:rPr lang="en-GB" dirty="0"/>
              <a:t>NOTA BENE:</a:t>
            </a:r>
          </a:p>
          <a:p>
            <a:r>
              <a:rPr lang="en-GB" dirty="0"/>
              <a:t>La </a:t>
            </a:r>
            <a:r>
              <a:rPr lang="en-GB" dirty="0" err="1"/>
              <a:t>condizione</a:t>
            </a:r>
            <a:r>
              <a:rPr lang="en-GB" dirty="0"/>
              <a:t> NECESSARIA (ma non SUFFICIENTE) è </a:t>
            </a:r>
            <a:r>
              <a:rPr lang="en-GB" dirty="0" err="1"/>
              <a:t>che</a:t>
            </a:r>
            <a:r>
              <a:rPr lang="en-GB" dirty="0"/>
              <a:t> la </a:t>
            </a:r>
            <a:r>
              <a:rPr lang="en-GB" dirty="0" err="1"/>
              <a:t>trasparenza</a:t>
            </a:r>
            <a:r>
              <a:rPr lang="en-GB" dirty="0"/>
              <a:t> </a:t>
            </a:r>
            <a:r>
              <a:rPr lang="en-GB" dirty="0" err="1"/>
              <a:t>abbia</a:t>
            </a:r>
            <a:r>
              <a:rPr lang="en-GB" dirty="0"/>
              <a:t> un </a:t>
            </a:r>
            <a:r>
              <a:rPr lang="en-GB" dirty="0" err="1"/>
              <a:t>impatto</a:t>
            </a:r>
            <a:r>
              <a:rPr lang="en-GB" dirty="0"/>
              <a:t> </a:t>
            </a:r>
            <a:r>
              <a:rPr lang="en-GB" dirty="0" err="1"/>
              <a:t>sulle</a:t>
            </a:r>
            <a:r>
              <a:rPr lang="en-GB" dirty="0"/>
              <a:t> </a:t>
            </a:r>
            <a:r>
              <a:rPr lang="en-GB" dirty="0" err="1"/>
              <a:t>scelte</a:t>
            </a:r>
            <a:r>
              <a:rPr lang="en-GB" dirty="0"/>
              <a:t> di </a:t>
            </a:r>
            <a:r>
              <a:rPr lang="en-GB" dirty="0" err="1"/>
              <a:t>voto</a:t>
            </a:r>
            <a:r>
              <a:rPr lang="en-GB" dirty="0"/>
              <a:t>.</a:t>
            </a:r>
          </a:p>
          <a:p>
            <a:endParaRPr lang="en-GB" dirty="0"/>
          </a:p>
        </p:txBody>
      </p:sp>
      <p:graphicFrame>
        <p:nvGraphicFramePr>
          <p:cNvPr id="5" name="Diagram 4">
            <a:extLst>
              <a:ext uri="{FF2B5EF4-FFF2-40B4-BE49-F238E27FC236}">
                <a16:creationId xmlns:a16="http://schemas.microsoft.com/office/drawing/2014/main" id="{8D3693BC-32F8-400F-A5AF-431D1A17640C}"/>
              </a:ext>
            </a:extLst>
          </p:cNvPr>
          <p:cNvGraphicFramePr/>
          <p:nvPr/>
        </p:nvGraphicFramePr>
        <p:xfrm>
          <a:off x="1921163" y="228600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Segnaposto contenuto 10">
            <a:extLst>
              <a:ext uri="{FF2B5EF4-FFF2-40B4-BE49-F238E27FC236}">
                <a16:creationId xmlns:a16="http://schemas.microsoft.com/office/drawing/2014/main" id="{1FC7F2D6-FF2F-40F4-8B8E-12FAEFFC49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3440" y="3532115"/>
            <a:ext cx="727182" cy="727182"/>
          </a:xfrm>
          <a:prstGeom prst="rect">
            <a:avLst/>
          </a:prstGeom>
        </p:spPr>
      </p:pic>
      <p:pic>
        <p:nvPicPr>
          <p:cNvPr id="10" name="Immagine 14">
            <a:extLst>
              <a:ext uri="{FF2B5EF4-FFF2-40B4-BE49-F238E27FC236}">
                <a16:creationId xmlns:a16="http://schemas.microsoft.com/office/drawing/2014/main" id="{A603CACB-FC0F-4111-A643-CD443A94F9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5260" y="3597774"/>
            <a:ext cx="661523" cy="661523"/>
          </a:xfrm>
          <a:prstGeom prst="rect">
            <a:avLst/>
          </a:prstGeom>
        </p:spPr>
      </p:pic>
      <p:pic>
        <p:nvPicPr>
          <p:cNvPr id="11" name="Segnaposto contenuto 10">
            <a:extLst>
              <a:ext uri="{FF2B5EF4-FFF2-40B4-BE49-F238E27FC236}">
                <a16:creationId xmlns:a16="http://schemas.microsoft.com/office/drawing/2014/main" id="{80CA182F-FBA8-49C9-8CEF-4B248C9539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6802" y="3518545"/>
            <a:ext cx="727182" cy="727182"/>
          </a:xfrm>
          <a:prstGeom prst="rect">
            <a:avLst/>
          </a:prstGeom>
        </p:spPr>
      </p:pic>
      <p:pic>
        <p:nvPicPr>
          <p:cNvPr id="13" name="Immagine 14">
            <a:extLst>
              <a:ext uri="{FF2B5EF4-FFF2-40B4-BE49-F238E27FC236}">
                <a16:creationId xmlns:a16="http://schemas.microsoft.com/office/drawing/2014/main" id="{19F312BC-8572-44D3-AE72-B5D91CC3F3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92900" y="3607018"/>
            <a:ext cx="661523" cy="661523"/>
          </a:xfrm>
          <a:prstGeom prst="rect">
            <a:avLst/>
          </a:prstGeom>
        </p:spPr>
      </p:pic>
      <p:pic>
        <p:nvPicPr>
          <p:cNvPr id="14" name="Segnaposto contenuto 10">
            <a:extLst>
              <a:ext uri="{FF2B5EF4-FFF2-40B4-BE49-F238E27FC236}">
                <a16:creationId xmlns:a16="http://schemas.microsoft.com/office/drawing/2014/main" id="{3A68E2A9-4DF6-4103-9FC1-3AC43CB697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4475" y="3527789"/>
            <a:ext cx="727182" cy="727182"/>
          </a:xfrm>
          <a:prstGeom prst="rect">
            <a:avLst/>
          </a:prstGeom>
        </p:spPr>
      </p:pic>
      <p:pic>
        <p:nvPicPr>
          <p:cNvPr id="15" name="Immagine 3">
            <a:extLst>
              <a:ext uri="{FF2B5EF4-FFF2-40B4-BE49-F238E27FC236}">
                <a16:creationId xmlns:a16="http://schemas.microsoft.com/office/drawing/2014/main" id="{063F4CE6-9637-4BBC-9C78-89B652FB8E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45048" y="3642470"/>
            <a:ext cx="2019949" cy="612501"/>
          </a:xfrm>
          <a:prstGeom prst="rect">
            <a:avLst/>
          </a:prstGeom>
        </p:spPr>
      </p:pic>
      <p:pic>
        <p:nvPicPr>
          <p:cNvPr id="17" name="Graphic 16" descr="Checklist outline">
            <a:extLst>
              <a:ext uri="{FF2B5EF4-FFF2-40B4-BE49-F238E27FC236}">
                <a16:creationId xmlns:a16="http://schemas.microsoft.com/office/drawing/2014/main" id="{C6E141F7-9248-486E-82A3-72A6C62FC5A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52738" y="3447750"/>
            <a:ext cx="914400" cy="914400"/>
          </a:xfrm>
          <a:prstGeom prst="rect">
            <a:avLst/>
          </a:prstGeom>
        </p:spPr>
      </p:pic>
      <p:sp>
        <p:nvSpPr>
          <p:cNvPr id="18" name="Multiplication Sign 17">
            <a:extLst>
              <a:ext uri="{FF2B5EF4-FFF2-40B4-BE49-F238E27FC236}">
                <a16:creationId xmlns:a16="http://schemas.microsoft.com/office/drawing/2014/main" id="{E263D282-3DE6-4F4D-BEE7-F85B90508DC8}"/>
              </a:ext>
            </a:extLst>
          </p:cNvPr>
          <p:cNvSpPr/>
          <p:nvPr/>
        </p:nvSpPr>
        <p:spPr>
          <a:xfrm>
            <a:off x="9008728" y="3726842"/>
            <a:ext cx="330762" cy="443755"/>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Multiplication Sign 18">
            <a:extLst>
              <a:ext uri="{FF2B5EF4-FFF2-40B4-BE49-F238E27FC236}">
                <a16:creationId xmlns:a16="http://schemas.microsoft.com/office/drawing/2014/main" id="{3528DA29-542E-4031-97C7-051697C08C18}"/>
              </a:ext>
            </a:extLst>
          </p:cNvPr>
          <p:cNvSpPr/>
          <p:nvPr/>
        </p:nvSpPr>
        <p:spPr>
          <a:xfrm>
            <a:off x="8192830" y="3717203"/>
            <a:ext cx="330762" cy="443755"/>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F35AD930-2992-4D0F-80BD-BC38D46F73E9}"/>
              </a:ext>
            </a:extLst>
          </p:cNvPr>
          <p:cNvSpPr/>
          <p:nvPr/>
        </p:nvSpPr>
        <p:spPr>
          <a:xfrm>
            <a:off x="245048" y="3429000"/>
            <a:ext cx="5766716" cy="2843784"/>
          </a:xfrm>
          <a:prstGeom prst="rect">
            <a:avLst/>
          </a:prstGeom>
          <a:noFill/>
          <a:ln w="762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913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A07A59F4-5E97-4031-9045-F7513C9E5131}"/>
                                            </p:graphicEl>
                                          </p:spTgt>
                                        </p:tgtEl>
                                        <p:attrNameLst>
                                          <p:attrName>style.visibility</p:attrName>
                                        </p:attrNameLst>
                                      </p:cBhvr>
                                      <p:to>
                                        <p:strVal val="visible"/>
                                      </p:to>
                                    </p:set>
                                    <p:animEffect transition="in" filter="fade">
                                      <p:cBhvr>
                                        <p:cTn id="7" dur="1000"/>
                                        <p:tgtEl>
                                          <p:spTgt spid="5">
                                            <p:graphicEl>
                                              <a:dgm id="{A07A59F4-5E97-4031-9045-F7513C9E5131}"/>
                                            </p:graphicEl>
                                          </p:spTgt>
                                        </p:tgtEl>
                                      </p:cBhvr>
                                    </p:animEffect>
                                    <p:anim calcmode="lin" valueType="num">
                                      <p:cBhvr>
                                        <p:cTn id="8" dur="1000" fill="hold"/>
                                        <p:tgtEl>
                                          <p:spTgt spid="5">
                                            <p:graphicEl>
                                              <a:dgm id="{A07A59F4-5E97-4031-9045-F7513C9E5131}"/>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A07A59F4-5E97-4031-9045-F7513C9E5131}"/>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graphicEl>
                                              <a:dgm id="{23DF6EB4-7D2F-489D-93C7-3A868C39884F}"/>
                                            </p:graphicEl>
                                          </p:spTgt>
                                        </p:tgtEl>
                                        <p:attrNameLst>
                                          <p:attrName>style.visibility</p:attrName>
                                        </p:attrNameLst>
                                      </p:cBhvr>
                                      <p:to>
                                        <p:strVal val="visible"/>
                                      </p:to>
                                    </p:set>
                                    <p:animEffect transition="in" filter="fade">
                                      <p:cBhvr>
                                        <p:cTn id="13" dur="1000"/>
                                        <p:tgtEl>
                                          <p:spTgt spid="5">
                                            <p:graphicEl>
                                              <a:dgm id="{23DF6EB4-7D2F-489D-93C7-3A868C39884F}"/>
                                            </p:graphicEl>
                                          </p:spTgt>
                                        </p:tgtEl>
                                      </p:cBhvr>
                                    </p:animEffect>
                                    <p:anim calcmode="lin" valueType="num">
                                      <p:cBhvr>
                                        <p:cTn id="14" dur="1000" fill="hold"/>
                                        <p:tgtEl>
                                          <p:spTgt spid="5">
                                            <p:graphicEl>
                                              <a:dgm id="{23DF6EB4-7D2F-489D-93C7-3A868C39884F}"/>
                                            </p:graphicEl>
                                          </p:spTgt>
                                        </p:tgtEl>
                                        <p:attrNameLst>
                                          <p:attrName>ppt_x</p:attrName>
                                        </p:attrNameLst>
                                      </p:cBhvr>
                                      <p:tavLst>
                                        <p:tav tm="0">
                                          <p:val>
                                            <p:strVal val="#ppt_x"/>
                                          </p:val>
                                        </p:tav>
                                        <p:tav tm="100000">
                                          <p:val>
                                            <p:strVal val="#ppt_x"/>
                                          </p:val>
                                        </p:tav>
                                      </p:tavLst>
                                    </p:anim>
                                    <p:anim calcmode="lin" valueType="num">
                                      <p:cBhvr>
                                        <p:cTn id="15" dur="1000" fill="hold"/>
                                        <p:tgtEl>
                                          <p:spTgt spid="5">
                                            <p:graphicEl>
                                              <a:dgm id="{23DF6EB4-7D2F-489D-93C7-3A868C39884F}"/>
                                            </p:graphic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graphicEl>
                                              <a:dgm id="{D9C0EC35-A314-4B00-B409-48DEF83504A6}"/>
                                            </p:graphicEl>
                                          </p:spTgt>
                                        </p:tgtEl>
                                        <p:attrNameLst>
                                          <p:attrName>style.visibility</p:attrName>
                                        </p:attrNameLst>
                                      </p:cBhvr>
                                      <p:to>
                                        <p:strVal val="visible"/>
                                      </p:to>
                                    </p:set>
                                    <p:animEffect transition="in" filter="fade">
                                      <p:cBhvr>
                                        <p:cTn id="19" dur="1000"/>
                                        <p:tgtEl>
                                          <p:spTgt spid="5">
                                            <p:graphicEl>
                                              <a:dgm id="{D9C0EC35-A314-4B00-B409-48DEF83504A6}"/>
                                            </p:graphicEl>
                                          </p:spTgt>
                                        </p:tgtEl>
                                      </p:cBhvr>
                                    </p:animEffect>
                                    <p:anim calcmode="lin" valueType="num">
                                      <p:cBhvr>
                                        <p:cTn id="20" dur="1000" fill="hold"/>
                                        <p:tgtEl>
                                          <p:spTgt spid="5">
                                            <p:graphicEl>
                                              <a:dgm id="{D9C0EC35-A314-4B00-B409-48DEF83504A6}"/>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D9C0EC35-A314-4B00-B409-48DEF83504A6}"/>
                                            </p:graphic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5">
                                            <p:graphicEl>
                                              <a:dgm id="{8BF9C920-280E-420A-AD03-E0F2A9186262}"/>
                                            </p:graphicEl>
                                          </p:spTgt>
                                        </p:tgtEl>
                                        <p:attrNameLst>
                                          <p:attrName>style.visibility</p:attrName>
                                        </p:attrNameLst>
                                      </p:cBhvr>
                                      <p:to>
                                        <p:strVal val="visible"/>
                                      </p:to>
                                    </p:set>
                                    <p:animEffect transition="in" filter="fade">
                                      <p:cBhvr>
                                        <p:cTn id="25" dur="1000"/>
                                        <p:tgtEl>
                                          <p:spTgt spid="5">
                                            <p:graphicEl>
                                              <a:dgm id="{8BF9C920-280E-420A-AD03-E0F2A9186262}"/>
                                            </p:graphicEl>
                                          </p:spTgt>
                                        </p:tgtEl>
                                      </p:cBhvr>
                                    </p:animEffect>
                                    <p:anim calcmode="lin" valueType="num">
                                      <p:cBhvr>
                                        <p:cTn id="26" dur="1000" fill="hold"/>
                                        <p:tgtEl>
                                          <p:spTgt spid="5">
                                            <p:graphicEl>
                                              <a:dgm id="{8BF9C920-280E-420A-AD03-E0F2A9186262}"/>
                                            </p:graphicEl>
                                          </p:spTgt>
                                        </p:tgtEl>
                                        <p:attrNameLst>
                                          <p:attrName>ppt_x</p:attrName>
                                        </p:attrNameLst>
                                      </p:cBhvr>
                                      <p:tavLst>
                                        <p:tav tm="0">
                                          <p:val>
                                            <p:strVal val="#ppt_x"/>
                                          </p:val>
                                        </p:tav>
                                        <p:tav tm="100000">
                                          <p:val>
                                            <p:strVal val="#ppt_x"/>
                                          </p:val>
                                        </p:tav>
                                      </p:tavLst>
                                    </p:anim>
                                    <p:anim calcmode="lin" valueType="num">
                                      <p:cBhvr>
                                        <p:cTn id="27" dur="1000" fill="hold"/>
                                        <p:tgtEl>
                                          <p:spTgt spid="5">
                                            <p:graphicEl>
                                              <a:dgm id="{8BF9C920-280E-420A-AD03-E0F2A9186262}"/>
                                            </p:graphic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2" presetClass="entr" presetSubtype="4"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par>
                          <p:cTn id="39" fill="hold">
                            <p:stCondLst>
                              <p:cond delay="5500"/>
                            </p:stCondLst>
                            <p:childTnLst>
                              <p:par>
                                <p:cTn id="40" presetID="2" presetClass="entr" presetSubtype="4"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par>
                          <p:cTn id="44" fill="hold">
                            <p:stCondLst>
                              <p:cond delay="6000"/>
                            </p:stCondLst>
                            <p:childTnLst>
                              <p:par>
                                <p:cTn id="45" presetID="2" presetClass="entr" presetSubtype="4"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par>
                          <p:cTn id="53" fill="hold">
                            <p:stCondLst>
                              <p:cond delay="6500"/>
                            </p:stCondLst>
                            <p:childTnLst>
                              <p:par>
                                <p:cTn id="54" presetID="10" presetClass="entr" presetSubtype="0" fill="hold"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par>
                                <p:cTn id="57" presetID="10"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par>
                          <p:cTn id="60" fill="hold">
                            <p:stCondLst>
                              <p:cond delay="7000"/>
                            </p:stCondLst>
                            <p:childTnLst>
                              <p:par>
                                <p:cTn id="61" presetID="42" presetClass="entr" presetSubtype="0"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1000"/>
                                        <p:tgtEl>
                                          <p:spTgt spid="19"/>
                                        </p:tgtEl>
                                      </p:cBhvr>
                                    </p:animEffect>
                                    <p:anim calcmode="lin" valueType="num">
                                      <p:cBhvr>
                                        <p:cTn id="64" dur="1000" fill="hold"/>
                                        <p:tgtEl>
                                          <p:spTgt spid="19"/>
                                        </p:tgtEl>
                                        <p:attrNameLst>
                                          <p:attrName>ppt_x</p:attrName>
                                        </p:attrNameLst>
                                      </p:cBhvr>
                                      <p:tavLst>
                                        <p:tav tm="0">
                                          <p:val>
                                            <p:strVal val="#ppt_x"/>
                                          </p:val>
                                        </p:tav>
                                        <p:tav tm="100000">
                                          <p:val>
                                            <p:strVal val="#ppt_x"/>
                                          </p:val>
                                        </p:tav>
                                      </p:tavLst>
                                    </p:anim>
                                    <p:anim calcmode="lin" valueType="num">
                                      <p:cBhvr>
                                        <p:cTn id="65" dur="1000" fill="hold"/>
                                        <p:tgtEl>
                                          <p:spTgt spid="19"/>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1000"/>
                                        <p:tgtEl>
                                          <p:spTgt spid="18"/>
                                        </p:tgtEl>
                                      </p:cBhvr>
                                    </p:animEffect>
                                    <p:anim calcmode="lin" valueType="num">
                                      <p:cBhvr>
                                        <p:cTn id="69" dur="1000" fill="hold"/>
                                        <p:tgtEl>
                                          <p:spTgt spid="18"/>
                                        </p:tgtEl>
                                        <p:attrNameLst>
                                          <p:attrName>ppt_x</p:attrName>
                                        </p:attrNameLst>
                                      </p:cBhvr>
                                      <p:tavLst>
                                        <p:tav tm="0">
                                          <p:val>
                                            <p:strVal val="#ppt_x"/>
                                          </p:val>
                                        </p:tav>
                                        <p:tav tm="100000">
                                          <p:val>
                                            <p:strVal val="#ppt_x"/>
                                          </p:val>
                                        </p:tav>
                                      </p:tavLst>
                                    </p:anim>
                                    <p:anim calcmode="lin" valueType="num">
                                      <p:cBhvr>
                                        <p:cTn id="7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3">
                                            <p:txEl>
                                              <p:pRg st="0" end="0"/>
                                            </p:txEl>
                                          </p:spTgt>
                                        </p:tgtEl>
                                        <p:attrNameLst>
                                          <p:attrName>style.visibility</p:attrName>
                                        </p:attrNameLst>
                                      </p:cBhvr>
                                      <p:to>
                                        <p:strVal val="visible"/>
                                      </p:to>
                                    </p:set>
                                    <p:anim calcmode="lin" valueType="num">
                                      <p:cBhvr additive="base">
                                        <p:cTn id="7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3">
                                            <p:txEl>
                                              <p:pRg st="1" end="1"/>
                                            </p:txEl>
                                          </p:spTgt>
                                        </p:tgtEl>
                                        <p:attrNameLst>
                                          <p:attrName>style.visibility</p:attrName>
                                        </p:attrNameLst>
                                      </p:cBhvr>
                                      <p:to>
                                        <p:strVal val="visible"/>
                                      </p:to>
                                    </p:set>
                                    <p:anim calcmode="lin" valueType="num">
                                      <p:cBhvr additive="base">
                                        <p:cTn id="8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83" presetID="21" presetClass="entr" presetSubtype="1"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heel(1)">
                                      <p:cBhvr>
                                        <p:cTn id="8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5" grpId="0" uiExpand="1">
        <p:bldSub>
          <a:bldDgm bld="one"/>
        </p:bldSub>
      </p:bldGraphic>
      <p:bldP spid="18" grpId="0" animBg="1"/>
      <p:bldP spid="19" grpId="0" animBg="1"/>
      <p:bldP spid="2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B4EE13-5B92-463A-B8C4-22176F53DF24}"/>
              </a:ext>
            </a:extLst>
          </p:cNvPr>
          <p:cNvSpPr>
            <a:spLocks noGrp="1"/>
          </p:cNvSpPr>
          <p:nvPr>
            <p:ph type="title"/>
          </p:nvPr>
        </p:nvSpPr>
        <p:spPr/>
        <p:txBody>
          <a:bodyPr/>
          <a:lstStyle/>
          <a:p>
            <a:r>
              <a:rPr lang="it-IT" dirty="0"/>
              <a:t>TEST</a:t>
            </a:r>
          </a:p>
        </p:txBody>
      </p:sp>
      <p:pic>
        <p:nvPicPr>
          <p:cNvPr id="4" name="Immagine 3">
            <a:extLst>
              <a:ext uri="{FF2B5EF4-FFF2-40B4-BE49-F238E27FC236}">
                <a16:creationId xmlns:a16="http://schemas.microsoft.com/office/drawing/2014/main" id="{B4B137FB-AE69-44E3-A4F0-423E992EC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822674" y="3570062"/>
            <a:ext cx="3264606" cy="989913"/>
          </a:xfrm>
          <a:prstGeom prst="rect">
            <a:avLst/>
          </a:prstGeom>
        </p:spPr>
      </p:pic>
      <p:sp>
        <p:nvSpPr>
          <p:cNvPr id="9" name="Rettangolo 8">
            <a:extLst>
              <a:ext uri="{FF2B5EF4-FFF2-40B4-BE49-F238E27FC236}">
                <a16:creationId xmlns:a16="http://schemas.microsoft.com/office/drawing/2014/main" id="{6F713D47-82CD-41A0-B8EE-C7565D8748C3}"/>
              </a:ext>
            </a:extLst>
          </p:cNvPr>
          <p:cNvSpPr/>
          <p:nvPr/>
        </p:nvSpPr>
        <p:spPr>
          <a:xfrm>
            <a:off x="3745731" y="2579789"/>
            <a:ext cx="1418492" cy="77656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t>Curriculum Vitae</a:t>
            </a:r>
          </a:p>
        </p:txBody>
      </p:sp>
      <p:cxnSp>
        <p:nvCxnSpPr>
          <p:cNvPr id="26" name="Connettore a gomito 25">
            <a:extLst>
              <a:ext uri="{FF2B5EF4-FFF2-40B4-BE49-F238E27FC236}">
                <a16:creationId xmlns:a16="http://schemas.microsoft.com/office/drawing/2014/main" id="{49C5A95A-0710-42B9-A840-62087A1EC9E5}"/>
              </a:ext>
            </a:extLst>
          </p:cNvPr>
          <p:cNvCxnSpPr>
            <a:cxnSpLocks/>
            <a:stCxn id="4" idx="0"/>
            <a:endCxn id="9" idx="1"/>
          </p:cNvCxnSpPr>
          <p:nvPr/>
        </p:nvCxnSpPr>
        <p:spPr>
          <a:xfrm rot="16200000" flipV="1">
            <a:off x="3799358" y="2914443"/>
            <a:ext cx="601993" cy="709246"/>
          </a:xfrm>
          <a:prstGeom prst="bentConnector4">
            <a:avLst>
              <a:gd name="adj1" fmla="val 17750"/>
              <a:gd name="adj2" fmla="val 26237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ttore a gomito 27">
            <a:extLst>
              <a:ext uri="{FF2B5EF4-FFF2-40B4-BE49-F238E27FC236}">
                <a16:creationId xmlns:a16="http://schemas.microsoft.com/office/drawing/2014/main" id="{254FA98B-5D47-4CFA-8D68-0F7B21212EBE}"/>
              </a:ext>
            </a:extLst>
          </p:cNvPr>
          <p:cNvCxnSpPr>
            <a:cxnSpLocks/>
            <a:stCxn id="4" idx="3"/>
          </p:cNvCxnSpPr>
          <p:nvPr/>
        </p:nvCxnSpPr>
        <p:spPr>
          <a:xfrm rot="10800000" flipH="1" flipV="1">
            <a:off x="2822673" y="4065018"/>
            <a:ext cx="4999219" cy="775023"/>
          </a:xfrm>
          <a:prstGeom prst="bentConnector3">
            <a:avLst>
              <a:gd name="adj1" fmla="val -4573"/>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81789432-A330-4F2B-BF5B-05E142E65E4D}"/>
              </a:ext>
            </a:extLst>
          </p:cNvPr>
          <p:cNvSpPr txBox="1"/>
          <p:nvPr/>
        </p:nvSpPr>
        <p:spPr>
          <a:xfrm>
            <a:off x="7479323" y="748850"/>
            <a:ext cx="4560277" cy="646331"/>
          </a:xfrm>
          <a:prstGeom prst="rect">
            <a:avLst/>
          </a:prstGeom>
          <a:noFill/>
        </p:spPr>
        <p:txBody>
          <a:bodyPr wrap="square" rtlCol="0">
            <a:spAutoFit/>
          </a:bodyPr>
          <a:lstStyle/>
          <a:p>
            <a:r>
              <a:rPr lang="it-IT" dirty="0"/>
              <a:t>Come facciamo a valutare se la politica di trasparenza può essere efficace? </a:t>
            </a:r>
          </a:p>
        </p:txBody>
      </p:sp>
      <p:sp>
        <p:nvSpPr>
          <p:cNvPr id="6" name="Rettangolo 5">
            <a:extLst>
              <a:ext uri="{FF2B5EF4-FFF2-40B4-BE49-F238E27FC236}">
                <a16:creationId xmlns:a16="http://schemas.microsoft.com/office/drawing/2014/main" id="{FE610951-3A15-44F8-B7CB-E732713B9F1A}"/>
              </a:ext>
            </a:extLst>
          </p:cNvPr>
          <p:cNvSpPr/>
          <p:nvPr/>
        </p:nvSpPr>
        <p:spPr>
          <a:xfrm>
            <a:off x="1758462" y="2270847"/>
            <a:ext cx="5792913" cy="3894271"/>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5" name="Segnaposto contenuto 10">
            <a:extLst>
              <a:ext uri="{FF2B5EF4-FFF2-40B4-BE49-F238E27FC236}">
                <a16:creationId xmlns:a16="http://schemas.microsoft.com/office/drawing/2014/main" id="{6F6BC456-1B7E-459D-85F4-69470F9B8DE0}"/>
              </a:ext>
            </a:extLst>
          </p:cNvPr>
          <p:cNvPicPr>
            <a:picLocks noChangeAspect="1"/>
          </p:cNvPicPr>
          <p:nvPr/>
        </p:nvPicPr>
        <p:blipFill rotWithShape="1">
          <a:blip r:embed="rId3">
            <a:extLst>
              <a:ext uri="{28A0092B-C50C-407E-A947-70E740481C1C}">
                <a14:useLocalDpi xmlns:a14="http://schemas.microsoft.com/office/drawing/2010/main" val="0"/>
              </a:ext>
            </a:extLst>
          </a:blip>
          <a:srcRect r="48743"/>
          <a:stretch/>
        </p:blipFill>
        <p:spPr>
          <a:xfrm>
            <a:off x="7837192" y="2452483"/>
            <a:ext cx="530334" cy="1034654"/>
          </a:xfrm>
          <a:prstGeom prst="rect">
            <a:avLst/>
          </a:prstGeom>
        </p:spPr>
      </p:pic>
      <p:pic>
        <p:nvPicPr>
          <p:cNvPr id="27" name="Segnaposto contenuto 10">
            <a:extLst>
              <a:ext uri="{FF2B5EF4-FFF2-40B4-BE49-F238E27FC236}">
                <a16:creationId xmlns:a16="http://schemas.microsoft.com/office/drawing/2014/main" id="{A78529C6-E7CE-440C-ADB7-B6739A7CE136}"/>
              </a:ext>
            </a:extLst>
          </p:cNvPr>
          <p:cNvPicPr>
            <a:picLocks noChangeAspect="1"/>
          </p:cNvPicPr>
          <p:nvPr/>
        </p:nvPicPr>
        <p:blipFill rotWithShape="1">
          <a:blip r:embed="rId3">
            <a:extLst>
              <a:ext uri="{28A0092B-C50C-407E-A947-70E740481C1C}">
                <a14:useLocalDpi xmlns:a14="http://schemas.microsoft.com/office/drawing/2010/main" val="0"/>
              </a:ext>
            </a:extLst>
          </a:blip>
          <a:srcRect l="49093" r="1343"/>
          <a:stretch/>
        </p:blipFill>
        <p:spPr>
          <a:xfrm>
            <a:off x="8330339" y="2450742"/>
            <a:ext cx="512823" cy="1034654"/>
          </a:xfrm>
          <a:prstGeom prst="rect">
            <a:avLst/>
          </a:prstGeom>
        </p:spPr>
      </p:pic>
      <p:pic>
        <p:nvPicPr>
          <p:cNvPr id="31" name="Segnaposto contenuto 10">
            <a:extLst>
              <a:ext uri="{FF2B5EF4-FFF2-40B4-BE49-F238E27FC236}">
                <a16:creationId xmlns:a16="http://schemas.microsoft.com/office/drawing/2014/main" id="{D0E03BF0-8E00-4AF2-A8FF-ED63EA2661F0}"/>
              </a:ext>
            </a:extLst>
          </p:cNvPr>
          <p:cNvPicPr>
            <a:picLocks noChangeAspect="1"/>
          </p:cNvPicPr>
          <p:nvPr/>
        </p:nvPicPr>
        <p:blipFill rotWithShape="1">
          <a:blip r:embed="rId3">
            <a:extLst>
              <a:ext uri="{28A0092B-C50C-407E-A947-70E740481C1C}">
                <a14:useLocalDpi xmlns:a14="http://schemas.microsoft.com/office/drawing/2010/main" val="0"/>
              </a:ext>
            </a:extLst>
          </a:blip>
          <a:srcRect l="49093" r="1343"/>
          <a:stretch/>
        </p:blipFill>
        <p:spPr>
          <a:xfrm>
            <a:off x="8890078" y="2434317"/>
            <a:ext cx="512823" cy="1034654"/>
          </a:xfrm>
          <a:prstGeom prst="rect">
            <a:avLst/>
          </a:prstGeom>
        </p:spPr>
      </p:pic>
      <p:pic>
        <p:nvPicPr>
          <p:cNvPr id="35" name="Segnaposto contenuto 10">
            <a:extLst>
              <a:ext uri="{FF2B5EF4-FFF2-40B4-BE49-F238E27FC236}">
                <a16:creationId xmlns:a16="http://schemas.microsoft.com/office/drawing/2014/main" id="{F83E0F09-5BC8-4F16-B5C4-BDD47B28BF5B}"/>
              </a:ext>
            </a:extLst>
          </p:cNvPr>
          <p:cNvPicPr>
            <a:picLocks noChangeAspect="1"/>
          </p:cNvPicPr>
          <p:nvPr/>
        </p:nvPicPr>
        <p:blipFill rotWithShape="1">
          <a:blip r:embed="rId3">
            <a:extLst>
              <a:ext uri="{28A0092B-C50C-407E-A947-70E740481C1C}">
                <a14:useLocalDpi xmlns:a14="http://schemas.microsoft.com/office/drawing/2010/main" val="0"/>
              </a:ext>
            </a:extLst>
          </a:blip>
          <a:srcRect l="49093" r="1343"/>
          <a:stretch/>
        </p:blipFill>
        <p:spPr>
          <a:xfrm>
            <a:off x="9412630" y="2423684"/>
            <a:ext cx="512823" cy="1034654"/>
          </a:xfrm>
          <a:prstGeom prst="rect">
            <a:avLst/>
          </a:prstGeom>
        </p:spPr>
      </p:pic>
      <p:cxnSp>
        <p:nvCxnSpPr>
          <p:cNvPr id="14" name="Straight Arrow Connector 13">
            <a:extLst>
              <a:ext uri="{FF2B5EF4-FFF2-40B4-BE49-F238E27FC236}">
                <a16:creationId xmlns:a16="http://schemas.microsoft.com/office/drawing/2014/main" id="{88E1987A-0EE8-4415-9079-5E553DC885C9}"/>
              </a:ext>
            </a:extLst>
          </p:cNvPr>
          <p:cNvCxnSpPr>
            <a:stCxn id="9" idx="3"/>
            <a:endCxn id="25" idx="1"/>
          </p:cNvCxnSpPr>
          <p:nvPr/>
        </p:nvCxnSpPr>
        <p:spPr>
          <a:xfrm>
            <a:off x="5164223" y="2968069"/>
            <a:ext cx="2672969" cy="17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6" name="Segnaposto contenuto 10">
            <a:extLst>
              <a:ext uri="{FF2B5EF4-FFF2-40B4-BE49-F238E27FC236}">
                <a16:creationId xmlns:a16="http://schemas.microsoft.com/office/drawing/2014/main" id="{5C5C1D10-7E12-49A2-B365-54233FDB3FEF}"/>
              </a:ext>
            </a:extLst>
          </p:cNvPr>
          <p:cNvPicPr>
            <a:picLocks noChangeAspect="1"/>
          </p:cNvPicPr>
          <p:nvPr/>
        </p:nvPicPr>
        <p:blipFill rotWithShape="1">
          <a:blip r:embed="rId3">
            <a:extLst>
              <a:ext uri="{28A0092B-C50C-407E-A947-70E740481C1C}">
                <a14:useLocalDpi xmlns:a14="http://schemas.microsoft.com/office/drawing/2010/main" val="0"/>
              </a:ext>
            </a:extLst>
          </a:blip>
          <a:srcRect r="48743"/>
          <a:stretch/>
        </p:blipFill>
        <p:spPr>
          <a:xfrm>
            <a:off x="7846921" y="4200418"/>
            <a:ext cx="530334" cy="1034654"/>
          </a:xfrm>
          <a:prstGeom prst="rect">
            <a:avLst/>
          </a:prstGeom>
        </p:spPr>
      </p:pic>
      <p:pic>
        <p:nvPicPr>
          <p:cNvPr id="37" name="Segnaposto contenuto 10">
            <a:extLst>
              <a:ext uri="{FF2B5EF4-FFF2-40B4-BE49-F238E27FC236}">
                <a16:creationId xmlns:a16="http://schemas.microsoft.com/office/drawing/2014/main" id="{83493DC2-37CE-4671-9ABD-B4F8525D7DC9}"/>
              </a:ext>
            </a:extLst>
          </p:cNvPr>
          <p:cNvPicPr>
            <a:picLocks noChangeAspect="1"/>
          </p:cNvPicPr>
          <p:nvPr/>
        </p:nvPicPr>
        <p:blipFill rotWithShape="1">
          <a:blip r:embed="rId3">
            <a:extLst>
              <a:ext uri="{28A0092B-C50C-407E-A947-70E740481C1C}">
                <a14:useLocalDpi xmlns:a14="http://schemas.microsoft.com/office/drawing/2010/main" val="0"/>
              </a:ext>
            </a:extLst>
          </a:blip>
          <a:srcRect l="49093" r="1343"/>
          <a:stretch/>
        </p:blipFill>
        <p:spPr>
          <a:xfrm>
            <a:off x="8340068" y="4198677"/>
            <a:ext cx="512823" cy="1034654"/>
          </a:xfrm>
          <a:prstGeom prst="rect">
            <a:avLst/>
          </a:prstGeom>
        </p:spPr>
      </p:pic>
      <p:pic>
        <p:nvPicPr>
          <p:cNvPr id="38" name="Segnaposto contenuto 10">
            <a:extLst>
              <a:ext uri="{FF2B5EF4-FFF2-40B4-BE49-F238E27FC236}">
                <a16:creationId xmlns:a16="http://schemas.microsoft.com/office/drawing/2014/main" id="{567AC394-E004-4785-BEBA-6BA04249674D}"/>
              </a:ext>
            </a:extLst>
          </p:cNvPr>
          <p:cNvPicPr>
            <a:picLocks noChangeAspect="1"/>
          </p:cNvPicPr>
          <p:nvPr/>
        </p:nvPicPr>
        <p:blipFill rotWithShape="1">
          <a:blip r:embed="rId3">
            <a:extLst>
              <a:ext uri="{28A0092B-C50C-407E-A947-70E740481C1C}">
                <a14:useLocalDpi xmlns:a14="http://schemas.microsoft.com/office/drawing/2010/main" val="0"/>
              </a:ext>
            </a:extLst>
          </a:blip>
          <a:srcRect l="49093" r="1343"/>
          <a:stretch/>
        </p:blipFill>
        <p:spPr>
          <a:xfrm>
            <a:off x="8899807" y="4182252"/>
            <a:ext cx="512823" cy="1034654"/>
          </a:xfrm>
          <a:prstGeom prst="rect">
            <a:avLst/>
          </a:prstGeom>
        </p:spPr>
      </p:pic>
      <p:pic>
        <p:nvPicPr>
          <p:cNvPr id="40" name="Segnaposto contenuto 10">
            <a:extLst>
              <a:ext uri="{FF2B5EF4-FFF2-40B4-BE49-F238E27FC236}">
                <a16:creationId xmlns:a16="http://schemas.microsoft.com/office/drawing/2014/main" id="{EAB55B16-0291-4052-8162-A111C9469092}"/>
              </a:ext>
            </a:extLst>
          </p:cNvPr>
          <p:cNvPicPr>
            <a:picLocks noChangeAspect="1"/>
          </p:cNvPicPr>
          <p:nvPr/>
        </p:nvPicPr>
        <p:blipFill rotWithShape="1">
          <a:blip r:embed="rId3">
            <a:extLst>
              <a:ext uri="{28A0092B-C50C-407E-A947-70E740481C1C}">
                <a14:useLocalDpi xmlns:a14="http://schemas.microsoft.com/office/drawing/2010/main" val="0"/>
              </a:ext>
            </a:extLst>
          </a:blip>
          <a:srcRect l="49093" r="1343"/>
          <a:stretch/>
        </p:blipFill>
        <p:spPr>
          <a:xfrm>
            <a:off x="9422359" y="4171619"/>
            <a:ext cx="512823" cy="1034654"/>
          </a:xfrm>
          <a:prstGeom prst="rect">
            <a:avLst/>
          </a:prstGeom>
        </p:spPr>
      </p:pic>
      <p:sp>
        <p:nvSpPr>
          <p:cNvPr id="15" name="TextBox 14">
            <a:extLst>
              <a:ext uri="{FF2B5EF4-FFF2-40B4-BE49-F238E27FC236}">
                <a16:creationId xmlns:a16="http://schemas.microsoft.com/office/drawing/2014/main" id="{BF4BEED2-0E55-46A2-8612-7F706C1884F4}"/>
              </a:ext>
            </a:extLst>
          </p:cNvPr>
          <p:cNvSpPr txBox="1"/>
          <p:nvPr/>
        </p:nvSpPr>
        <p:spPr>
          <a:xfrm>
            <a:off x="7837192" y="1959429"/>
            <a:ext cx="2249200" cy="369332"/>
          </a:xfrm>
          <a:prstGeom prst="rect">
            <a:avLst/>
          </a:prstGeom>
          <a:noFill/>
        </p:spPr>
        <p:txBody>
          <a:bodyPr wrap="square" rtlCol="0">
            <a:spAutoFit/>
          </a:bodyPr>
          <a:lstStyle/>
          <a:p>
            <a:r>
              <a:rPr lang="en-GB" dirty="0">
                <a:solidFill>
                  <a:srgbClr val="0070C0"/>
                </a:solidFill>
              </a:rPr>
              <a:t>25% blue </a:t>
            </a:r>
            <a:r>
              <a:rPr lang="en-GB" dirty="0"/>
              <a:t>– </a:t>
            </a:r>
            <a:r>
              <a:rPr lang="en-GB" dirty="0">
                <a:solidFill>
                  <a:srgbClr val="FF0000"/>
                </a:solidFill>
              </a:rPr>
              <a:t>75% red</a:t>
            </a:r>
          </a:p>
        </p:txBody>
      </p:sp>
      <p:sp>
        <p:nvSpPr>
          <p:cNvPr id="41" name="TextBox 40">
            <a:extLst>
              <a:ext uri="{FF2B5EF4-FFF2-40B4-BE49-F238E27FC236}">
                <a16:creationId xmlns:a16="http://schemas.microsoft.com/office/drawing/2014/main" id="{E0B0C897-4535-43F3-BBCD-A51D8E9ECAD2}"/>
              </a:ext>
            </a:extLst>
          </p:cNvPr>
          <p:cNvSpPr txBox="1"/>
          <p:nvPr/>
        </p:nvSpPr>
        <p:spPr>
          <a:xfrm>
            <a:off x="7821892" y="3811179"/>
            <a:ext cx="2249200" cy="369332"/>
          </a:xfrm>
          <a:prstGeom prst="rect">
            <a:avLst/>
          </a:prstGeom>
          <a:noFill/>
        </p:spPr>
        <p:txBody>
          <a:bodyPr wrap="square" rtlCol="0">
            <a:spAutoFit/>
          </a:bodyPr>
          <a:lstStyle/>
          <a:p>
            <a:r>
              <a:rPr lang="en-GB" dirty="0">
                <a:solidFill>
                  <a:srgbClr val="0070C0"/>
                </a:solidFill>
              </a:rPr>
              <a:t>25% blue </a:t>
            </a:r>
            <a:r>
              <a:rPr lang="en-GB" dirty="0"/>
              <a:t>– </a:t>
            </a:r>
            <a:r>
              <a:rPr lang="en-GB" dirty="0">
                <a:solidFill>
                  <a:srgbClr val="FF0000"/>
                </a:solidFill>
              </a:rPr>
              <a:t>75% red</a:t>
            </a:r>
          </a:p>
        </p:txBody>
      </p:sp>
      <p:sp>
        <p:nvSpPr>
          <p:cNvPr id="16" name="TextBox 15">
            <a:extLst>
              <a:ext uri="{FF2B5EF4-FFF2-40B4-BE49-F238E27FC236}">
                <a16:creationId xmlns:a16="http://schemas.microsoft.com/office/drawing/2014/main" id="{04506B67-5782-4373-B242-271E51CE7B02}"/>
              </a:ext>
            </a:extLst>
          </p:cNvPr>
          <p:cNvSpPr txBox="1"/>
          <p:nvPr/>
        </p:nvSpPr>
        <p:spPr>
          <a:xfrm>
            <a:off x="10217020" y="3247053"/>
            <a:ext cx="1822580" cy="923330"/>
          </a:xfrm>
          <a:prstGeom prst="rect">
            <a:avLst/>
          </a:prstGeom>
          <a:noFill/>
        </p:spPr>
        <p:txBody>
          <a:bodyPr wrap="square" rtlCol="0">
            <a:spAutoFit/>
          </a:bodyPr>
          <a:lstStyle/>
          <a:p>
            <a:r>
              <a:rPr lang="en-GB" dirty="0"/>
              <a:t>NO EFFETTO, </a:t>
            </a:r>
            <a:r>
              <a:rPr lang="en-GB" dirty="0" err="1"/>
              <a:t>hanno</a:t>
            </a:r>
            <a:r>
              <a:rPr lang="en-GB" dirty="0"/>
              <a:t> </a:t>
            </a:r>
            <a:r>
              <a:rPr lang="en-GB" dirty="0" err="1"/>
              <a:t>votato</a:t>
            </a:r>
            <a:r>
              <a:rPr lang="en-GB" dirty="0"/>
              <a:t> in modo </a:t>
            </a:r>
            <a:r>
              <a:rPr lang="en-GB" dirty="0" err="1"/>
              <a:t>eguale</a:t>
            </a:r>
            <a:r>
              <a:rPr lang="en-GB" dirty="0"/>
              <a:t>!</a:t>
            </a:r>
          </a:p>
        </p:txBody>
      </p:sp>
    </p:spTree>
    <p:extLst>
      <p:ext uri="{BB962C8B-B14F-4D97-AF65-F5344CB8AC3E}">
        <p14:creationId xmlns:p14="http://schemas.microsoft.com/office/powerpoint/2010/main" val="11501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ppt_x"/>
                                          </p:val>
                                        </p:tav>
                                        <p:tav tm="100000">
                                          <p:val>
                                            <p:strVal val="#ppt_x"/>
                                          </p:val>
                                        </p:tav>
                                      </p:tavLst>
                                    </p:anim>
                                    <p:anim calcmode="lin" valueType="num">
                                      <p:cBhvr additive="base">
                                        <p:cTn id="44" dur="500" fill="hold"/>
                                        <p:tgtEl>
                                          <p:spTgt spid="4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500" fill="hold"/>
                                        <p:tgtEl>
                                          <p:spTgt spid="36"/>
                                        </p:tgtEl>
                                        <p:attrNameLst>
                                          <p:attrName>ppt_x</p:attrName>
                                        </p:attrNameLst>
                                      </p:cBhvr>
                                      <p:tavLst>
                                        <p:tav tm="0">
                                          <p:val>
                                            <p:strVal val="#ppt_x"/>
                                          </p:val>
                                        </p:tav>
                                        <p:tav tm="100000">
                                          <p:val>
                                            <p:strVal val="#ppt_x"/>
                                          </p:val>
                                        </p:tav>
                                      </p:tavLst>
                                    </p:anim>
                                    <p:anim calcmode="lin" valueType="num">
                                      <p:cBhvr additive="base">
                                        <p:cTn id="48" dur="500" fill="hold"/>
                                        <p:tgtEl>
                                          <p:spTgt spid="3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500" fill="hold"/>
                                        <p:tgtEl>
                                          <p:spTgt spid="37"/>
                                        </p:tgtEl>
                                        <p:attrNameLst>
                                          <p:attrName>ppt_x</p:attrName>
                                        </p:attrNameLst>
                                      </p:cBhvr>
                                      <p:tavLst>
                                        <p:tav tm="0">
                                          <p:val>
                                            <p:strVal val="#ppt_x"/>
                                          </p:val>
                                        </p:tav>
                                        <p:tav tm="100000">
                                          <p:val>
                                            <p:strVal val="#ppt_x"/>
                                          </p:val>
                                        </p:tav>
                                      </p:tavLst>
                                    </p:anim>
                                    <p:anim calcmode="lin" valueType="num">
                                      <p:cBhvr additive="base">
                                        <p:cTn id="52" dur="500" fill="hold"/>
                                        <p:tgtEl>
                                          <p:spTgt spid="3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500" fill="hold"/>
                                        <p:tgtEl>
                                          <p:spTgt spid="38"/>
                                        </p:tgtEl>
                                        <p:attrNameLst>
                                          <p:attrName>ppt_x</p:attrName>
                                        </p:attrNameLst>
                                      </p:cBhvr>
                                      <p:tavLst>
                                        <p:tav tm="0">
                                          <p:val>
                                            <p:strVal val="#ppt_x"/>
                                          </p:val>
                                        </p:tav>
                                        <p:tav tm="100000">
                                          <p:val>
                                            <p:strVal val="#ppt_x"/>
                                          </p:val>
                                        </p:tav>
                                      </p:tavLst>
                                    </p:anim>
                                    <p:anim calcmode="lin" valueType="num">
                                      <p:cBhvr additive="base">
                                        <p:cTn id="56" dur="500" fill="hold"/>
                                        <p:tgtEl>
                                          <p:spTgt spid="38"/>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0"/>
                                        </p:tgtEl>
                                        <p:attrNameLst>
                                          <p:attrName>style.visibility</p:attrName>
                                        </p:attrNameLst>
                                      </p:cBhvr>
                                      <p:to>
                                        <p:strVal val="visible"/>
                                      </p:to>
                                    </p:set>
                                    <p:anim calcmode="lin" valueType="num">
                                      <p:cBhvr additive="base">
                                        <p:cTn id="59" dur="500" fill="hold"/>
                                        <p:tgtEl>
                                          <p:spTgt spid="40"/>
                                        </p:tgtEl>
                                        <p:attrNameLst>
                                          <p:attrName>ppt_x</p:attrName>
                                        </p:attrNameLst>
                                      </p:cBhvr>
                                      <p:tavLst>
                                        <p:tav tm="0">
                                          <p:val>
                                            <p:strVal val="#ppt_x"/>
                                          </p:val>
                                        </p:tav>
                                        <p:tav tm="100000">
                                          <p:val>
                                            <p:strVal val="#ppt_x"/>
                                          </p:val>
                                        </p:tav>
                                      </p:tavLst>
                                    </p:anim>
                                    <p:anim calcmode="lin" valueType="num">
                                      <p:cBhvr additive="base">
                                        <p:cTn id="6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arn(inVertical)">
                                      <p:cBhvr>
                                        <p:cTn id="6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P spid="41" grpId="0"/>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B4EE13-5B92-463A-B8C4-22176F53DF24}"/>
              </a:ext>
            </a:extLst>
          </p:cNvPr>
          <p:cNvSpPr>
            <a:spLocks noGrp="1"/>
          </p:cNvSpPr>
          <p:nvPr>
            <p:ph type="title"/>
          </p:nvPr>
        </p:nvSpPr>
        <p:spPr/>
        <p:txBody>
          <a:bodyPr/>
          <a:lstStyle/>
          <a:p>
            <a:r>
              <a:rPr lang="it-IT" dirty="0"/>
              <a:t>TEST</a:t>
            </a:r>
          </a:p>
        </p:txBody>
      </p:sp>
      <p:pic>
        <p:nvPicPr>
          <p:cNvPr id="4" name="Immagine 3">
            <a:extLst>
              <a:ext uri="{FF2B5EF4-FFF2-40B4-BE49-F238E27FC236}">
                <a16:creationId xmlns:a16="http://schemas.microsoft.com/office/drawing/2014/main" id="{B4B137FB-AE69-44E3-A4F0-423E992EC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822674" y="3570062"/>
            <a:ext cx="3264606" cy="989913"/>
          </a:xfrm>
          <a:prstGeom prst="rect">
            <a:avLst/>
          </a:prstGeom>
        </p:spPr>
      </p:pic>
      <p:sp>
        <p:nvSpPr>
          <p:cNvPr id="9" name="Rettangolo 8">
            <a:extLst>
              <a:ext uri="{FF2B5EF4-FFF2-40B4-BE49-F238E27FC236}">
                <a16:creationId xmlns:a16="http://schemas.microsoft.com/office/drawing/2014/main" id="{6F713D47-82CD-41A0-B8EE-C7565D8748C3}"/>
              </a:ext>
            </a:extLst>
          </p:cNvPr>
          <p:cNvSpPr/>
          <p:nvPr/>
        </p:nvSpPr>
        <p:spPr>
          <a:xfrm>
            <a:off x="3745731" y="2579789"/>
            <a:ext cx="1418492" cy="77656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t>Curriculum Vitae</a:t>
            </a:r>
          </a:p>
        </p:txBody>
      </p:sp>
      <p:cxnSp>
        <p:nvCxnSpPr>
          <p:cNvPr id="26" name="Connettore a gomito 25">
            <a:extLst>
              <a:ext uri="{FF2B5EF4-FFF2-40B4-BE49-F238E27FC236}">
                <a16:creationId xmlns:a16="http://schemas.microsoft.com/office/drawing/2014/main" id="{49C5A95A-0710-42B9-A840-62087A1EC9E5}"/>
              </a:ext>
            </a:extLst>
          </p:cNvPr>
          <p:cNvCxnSpPr>
            <a:cxnSpLocks/>
            <a:stCxn id="4" idx="0"/>
            <a:endCxn id="9" idx="1"/>
          </p:cNvCxnSpPr>
          <p:nvPr/>
        </p:nvCxnSpPr>
        <p:spPr>
          <a:xfrm rot="16200000" flipV="1">
            <a:off x="3799358" y="2914443"/>
            <a:ext cx="601993" cy="709246"/>
          </a:xfrm>
          <a:prstGeom prst="bentConnector4">
            <a:avLst>
              <a:gd name="adj1" fmla="val 17750"/>
              <a:gd name="adj2" fmla="val 26237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ttore a gomito 27">
            <a:extLst>
              <a:ext uri="{FF2B5EF4-FFF2-40B4-BE49-F238E27FC236}">
                <a16:creationId xmlns:a16="http://schemas.microsoft.com/office/drawing/2014/main" id="{254FA98B-5D47-4CFA-8D68-0F7B21212EBE}"/>
              </a:ext>
            </a:extLst>
          </p:cNvPr>
          <p:cNvCxnSpPr>
            <a:cxnSpLocks/>
            <a:stCxn id="4" idx="3"/>
          </p:cNvCxnSpPr>
          <p:nvPr/>
        </p:nvCxnSpPr>
        <p:spPr>
          <a:xfrm rot="10800000" flipH="1" flipV="1">
            <a:off x="2822673" y="4065018"/>
            <a:ext cx="4999219" cy="775023"/>
          </a:xfrm>
          <a:prstGeom prst="bentConnector3">
            <a:avLst>
              <a:gd name="adj1" fmla="val -4573"/>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81789432-A330-4F2B-BF5B-05E142E65E4D}"/>
              </a:ext>
            </a:extLst>
          </p:cNvPr>
          <p:cNvSpPr txBox="1"/>
          <p:nvPr/>
        </p:nvSpPr>
        <p:spPr>
          <a:xfrm>
            <a:off x="7479323" y="748850"/>
            <a:ext cx="4560277" cy="646331"/>
          </a:xfrm>
          <a:prstGeom prst="rect">
            <a:avLst/>
          </a:prstGeom>
          <a:noFill/>
        </p:spPr>
        <p:txBody>
          <a:bodyPr wrap="square" rtlCol="0">
            <a:spAutoFit/>
          </a:bodyPr>
          <a:lstStyle/>
          <a:p>
            <a:r>
              <a:rPr lang="it-IT" dirty="0"/>
              <a:t>Come facciamo a valutare se la politica di trasparenza può essere efficace? </a:t>
            </a:r>
          </a:p>
        </p:txBody>
      </p:sp>
      <p:sp>
        <p:nvSpPr>
          <p:cNvPr id="6" name="Rettangolo 5">
            <a:extLst>
              <a:ext uri="{FF2B5EF4-FFF2-40B4-BE49-F238E27FC236}">
                <a16:creationId xmlns:a16="http://schemas.microsoft.com/office/drawing/2014/main" id="{FE610951-3A15-44F8-B7CB-E732713B9F1A}"/>
              </a:ext>
            </a:extLst>
          </p:cNvPr>
          <p:cNvSpPr/>
          <p:nvPr/>
        </p:nvSpPr>
        <p:spPr>
          <a:xfrm>
            <a:off x="1758462" y="2270847"/>
            <a:ext cx="5792913" cy="3894271"/>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5" name="Segnaposto contenuto 10">
            <a:extLst>
              <a:ext uri="{FF2B5EF4-FFF2-40B4-BE49-F238E27FC236}">
                <a16:creationId xmlns:a16="http://schemas.microsoft.com/office/drawing/2014/main" id="{6F6BC456-1B7E-459D-85F4-69470F9B8DE0}"/>
              </a:ext>
            </a:extLst>
          </p:cNvPr>
          <p:cNvPicPr>
            <a:picLocks noChangeAspect="1"/>
          </p:cNvPicPr>
          <p:nvPr/>
        </p:nvPicPr>
        <p:blipFill rotWithShape="1">
          <a:blip r:embed="rId3">
            <a:extLst>
              <a:ext uri="{28A0092B-C50C-407E-A947-70E740481C1C}">
                <a14:useLocalDpi xmlns:a14="http://schemas.microsoft.com/office/drawing/2010/main" val="0"/>
              </a:ext>
            </a:extLst>
          </a:blip>
          <a:srcRect r="48743"/>
          <a:stretch/>
        </p:blipFill>
        <p:spPr>
          <a:xfrm>
            <a:off x="7837192" y="2452483"/>
            <a:ext cx="530334" cy="1034654"/>
          </a:xfrm>
          <a:prstGeom prst="rect">
            <a:avLst/>
          </a:prstGeom>
        </p:spPr>
      </p:pic>
      <p:pic>
        <p:nvPicPr>
          <p:cNvPr id="27" name="Segnaposto contenuto 10">
            <a:extLst>
              <a:ext uri="{FF2B5EF4-FFF2-40B4-BE49-F238E27FC236}">
                <a16:creationId xmlns:a16="http://schemas.microsoft.com/office/drawing/2014/main" id="{A78529C6-E7CE-440C-ADB7-B6739A7CE136}"/>
              </a:ext>
            </a:extLst>
          </p:cNvPr>
          <p:cNvPicPr>
            <a:picLocks noChangeAspect="1"/>
          </p:cNvPicPr>
          <p:nvPr/>
        </p:nvPicPr>
        <p:blipFill rotWithShape="1">
          <a:blip r:embed="rId3">
            <a:extLst>
              <a:ext uri="{28A0092B-C50C-407E-A947-70E740481C1C}">
                <a14:useLocalDpi xmlns:a14="http://schemas.microsoft.com/office/drawing/2010/main" val="0"/>
              </a:ext>
            </a:extLst>
          </a:blip>
          <a:srcRect l="49093" r="1343"/>
          <a:stretch/>
        </p:blipFill>
        <p:spPr>
          <a:xfrm>
            <a:off x="8330339" y="2450742"/>
            <a:ext cx="512823" cy="1034654"/>
          </a:xfrm>
          <a:prstGeom prst="rect">
            <a:avLst/>
          </a:prstGeom>
        </p:spPr>
      </p:pic>
      <p:pic>
        <p:nvPicPr>
          <p:cNvPr id="31" name="Segnaposto contenuto 10">
            <a:extLst>
              <a:ext uri="{FF2B5EF4-FFF2-40B4-BE49-F238E27FC236}">
                <a16:creationId xmlns:a16="http://schemas.microsoft.com/office/drawing/2014/main" id="{D0E03BF0-8E00-4AF2-A8FF-ED63EA2661F0}"/>
              </a:ext>
            </a:extLst>
          </p:cNvPr>
          <p:cNvPicPr>
            <a:picLocks noChangeAspect="1"/>
          </p:cNvPicPr>
          <p:nvPr/>
        </p:nvPicPr>
        <p:blipFill rotWithShape="1">
          <a:blip r:embed="rId3">
            <a:extLst>
              <a:ext uri="{28A0092B-C50C-407E-A947-70E740481C1C}">
                <a14:useLocalDpi xmlns:a14="http://schemas.microsoft.com/office/drawing/2010/main" val="0"/>
              </a:ext>
            </a:extLst>
          </a:blip>
          <a:srcRect l="49093" r="1343"/>
          <a:stretch/>
        </p:blipFill>
        <p:spPr>
          <a:xfrm>
            <a:off x="8890078" y="2434317"/>
            <a:ext cx="512823" cy="1034654"/>
          </a:xfrm>
          <a:prstGeom prst="rect">
            <a:avLst/>
          </a:prstGeom>
        </p:spPr>
      </p:pic>
      <p:pic>
        <p:nvPicPr>
          <p:cNvPr id="35" name="Segnaposto contenuto 10">
            <a:extLst>
              <a:ext uri="{FF2B5EF4-FFF2-40B4-BE49-F238E27FC236}">
                <a16:creationId xmlns:a16="http://schemas.microsoft.com/office/drawing/2014/main" id="{F83E0F09-5BC8-4F16-B5C4-BDD47B28BF5B}"/>
              </a:ext>
            </a:extLst>
          </p:cNvPr>
          <p:cNvPicPr>
            <a:picLocks noChangeAspect="1"/>
          </p:cNvPicPr>
          <p:nvPr/>
        </p:nvPicPr>
        <p:blipFill rotWithShape="1">
          <a:blip r:embed="rId3">
            <a:extLst>
              <a:ext uri="{28A0092B-C50C-407E-A947-70E740481C1C}">
                <a14:useLocalDpi xmlns:a14="http://schemas.microsoft.com/office/drawing/2010/main" val="0"/>
              </a:ext>
            </a:extLst>
          </a:blip>
          <a:srcRect l="49093" r="1343"/>
          <a:stretch/>
        </p:blipFill>
        <p:spPr>
          <a:xfrm>
            <a:off x="9412630" y="2423684"/>
            <a:ext cx="512823" cy="1034654"/>
          </a:xfrm>
          <a:prstGeom prst="rect">
            <a:avLst/>
          </a:prstGeom>
        </p:spPr>
      </p:pic>
      <p:cxnSp>
        <p:nvCxnSpPr>
          <p:cNvPr id="14" name="Straight Arrow Connector 13">
            <a:extLst>
              <a:ext uri="{FF2B5EF4-FFF2-40B4-BE49-F238E27FC236}">
                <a16:creationId xmlns:a16="http://schemas.microsoft.com/office/drawing/2014/main" id="{88E1987A-0EE8-4415-9079-5E553DC885C9}"/>
              </a:ext>
            </a:extLst>
          </p:cNvPr>
          <p:cNvCxnSpPr>
            <a:stCxn id="9" idx="3"/>
            <a:endCxn id="25" idx="1"/>
          </p:cNvCxnSpPr>
          <p:nvPr/>
        </p:nvCxnSpPr>
        <p:spPr>
          <a:xfrm>
            <a:off x="5164223" y="2968069"/>
            <a:ext cx="2672969" cy="17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6" name="Segnaposto contenuto 10">
            <a:extLst>
              <a:ext uri="{FF2B5EF4-FFF2-40B4-BE49-F238E27FC236}">
                <a16:creationId xmlns:a16="http://schemas.microsoft.com/office/drawing/2014/main" id="{5C5C1D10-7E12-49A2-B365-54233FDB3FEF}"/>
              </a:ext>
            </a:extLst>
          </p:cNvPr>
          <p:cNvPicPr>
            <a:picLocks noChangeAspect="1"/>
          </p:cNvPicPr>
          <p:nvPr/>
        </p:nvPicPr>
        <p:blipFill rotWithShape="1">
          <a:blip r:embed="rId3">
            <a:extLst>
              <a:ext uri="{28A0092B-C50C-407E-A947-70E740481C1C}">
                <a14:useLocalDpi xmlns:a14="http://schemas.microsoft.com/office/drawing/2010/main" val="0"/>
              </a:ext>
            </a:extLst>
          </a:blip>
          <a:srcRect r="48743"/>
          <a:stretch/>
        </p:blipFill>
        <p:spPr>
          <a:xfrm>
            <a:off x="7846921" y="4200418"/>
            <a:ext cx="530334" cy="1034654"/>
          </a:xfrm>
          <a:prstGeom prst="rect">
            <a:avLst/>
          </a:prstGeom>
        </p:spPr>
      </p:pic>
      <p:pic>
        <p:nvPicPr>
          <p:cNvPr id="38" name="Segnaposto contenuto 10">
            <a:extLst>
              <a:ext uri="{FF2B5EF4-FFF2-40B4-BE49-F238E27FC236}">
                <a16:creationId xmlns:a16="http://schemas.microsoft.com/office/drawing/2014/main" id="{567AC394-E004-4785-BEBA-6BA04249674D}"/>
              </a:ext>
            </a:extLst>
          </p:cNvPr>
          <p:cNvPicPr>
            <a:picLocks noChangeAspect="1"/>
          </p:cNvPicPr>
          <p:nvPr/>
        </p:nvPicPr>
        <p:blipFill rotWithShape="1">
          <a:blip r:embed="rId3">
            <a:extLst>
              <a:ext uri="{28A0092B-C50C-407E-A947-70E740481C1C}">
                <a14:useLocalDpi xmlns:a14="http://schemas.microsoft.com/office/drawing/2010/main" val="0"/>
              </a:ext>
            </a:extLst>
          </a:blip>
          <a:srcRect l="49093" r="1343"/>
          <a:stretch/>
        </p:blipFill>
        <p:spPr>
          <a:xfrm>
            <a:off x="8899807" y="4182252"/>
            <a:ext cx="512823" cy="1034654"/>
          </a:xfrm>
          <a:prstGeom prst="rect">
            <a:avLst/>
          </a:prstGeom>
        </p:spPr>
      </p:pic>
      <p:pic>
        <p:nvPicPr>
          <p:cNvPr id="40" name="Segnaposto contenuto 10">
            <a:extLst>
              <a:ext uri="{FF2B5EF4-FFF2-40B4-BE49-F238E27FC236}">
                <a16:creationId xmlns:a16="http://schemas.microsoft.com/office/drawing/2014/main" id="{EAB55B16-0291-4052-8162-A111C9469092}"/>
              </a:ext>
            </a:extLst>
          </p:cNvPr>
          <p:cNvPicPr>
            <a:picLocks noChangeAspect="1"/>
          </p:cNvPicPr>
          <p:nvPr/>
        </p:nvPicPr>
        <p:blipFill rotWithShape="1">
          <a:blip r:embed="rId3">
            <a:extLst>
              <a:ext uri="{28A0092B-C50C-407E-A947-70E740481C1C}">
                <a14:useLocalDpi xmlns:a14="http://schemas.microsoft.com/office/drawing/2010/main" val="0"/>
              </a:ext>
            </a:extLst>
          </a:blip>
          <a:srcRect l="49093" r="1343"/>
          <a:stretch/>
        </p:blipFill>
        <p:spPr>
          <a:xfrm>
            <a:off x="9422359" y="4171619"/>
            <a:ext cx="512823" cy="1034654"/>
          </a:xfrm>
          <a:prstGeom prst="rect">
            <a:avLst/>
          </a:prstGeom>
        </p:spPr>
      </p:pic>
      <p:sp>
        <p:nvSpPr>
          <p:cNvPr id="15" name="TextBox 14">
            <a:extLst>
              <a:ext uri="{FF2B5EF4-FFF2-40B4-BE49-F238E27FC236}">
                <a16:creationId xmlns:a16="http://schemas.microsoft.com/office/drawing/2014/main" id="{BF4BEED2-0E55-46A2-8612-7F706C1884F4}"/>
              </a:ext>
            </a:extLst>
          </p:cNvPr>
          <p:cNvSpPr txBox="1"/>
          <p:nvPr/>
        </p:nvSpPr>
        <p:spPr>
          <a:xfrm>
            <a:off x="7837192" y="1959429"/>
            <a:ext cx="2249200" cy="369332"/>
          </a:xfrm>
          <a:prstGeom prst="rect">
            <a:avLst/>
          </a:prstGeom>
          <a:noFill/>
        </p:spPr>
        <p:txBody>
          <a:bodyPr wrap="square" rtlCol="0">
            <a:spAutoFit/>
          </a:bodyPr>
          <a:lstStyle/>
          <a:p>
            <a:r>
              <a:rPr lang="en-GB" dirty="0">
                <a:solidFill>
                  <a:srgbClr val="0070C0"/>
                </a:solidFill>
              </a:rPr>
              <a:t>25% blue </a:t>
            </a:r>
            <a:r>
              <a:rPr lang="en-GB" dirty="0"/>
              <a:t>– </a:t>
            </a:r>
            <a:r>
              <a:rPr lang="en-GB" dirty="0">
                <a:solidFill>
                  <a:srgbClr val="FF0000"/>
                </a:solidFill>
              </a:rPr>
              <a:t>75% red</a:t>
            </a:r>
          </a:p>
        </p:txBody>
      </p:sp>
      <p:sp>
        <p:nvSpPr>
          <p:cNvPr id="41" name="TextBox 40">
            <a:extLst>
              <a:ext uri="{FF2B5EF4-FFF2-40B4-BE49-F238E27FC236}">
                <a16:creationId xmlns:a16="http://schemas.microsoft.com/office/drawing/2014/main" id="{E0B0C897-4535-43F3-BBCD-A51D8E9ECAD2}"/>
              </a:ext>
            </a:extLst>
          </p:cNvPr>
          <p:cNvSpPr txBox="1"/>
          <p:nvPr/>
        </p:nvSpPr>
        <p:spPr>
          <a:xfrm>
            <a:off x="7821892" y="3811179"/>
            <a:ext cx="2249200" cy="369332"/>
          </a:xfrm>
          <a:prstGeom prst="rect">
            <a:avLst/>
          </a:prstGeom>
          <a:noFill/>
        </p:spPr>
        <p:txBody>
          <a:bodyPr wrap="square" rtlCol="0">
            <a:spAutoFit/>
          </a:bodyPr>
          <a:lstStyle/>
          <a:p>
            <a:r>
              <a:rPr lang="en-GB" dirty="0">
                <a:solidFill>
                  <a:srgbClr val="0070C0"/>
                </a:solidFill>
              </a:rPr>
              <a:t>50% blue </a:t>
            </a:r>
            <a:r>
              <a:rPr lang="en-GB" dirty="0"/>
              <a:t>– </a:t>
            </a:r>
            <a:r>
              <a:rPr lang="en-GB" dirty="0">
                <a:solidFill>
                  <a:srgbClr val="FF0000"/>
                </a:solidFill>
              </a:rPr>
              <a:t>50% red</a:t>
            </a:r>
          </a:p>
        </p:txBody>
      </p:sp>
      <p:sp>
        <p:nvSpPr>
          <p:cNvPr id="16" name="TextBox 15">
            <a:extLst>
              <a:ext uri="{FF2B5EF4-FFF2-40B4-BE49-F238E27FC236}">
                <a16:creationId xmlns:a16="http://schemas.microsoft.com/office/drawing/2014/main" id="{04506B67-5782-4373-B242-271E51CE7B02}"/>
              </a:ext>
            </a:extLst>
          </p:cNvPr>
          <p:cNvSpPr txBox="1"/>
          <p:nvPr/>
        </p:nvSpPr>
        <p:spPr>
          <a:xfrm>
            <a:off x="10217020" y="3247053"/>
            <a:ext cx="1822580" cy="1200329"/>
          </a:xfrm>
          <a:prstGeom prst="rect">
            <a:avLst/>
          </a:prstGeom>
          <a:noFill/>
        </p:spPr>
        <p:txBody>
          <a:bodyPr wrap="square" rtlCol="0">
            <a:spAutoFit/>
          </a:bodyPr>
          <a:lstStyle/>
          <a:p>
            <a:r>
              <a:rPr lang="en-GB" dirty="0"/>
              <a:t>SI EFFETTO, </a:t>
            </a:r>
            <a:r>
              <a:rPr lang="en-GB" dirty="0" err="1"/>
              <a:t>hanno</a:t>
            </a:r>
            <a:r>
              <a:rPr lang="en-GB" dirty="0"/>
              <a:t> </a:t>
            </a:r>
            <a:r>
              <a:rPr lang="en-GB" dirty="0" err="1"/>
              <a:t>votato</a:t>
            </a:r>
            <a:r>
              <a:rPr lang="en-GB" dirty="0"/>
              <a:t> in modo NON </a:t>
            </a:r>
            <a:r>
              <a:rPr lang="en-GB" dirty="0" err="1"/>
              <a:t>eguale</a:t>
            </a:r>
            <a:r>
              <a:rPr lang="en-GB" dirty="0"/>
              <a:t>!</a:t>
            </a:r>
          </a:p>
        </p:txBody>
      </p:sp>
      <p:pic>
        <p:nvPicPr>
          <p:cNvPr id="21" name="Segnaposto contenuto 10">
            <a:extLst>
              <a:ext uri="{FF2B5EF4-FFF2-40B4-BE49-F238E27FC236}">
                <a16:creationId xmlns:a16="http://schemas.microsoft.com/office/drawing/2014/main" id="{89BA6518-D992-4EC9-BD13-03E0035E6EBF}"/>
              </a:ext>
            </a:extLst>
          </p:cNvPr>
          <p:cNvPicPr>
            <a:picLocks noChangeAspect="1"/>
          </p:cNvPicPr>
          <p:nvPr/>
        </p:nvPicPr>
        <p:blipFill rotWithShape="1">
          <a:blip r:embed="rId3">
            <a:extLst>
              <a:ext uri="{28A0092B-C50C-407E-A947-70E740481C1C}">
                <a14:useLocalDpi xmlns:a14="http://schemas.microsoft.com/office/drawing/2010/main" val="0"/>
              </a:ext>
            </a:extLst>
          </a:blip>
          <a:srcRect r="48743"/>
          <a:stretch/>
        </p:blipFill>
        <p:spPr>
          <a:xfrm>
            <a:off x="8373364" y="4200418"/>
            <a:ext cx="530334" cy="1034654"/>
          </a:xfrm>
          <a:prstGeom prst="rect">
            <a:avLst/>
          </a:prstGeom>
        </p:spPr>
      </p:pic>
      <p:sp>
        <p:nvSpPr>
          <p:cNvPr id="22" name="TextBox 21">
            <a:extLst>
              <a:ext uri="{FF2B5EF4-FFF2-40B4-BE49-F238E27FC236}">
                <a16:creationId xmlns:a16="http://schemas.microsoft.com/office/drawing/2014/main" id="{4971E1AF-8442-4C29-B950-475768BCC38B}"/>
              </a:ext>
            </a:extLst>
          </p:cNvPr>
          <p:cNvSpPr txBox="1"/>
          <p:nvPr/>
        </p:nvSpPr>
        <p:spPr>
          <a:xfrm>
            <a:off x="7846920" y="5564953"/>
            <a:ext cx="4192679" cy="923330"/>
          </a:xfrm>
          <a:prstGeom prst="rect">
            <a:avLst/>
          </a:prstGeom>
          <a:noFill/>
        </p:spPr>
        <p:txBody>
          <a:bodyPr wrap="square" rtlCol="0">
            <a:spAutoFit/>
          </a:bodyPr>
          <a:lstStyle/>
          <a:p>
            <a:r>
              <a:rPr lang="en-GB" dirty="0"/>
              <a:t>La </a:t>
            </a:r>
            <a:r>
              <a:rPr lang="en-GB" dirty="0" err="1"/>
              <a:t>condizione</a:t>
            </a:r>
            <a:r>
              <a:rPr lang="en-GB" dirty="0"/>
              <a:t> NECESSARIA (ma non </a:t>
            </a:r>
            <a:r>
              <a:rPr lang="en-GB" dirty="0" err="1"/>
              <a:t>sufficiente</a:t>
            </a:r>
            <a:r>
              <a:rPr lang="en-GB" dirty="0"/>
              <a:t>) è </a:t>
            </a:r>
            <a:r>
              <a:rPr lang="en-GB" dirty="0" err="1"/>
              <a:t>verificata</a:t>
            </a:r>
            <a:r>
              <a:rPr lang="en-GB" dirty="0"/>
              <a:t>. La </a:t>
            </a:r>
            <a:r>
              <a:rPr lang="en-GB" dirty="0" err="1"/>
              <a:t>trasparenza</a:t>
            </a:r>
            <a:r>
              <a:rPr lang="en-GB" dirty="0"/>
              <a:t> ha un </a:t>
            </a:r>
            <a:r>
              <a:rPr lang="en-GB" dirty="0" err="1"/>
              <a:t>impatto</a:t>
            </a:r>
            <a:r>
              <a:rPr lang="en-GB" dirty="0"/>
              <a:t> </a:t>
            </a:r>
            <a:r>
              <a:rPr lang="en-GB" dirty="0" err="1"/>
              <a:t>sulle</a:t>
            </a:r>
            <a:r>
              <a:rPr lang="en-GB" dirty="0"/>
              <a:t> </a:t>
            </a:r>
            <a:r>
              <a:rPr lang="en-GB" dirty="0" err="1"/>
              <a:t>scelte</a:t>
            </a:r>
            <a:r>
              <a:rPr lang="en-GB" dirty="0"/>
              <a:t> di </a:t>
            </a:r>
            <a:r>
              <a:rPr lang="en-GB" dirty="0" err="1"/>
              <a:t>voto</a:t>
            </a:r>
            <a:endParaRPr lang="en-GB" dirty="0"/>
          </a:p>
        </p:txBody>
      </p:sp>
    </p:spTree>
    <p:extLst>
      <p:ext uri="{BB962C8B-B14F-4D97-AF65-F5344CB8AC3E}">
        <p14:creationId xmlns:p14="http://schemas.microsoft.com/office/powerpoint/2010/main" val="274010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ppt_x"/>
                                          </p:val>
                                        </p:tav>
                                        <p:tav tm="100000">
                                          <p:val>
                                            <p:strVal val="#ppt_x"/>
                                          </p:val>
                                        </p:tav>
                                      </p:tavLst>
                                    </p:anim>
                                    <p:anim calcmode="lin" valueType="num">
                                      <p:cBhvr additive="base">
                                        <p:cTn id="44" dur="500" fill="hold"/>
                                        <p:tgtEl>
                                          <p:spTgt spid="4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500" fill="hold"/>
                                        <p:tgtEl>
                                          <p:spTgt spid="36"/>
                                        </p:tgtEl>
                                        <p:attrNameLst>
                                          <p:attrName>ppt_x</p:attrName>
                                        </p:attrNameLst>
                                      </p:cBhvr>
                                      <p:tavLst>
                                        <p:tav tm="0">
                                          <p:val>
                                            <p:strVal val="#ppt_x"/>
                                          </p:val>
                                        </p:tav>
                                        <p:tav tm="100000">
                                          <p:val>
                                            <p:strVal val="#ppt_x"/>
                                          </p:val>
                                        </p:tav>
                                      </p:tavLst>
                                    </p:anim>
                                    <p:anim calcmode="lin" valueType="num">
                                      <p:cBhvr additive="base">
                                        <p:cTn id="48" dur="500" fill="hold"/>
                                        <p:tgtEl>
                                          <p:spTgt spid="3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ppt_x"/>
                                          </p:val>
                                        </p:tav>
                                        <p:tav tm="100000">
                                          <p:val>
                                            <p:strVal val="#ppt_x"/>
                                          </p:val>
                                        </p:tav>
                                      </p:tavLst>
                                    </p:anim>
                                    <p:anim calcmode="lin" valueType="num">
                                      <p:cBhvr additive="base">
                                        <p:cTn id="52" dur="500" fill="hold"/>
                                        <p:tgtEl>
                                          <p:spTgt spid="3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anim calcmode="lin" valueType="num">
                                      <p:cBhvr additive="base">
                                        <p:cTn id="55" dur="500" fill="hold"/>
                                        <p:tgtEl>
                                          <p:spTgt spid="40"/>
                                        </p:tgtEl>
                                        <p:attrNameLst>
                                          <p:attrName>ppt_x</p:attrName>
                                        </p:attrNameLst>
                                      </p:cBhvr>
                                      <p:tavLst>
                                        <p:tav tm="0">
                                          <p:val>
                                            <p:strVal val="#ppt_x"/>
                                          </p:val>
                                        </p:tav>
                                        <p:tav tm="100000">
                                          <p:val>
                                            <p:strVal val="#ppt_x"/>
                                          </p:val>
                                        </p:tav>
                                      </p:tavLst>
                                    </p:anim>
                                    <p:anim calcmode="lin" valueType="num">
                                      <p:cBhvr additive="base">
                                        <p:cTn id="5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barn(inVertical)">
                                      <p:cBhvr>
                                        <p:cTn id="61" dur="500"/>
                                        <p:tgtEl>
                                          <p:spTgt spid="16"/>
                                        </p:tgtEl>
                                      </p:cBhvr>
                                    </p:animEffect>
                                  </p:childTnLst>
                                </p:cTn>
                              </p:par>
                              <p:par>
                                <p:cTn id="62" presetID="2" presetClass="entr" presetSubtype="4"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additive="base">
                                        <p:cTn id="64" dur="500" fill="hold"/>
                                        <p:tgtEl>
                                          <p:spTgt spid="21"/>
                                        </p:tgtEl>
                                        <p:attrNameLst>
                                          <p:attrName>ppt_x</p:attrName>
                                        </p:attrNameLst>
                                      </p:cBhvr>
                                      <p:tavLst>
                                        <p:tav tm="0">
                                          <p:val>
                                            <p:strVal val="#ppt_x"/>
                                          </p:val>
                                        </p:tav>
                                        <p:tav tm="100000">
                                          <p:val>
                                            <p:strVal val="#ppt_x"/>
                                          </p:val>
                                        </p:tav>
                                      </p:tavLst>
                                    </p:anim>
                                    <p:anim calcmode="lin" valueType="num">
                                      <p:cBhvr additive="base">
                                        <p:cTn id="6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barn(inVertical)">
                                      <p:cBhvr>
                                        <p:cTn id="7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P spid="41" grpId="0"/>
      <p:bldP spid="16" grpId="0"/>
      <p:bldP spid="2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9011E1-C5E0-EEC9-0926-385B94C917C0}"/>
              </a:ext>
            </a:extLst>
          </p:cNvPr>
          <p:cNvSpPr>
            <a:spLocks noGrp="1"/>
          </p:cNvSpPr>
          <p:nvPr>
            <p:ph idx="1"/>
          </p:nvPr>
        </p:nvSpPr>
        <p:spPr/>
        <p:txBody>
          <a:bodyPr/>
          <a:lstStyle/>
          <a:p>
            <a:pPr algn="ctr"/>
            <a:r>
              <a:rPr lang="it-IT" sz="3600" b="1"/>
              <a:t>Il design dell’esperimento è guidato dal contesto.
</a:t>
            </a:r>
            <a:endParaRPr lang="en-GB" dirty="0"/>
          </a:p>
          <a:p>
            <a:r>
              <a:rPr lang="it-IT"/>
              <a:t>Tipo di informazione = curriculum vitae come richiesto dalla legge
Medium = sito web come richiesto dalla legge
</a:t>
            </a:r>
            <a:endParaRPr lang="en-GB" dirty="0"/>
          </a:p>
        </p:txBody>
      </p:sp>
    </p:spTree>
    <p:extLst>
      <p:ext uri="{BB962C8B-B14F-4D97-AF65-F5344CB8AC3E}">
        <p14:creationId xmlns:p14="http://schemas.microsoft.com/office/powerpoint/2010/main" val="7044303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055B9B-4712-4449-9FC6-C835220A4E89}"/>
              </a:ext>
            </a:extLst>
          </p:cNvPr>
          <p:cNvSpPr>
            <a:spLocks noGrp="1"/>
          </p:cNvSpPr>
          <p:nvPr>
            <p:ph type="title"/>
          </p:nvPr>
        </p:nvSpPr>
        <p:spPr/>
        <p:txBody>
          <a:bodyPr/>
          <a:lstStyle/>
          <a:p>
            <a:r>
              <a:rPr lang="it-IT" dirty="0"/>
              <a:t>RESEARCH QUESTION &amp; </a:t>
            </a:r>
            <a:r>
              <a:rPr lang="it-IT" dirty="0" err="1"/>
              <a:t>Experimental</a:t>
            </a:r>
            <a:r>
              <a:rPr lang="it-IT" dirty="0"/>
              <a:t> design</a:t>
            </a:r>
          </a:p>
        </p:txBody>
      </p:sp>
      <p:sp>
        <p:nvSpPr>
          <p:cNvPr id="3" name="Segnaposto contenuto 2">
            <a:extLst>
              <a:ext uri="{FF2B5EF4-FFF2-40B4-BE49-F238E27FC236}">
                <a16:creationId xmlns:a16="http://schemas.microsoft.com/office/drawing/2014/main" id="{3D13970C-8DF4-46C9-B738-7064C5315197}"/>
              </a:ext>
            </a:extLst>
          </p:cNvPr>
          <p:cNvSpPr>
            <a:spLocks noGrp="1"/>
          </p:cNvSpPr>
          <p:nvPr>
            <p:ph idx="1"/>
          </p:nvPr>
        </p:nvSpPr>
        <p:spPr>
          <a:xfrm>
            <a:off x="885583" y="2387600"/>
            <a:ext cx="9720073" cy="4023360"/>
          </a:xfrm>
        </p:spPr>
        <p:txBody>
          <a:bodyPr>
            <a:normAutofit/>
          </a:bodyPr>
          <a:lstStyle/>
          <a:p>
            <a:pPr marL="0" indent="0">
              <a:buNone/>
            </a:pPr>
            <a:r>
              <a:rPr lang="it-IT" sz="6000" b="1">
                <a:latin typeface="Tw Cen MT (Body)"/>
                <a:ea typeface="DengXian" panose="02010600030101010101" pitchFamily="2" charset="-122"/>
              </a:rPr>
              <a:t>La trasparenza politica influisce sulle scelte degli elettori?
</a:t>
            </a:r>
            <a:endParaRPr lang="it-IT" sz="19900" b="1" dirty="0">
              <a:latin typeface="Tw Cen MT (Body)"/>
            </a:endParaRPr>
          </a:p>
        </p:txBody>
      </p:sp>
      <p:sp>
        <p:nvSpPr>
          <p:cNvPr id="5" name="TextBox 4">
            <a:extLst>
              <a:ext uri="{FF2B5EF4-FFF2-40B4-BE49-F238E27FC236}">
                <a16:creationId xmlns:a16="http://schemas.microsoft.com/office/drawing/2014/main" id="{54790247-3266-C283-10D7-66E1040DD57C}"/>
              </a:ext>
            </a:extLst>
          </p:cNvPr>
          <p:cNvSpPr txBox="1"/>
          <p:nvPr/>
        </p:nvSpPr>
        <p:spPr>
          <a:xfrm>
            <a:off x="954855" y="5022828"/>
            <a:ext cx="10282289" cy="646331"/>
          </a:xfrm>
          <a:prstGeom prst="rect">
            <a:avLst/>
          </a:prstGeom>
          <a:noFill/>
        </p:spPr>
        <p:txBody>
          <a:bodyPr wrap="square" rtlCol="0">
            <a:spAutoFit/>
          </a:bodyPr>
          <a:lstStyle/>
          <a:p>
            <a:r>
              <a:rPr lang="it-IT"/>
              <a:t>Questi tipi specifici di campagne di trasparenza politica sono efficaci?
</a:t>
            </a:r>
            <a:endParaRPr lang="en-GB" i="1" dirty="0"/>
          </a:p>
        </p:txBody>
      </p:sp>
    </p:spTree>
    <p:extLst>
      <p:ext uri="{BB962C8B-B14F-4D97-AF65-F5344CB8AC3E}">
        <p14:creationId xmlns:p14="http://schemas.microsoft.com/office/powerpoint/2010/main" val="35150825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055B9B-4712-4449-9FC6-C835220A4E89}"/>
              </a:ext>
            </a:extLst>
          </p:cNvPr>
          <p:cNvSpPr>
            <a:spLocks noGrp="1"/>
          </p:cNvSpPr>
          <p:nvPr>
            <p:ph type="title"/>
          </p:nvPr>
        </p:nvSpPr>
        <p:spPr/>
        <p:txBody>
          <a:bodyPr/>
          <a:lstStyle/>
          <a:p>
            <a:r>
              <a:rPr lang="it-IT" dirty="0"/>
              <a:t>DOMANDA DI RICERCA</a:t>
            </a:r>
          </a:p>
        </p:txBody>
      </p:sp>
      <p:sp>
        <p:nvSpPr>
          <p:cNvPr id="3" name="Segnaposto contenuto 2">
            <a:extLst>
              <a:ext uri="{FF2B5EF4-FFF2-40B4-BE49-F238E27FC236}">
                <a16:creationId xmlns:a16="http://schemas.microsoft.com/office/drawing/2014/main" id="{3D13970C-8DF4-46C9-B738-7064C5315197}"/>
              </a:ext>
            </a:extLst>
          </p:cNvPr>
          <p:cNvSpPr>
            <a:spLocks noGrp="1"/>
          </p:cNvSpPr>
          <p:nvPr>
            <p:ph idx="1"/>
          </p:nvPr>
        </p:nvSpPr>
        <p:spPr/>
        <p:txBody>
          <a:bodyPr>
            <a:normAutofit/>
          </a:bodyPr>
          <a:lstStyle/>
          <a:p>
            <a:r>
              <a:rPr lang="it-IT" sz="5400" dirty="0"/>
              <a:t>La trasparenza </a:t>
            </a:r>
            <a:r>
              <a:rPr lang="it-IT" sz="5400"/>
              <a:t>politica </a:t>
            </a:r>
          </a:p>
          <a:p>
            <a:r>
              <a:rPr lang="it-IT" sz="5400"/>
              <a:t>influisce </a:t>
            </a:r>
            <a:r>
              <a:rPr lang="it-IT" sz="5400" dirty="0"/>
              <a:t>sulle scelte di voto?</a:t>
            </a:r>
          </a:p>
        </p:txBody>
      </p:sp>
      <p:sp>
        <p:nvSpPr>
          <p:cNvPr id="4" name="Rettangolo 3">
            <a:extLst>
              <a:ext uri="{FF2B5EF4-FFF2-40B4-BE49-F238E27FC236}">
                <a16:creationId xmlns:a16="http://schemas.microsoft.com/office/drawing/2014/main" id="{7A5DFA41-8F69-4873-8AEA-BF85BD095A5F}"/>
              </a:ext>
            </a:extLst>
          </p:cNvPr>
          <p:cNvSpPr/>
          <p:nvPr/>
        </p:nvSpPr>
        <p:spPr>
          <a:xfrm>
            <a:off x="1979917" y="2286000"/>
            <a:ext cx="5672168" cy="74595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62D0F64A-A35A-4FB9-9651-0EE5EE953813}"/>
              </a:ext>
            </a:extLst>
          </p:cNvPr>
          <p:cNvSpPr/>
          <p:nvPr/>
        </p:nvSpPr>
        <p:spPr>
          <a:xfrm>
            <a:off x="3495808" y="3150805"/>
            <a:ext cx="5494341" cy="74595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A8F14819-7456-40CE-91BA-ABCC59503A1B}"/>
              </a:ext>
            </a:extLst>
          </p:cNvPr>
          <p:cNvSpPr/>
          <p:nvPr/>
        </p:nvSpPr>
        <p:spPr>
          <a:xfrm>
            <a:off x="1024126" y="3123557"/>
            <a:ext cx="2355681" cy="74595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Connettore a gomito 7">
            <a:extLst>
              <a:ext uri="{FF2B5EF4-FFF2-40B4-BE49-F238E27FC236}">
                <a16:creationId xmlns:a16="http://schemas.microsoft.com/office/drawing/2014/main" id="{275805D0-3018-4E95-B21A-1B751A833982}"/>
              </a:ext>
            </a:extLst>
          </p:cNvPr>
          <p:cNvCxnSpPr>
            <a:cxnSpLocks/>
            <a:stCxn id="4" idx="0"/>
            <a:endCxn id="9" idx="1"/>
          </p:cNvCxnSpPr>
          <p:nvPr/>
        </p:nvCxnSpPr>
        <p:spPr>
          <a:xfrm rot="5400000" flipH="1" flipV="1">
            <a:off x="6244993" y="157014"/>
            <a:ext cx="699994" cy="355797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9B5204BD-D279-490B-922D-87B7F12FFFE5}"/>
              </a:ext>
            </a:extLst>
          </p:cNvPr>
          <p:cNvSpPr txBox="1"/>
          <p:nvPr/>
        </p:nvSpPr>
        <p:spPr>
          <a:xfrm>
            <a:off x="8373979" y="1262840"/>
            <a:ext cx="3248526" cy="646331"/>
          </a:xfrm>
          <a:prstGeom prst="rect">
            <a:avLst/>
          </a:prstGeom>
          <a:noFill/>
        </p:spPr>
        <p:txBody>
          <a:bodyPr wrap="square" rtlCol="0">
            <a:spAutoFit/>
          </a:bodyPr>
          <a:lstStyle/>
          <a:p>
            <a:r>
              <a:rPr lang="it-IT" dirty="0"/>
              <a:t>Le informazioni sui candidati (il sito internet)</a:t>
            </a:r>
          </a:p>
        </p:txBody>
      </p:sp>
      <p:sp>
        <p:nvSpPr>
          <p:cNvPr id="11" name="CasellaDiTesto 10">
            <a:extLst>
              <a:ext uri="{FF2B5EF4-FFF2-40B4-BE49-F238E27FC236}">
                <a16:creationId xmlns:a16="http://schemas.microsoft.com/office/drawing/2014/main" id="{3C7E20AB-6731-42A0-A1CC-398651BEE622}"/>
              </a:ext>
            </a:extLst>
          </p:cNvPr>
          <p:cNvSpPr txBox="1"/>
          <p:nvPr/>
        </p:nvSpPr>
        <p:spPr>
          <a:xfrm>
            <a:off x="8177464" y="4450003"/>
            <a:ext cx="3248526" cy="369332"/>
          </a:xfrm>
          <a:prstGeom prst="rect">
            <a:avLst/>
          </a:prstGeom>
          <a:noFill/>
        </p:spPr>
        <p:txBody>
          <a:bodyPr wrap="square" rtlCol="0">
            <a:spAutoFit/>
          </a:bodyPr>
          <a:lstStyle/>
          <a:p>
            <a:r>
              <a:rPr lang="it-IT" dirty="0"/>
              <a:t>I candidati che hanno votato</a:t>
            </a:r>
          </a:p>
        </p:txBody>
      </p:sp>
      <p:cxnSp>
        <p:nvCxnSpPr>
          <p:cNvPr id="12" name="Connettore a gomito 11">
            <a:extLst>
              <a:ext uri="{FF2B5EF4-FFF2-40B4-BE49-F238E27FC236}">
                <a16:creationId xmlns:a16="http://schemas.microsoft.com/office/drawing/2014/main" id="{FFC0A557-6703-401D-91FC-4ABE93B71950}"/>
              </a:ext>
            </a:extLst>
          </p:cNvPr>
          <p:cNvCxnSpPr>
            <a:cxnSpLocks/>
            <a:stCxn id="5" idx="2"/>
            <a:endCxn id="11" idx="1"/>
          </p:cNvCxnSpPr>
          <p:nvPr/>
        </p:nvCxnSpPr>
        <p:spPr>
          <a:xfrm rot="16200000" flipH="1">
            <a:off x="6841268" y="3298473"/>
            <a:ext cx="737906" cy="193448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F40BCB4E-C341-49F4-8959-0E7257603EDB}"/>
              </a:ext>
            </a:extLst>
          </p:cNvPr>
          <p:cNvSpPr txBox="1"/>
          <p:nvPr/>
        </p:nvSpPr>
        <p:spPr>
          <a:xfrm>
            <a:off x="1352270" y="4819335"/>
            <a:ext cx="3248526" cy="646331"/>
          </a:xfrm>
          <a:prstGeom prst="rect">
            <a:avLst/>
          </a:prstGeom>
          <a:noFill/>
        </p:spPr>
        <p:txBody>
          <a:bodyPr wrap="square" rtlCol="0">
            <a:spAutoFit/>
          </a:bodyPr>
          <a:lstStyle/>
          <a:p>
            <a:r>
              <a:rPr lang="it-IT" dirty="0"/>
              <a:t>Come facciamo a stimare l’effetto causale ?</a:t>
            </a:r>
          </a:p>
        </p:txBody>
      </p:sp>
      <p:cxnSp>
        <p:nvCxnSpPr>
          <p:cNvPr id="16" name="Connettore a gomito 15">
            <a:extLst>
              <a:ext uri="{FF2B5EF4-FFF2-40B4-BE49-F238E27FC236}">
                <a16:creationId xmlns:a16="http://schemas.microsoft.com/office/drawing/2014/main" id="{2D34062E-E388-4A58-8A6E-E4EEC0842158}"/>
              </a:ext>
            </a:extLst>
          </p:cNvPr>
          <p:cNvCxnSpPr>
            <a:cxnSpLocks/>
            <a:stCxn id="6" idx="2"/>
            <a:endCxn id="15" idx="1"/>
          </p:cNvCxnSpPr>
          <p:nvPr/>
        </p:nvCxnSpPr>
        <p:spPr>
          <a:xfrm rot="5400000">
            <a:off x="1140626" y="4081160"/>
            <a:ext cx="1272986" cy="849697"/>
          </a:xfrm>
          <a:prstGeom prst="bentConnector4">
            <a:avLst>
              <a:gd name="adj1" fmla="val 37307"/>
              <a:gd name="adj2" fmla="val 126904"/>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027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p:bldP spid="11" grpId="0"/>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80B929-F868-4C05-AC53-1DF7677F88A4}"/>
              </a:ext>
            </a:extLst>
          </p:cNvPr>
          <p:cNvSpPr>
            <a:spLocks noGrp="1"/>
          </p:cNvSpPr>
          <p:nvPr>
            <p:ph type="title"/>
          </p:nvPr>
        </p:nvSpPr>
        <p:spPr/>
        <p:txBody>
          <a:bodyPr/>
          <a:lstStyle/>
          <a:p>
            <a:r>
              <a:rPr lang="it-IT" dirty="0"/>
              <a:t>EFFETTO CAUSALE</a:t>
            </a:r>
          </a:p>
        </p:txBody>
      </p:sp>
      <p:graphicFrame>
        <p:nvGraphicFramePr>
          <p:cNvPr id="6" name="Grafico 5">
            <a:extLst>
              <a:ext uri="{FF2B5EF4-FFF2-40B4-BE49-F238E27FC236}">
                <a16:creationId xmlns:a16="http://schemas.microsoft.com/office/drawing/2014/main" id="{4E62C391-D567-4CDE-8CFF-5AB4FFCEA981}"/>
              </a:ext>
            </a:extLst>
          </p:cNvPr>
          <p:cNvGraphicFramePr>
            <a:graphicFrameLocks/>
          </p:cNvGraphicFramePr>
          <p:nvPr>
            <p:extLst>
              <p:ext uri="{D42A27DB-BD31-4B8C-83A1-F6EECF244321}">
                <p14:modId xmlns:p14="http://schemas.microsoft.com/office/powerpoint/2010/main" val="2217459675"/>
              </p:ext>
            </p:extLst>
          </p:nvPr>
        </p:nvGraphicFramePr>
        <p:xfrm>
          <a:off x="894348" y="2029969"/>
          <a:ext cx="3834063"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7" name="CasellaDiTesto 6">
            <a:extLst>
              <a:ext uri="{FF2B5EF4-FFF2-40B4-BE49-F238E27FC236}">
                <a16:creationId xmlns:a16="http://schemas.microsoft.com/office/drawing/2014/main" id="{6545880B-F1A4-4EBB-AA9C-1C410821F330}"/>
              </a:ext>
            </a:extLst>
          </p:cNvPr>
          <p:cNvSpPr txBox="1"/>
          <p:nvPr/>
        </p:nvSpPr>
        <p:spPr>
          <a:xfrm>
            <a:off x="1024128" y="4957011"/>
            <a:ext cx="4931504" cy="646331"/>
          </a:xfrm>
          <a:prstGeom prst="rect">
            <a:avLst/>
          </a:prstGeom>
          <a:noFill/>
        </p:spPr>
        <p:txBody>
          <a:bodyPr wrap="square" rtlCol="0">
            <a:spAutoFit/>
          </a:bodyPr>
          <a:lstStyle/>
          <a:p>
            <a:r>
              <a:rPr lang="it-IT" dirty="0"/>
              <a:t>La lettura frequente di giornali </a:t>
            </a:r>
            <a:r>
              <a:rPr lang="it-IT" b="1" dirty="0"/>
              <a:t>causa </a:t>
            </a:r>
            <a:r>
              <a:rPr lang="it-IT" dirty="0"/>
              <a:t>una maggiore propensione a votare partiti di sinistra</a:t>
            </a:r>
            <a:endParaRPr lang="it-IT" b="1" dirty="0"/>
          </a:p>
        </p:txBody>
      </p:sp>
      <p:sp>
        <p:nvSpPr>
          <p:cNvPr id="8" name="CasellaDiTesto 7">
            <a:extLst>
              <a:ext uri="{FF2B5EF4-FFF2-40B4-BE49-F238E27FC236}">
                <a16:creationId xmlns:a16="http://schemas.microsoft.com/office/drawing/2014/main" id="{F9B48569-1ABA-41CC-81F8-F5C28A215B5A}"/>
              </a:ext>
            </a:extLst>
          </p:cNvPr>
          <p:cNvSpPr txBox="1"/>
          <p:nvPr/>
        </p:nvSpPr>
        <p:spPr>
          <a:xfrm>
            <a:off x="3007895" y="6054877"/>
            <a:ext cx="4352864" cy="707886"/>
          </a:xfrm>
          <a:prstGeom prst="rect">
            <a:avLst/>
          </a:prstGeom>
          <a:noFill/>
        </p:spPr>
        <p:txBody>
          <a:bodyPr wrap="square" rtlCol="0">
            <a:spAutoFit/>
          </a:bodyPr>
          <a:lstStyle/>
          <a:p>
            <a:r>
              <a:rPr lang="it-IT" sz="4000" dirty="0">
                <a:solidFill>
                  <a:srgbClr val="C00000"/>
                </a:solidFill>
              </a:rPr>
              <a:t>SBAGLIATO</a:t>
            </a:r>
          </a:p>
        </p:txBody>
      </p:sp>
      <p:sp>
        <p:nvSpPr>
          <p:cNvPr id="9" name="Segno di moltiplicazione 8">
            <a:extLst>
              <a:ext uri="{FF2B5EF4-FFF2-40B4-BE49-F238E27FC236}">
                <a16:creationId xmlns:a16="http://schemas.microsoft.com/office/drawing/2014/main" id="{6546D8DF-8A9F-4736-9AA0-027682F0B087}"/>
              </a:ext>
            </a:extLst>
          </p:cNvPr>
          <p:cNvSpPr/>
          <p:nvPr/>
        </p:nvSpPr>
        <p:spPr>
          <a:xfrm>
            <a:off x="2526632" y="4773169"/>
            <a:ext cx="2310063" cy="1254652"/>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2489DB32-2CAB-401D-A161-632981029DCD}"/>
              </a:ext>
            </a:extLst>
          </p:cNvPr>
          <p:cNvSpPr txBox="1"/>
          <p:nvPr/>
        </p:nvSpPr>
        <p:spPr>
          <a:xfrm>
            <a:off x="6220326" y="1070811"/>
            <a:ext cx="5546558" cy="3970318"/>
          </a:xfrm>
          <a:prstGeom prst="rect">
            <a:avLst/>
          </a:prstGeom>
          <a:noFill/>
        </p:spPr>
        <p:txBody>
          <a:bodyPr wrap="square" rtlCol="0">
            <a:spAutoFit/>
          </a:bodyPr>
          <a:lstStyle/>
          <a:p>
            <a:r>
              <a:rPr lang="it-IT" dirty="0"/>
              <a:t>RELAZIONE  != RAPPORTO CAUSA-EFFETTO</a:t>
            </a:r>
          </a:p>
          <a:p>
            <a:endParaRPr lang="it-IT" dirty="0"/>
          </a:p>
          <a:p>
            <a:r>
              <a:rPr lang="it-IT" dirty="0"/>
              <a:t>Il fatto che </a:t>
            </a:r>
            <a:r>
              <a:rPr lang="it-IT" b="1" dirty="0"/>
              <a:t>esiste una relazione </a:t>
            </a:r>
            <a:r>
              <a:rPr lang="it-IT" dirty="0"/>
              <a:t>tra la lettura di giornali  ed il voto a sinistra non è </a:t>
            </a:r>
            <a:r>
              <a:rPr lang="it-IT" b="1" dirty="0"/>
              <a:t>una prova di un rapporto causa effetto.</a:t>
            </a:r>
          </a:p>
          <a:p>
            <a:endParaRPr lang="it-IT" dirty="0"/>
          </a:p>
          <a:p>
            <a:r>
              <a:rPr lang="it-IT" dirty="0"/>
              <a:t>Tra la lettura di giornali, e il voto a sinistra, ci sono molti fattori omessi, quali:</a:t>
            </a:r>
          </a:p>
          <a:p>
            <a:pPr marL="285750" indent="-285750">
              <a:buFont typeface="Arial" panose="020B0604020202020204" pitchFamily="34" charset="0"/>
              <a:buChar char="•"/>
            </a:pPr>
            <a:r>
              <a:rPr lang="it-IT" dirty="0"/>
              <a:t>Livello d’istruzione</a:t>
            </a:r>
          </a:p>
          <a:p>
            <a:pPr marL="285750" indent="-285750">
              <a:buFont typeface="Arial" panose="020B0604020202020204" pitchFamily="34" charset="0"/>
              <a:buChar char="•"/>
            </a:pPr>
            <a:r>
              <a:rPr lang="it-IT" dirty="0"/>
              <a:t>Interesse per la politica</a:t>
            </a:r>
          </a:p>
          <a:p>
            <a:pPr marL="285750" indent="-285750">
              <a:buFont typeface="Arial" panose="020B0604020202020204" pitchFamily="34" charset="0"/>
              <a:buChar char="•"/>
            </a:pPr>
            <a:r>
              <a:rPr lang="it-IT" dirty="0"/>
              <a:t>Reddito</a:t>
            </a:r>
          </a:p>
          <a:p>
            <a:pPr marL="285750" indent="-285750">
              <a:buFont typeface="Arial" panose="020B0604020202020204" pitchFamily="34" charset="0"/>
              <a:buChar char="•"/>
            </a:pPr>
            <a:r>
              <a:rPr lang="it-IT" dirty="0"/>
              <a:t>…</a:t>
            </a:r>
          </a:p>
          <a:p>
            <a:pPr marL="285750" indent="-285750">
              <a:buFont typeface="Arial" panose="020B0604020202020204" pitchFamily="34" charset="0"/>
              <a:buChar char="•"/>
            </a:pPr>
            <a:r>
              <a:rPr lang="it-IT" dirty="0"/>
              <a:t>..</a:t>
            </a:r>
          </a:p>
          <a:p>
            <a:endParaRPr lang="it-IT" dirty="0"/>
          </a:p>
        </p:txBody>
      </p:sp>
    </p:spTree>
    <p:extLst>
      <p:ext uri="{BB962C8B-B14F-4D97-AF65-F5344CB8AC3E}">
        <p14:creationId xmlns:p14="http://schemas.microsoft.com/office/powerpoint/2010/main" val="5000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80B929-F868-4C05-AC53-1DF7677F88A4}"/>
              </a:ext>
            </a:extLst>
          </p:cNvPr>
          <p:cNvSpPr>
            <a:spLocks noGrp="1"/>
          </p:cNvSpPr>
          <p:nvPr>
            <p:ph type="title"/>
          </p:nvPr>
        </p:nvSpPr>
        <p:spPr/>
        <p:txBody>
          <a:bodyPr/>
          <a:lstStyle/>
          <a:p>
            <a:r>
              <a:rPr lang="it-IT" dirty="0"/>
              <a:t>EFFETTO CAUSALE</a:t>
            </a:r>
          </a:p>
        </p:txBody>
      </p:sp>
      <p:sp>
        <p:nvSpPr>
          <p:cNvPr id="7" name="CasellaDiTesto 6">
            <a:extLst>
              <a:ext uri="{FF2B5EF4-FFF2-40B4-BE49-F238E27FC236}">
                <a16:creationId xmlns:a16="http://schemas.microsoft.com/office/drawing/2014/main" id="{6545880B-F1A4-4EBB-AA9C-1C410821F330}"/>
              </a:ext>
            </a:extLst>
          </p:cNvPr>
          <p:cNvSpPr txBox="1"/>
          <p:nvPr/>
        </p:nvSpPr>
        <p:spPr>
          <a:xfrm>
            <a:off x="1024128" y="4957011"/>
            <a:ext cx="4931504" cy="646331"/>
          </a:xfrm>
          <a:prstGeom prst="rect">
            <a:avLst/>
          </a:prstGeom>
          <a:noFill/>
        </p:spPr>
        <p:txBody>
          <a:bodyPr wrap="square" rtlCol="0">
            <a:spAutoFit/>
          </a:bodyPr>
          <a:lstStyle/>
          <a:p>
            <a:r>
              <a:rPr lang="it-IT" dirty="0"/>
              <a:t>La cittadinanza straniera </a:t>
            </a:r>
            <a:r>
              <a:rPr lang="it-IT" b="1" dirty="0"/>
              <a:t>causa </a:t>
            </a:r>
            <a:r>
              <a:rPr lang="it-IT" dirty="0"/>
              <a:t>una maggiore a propensione commettere reati</a:t>
            </a:r>
            <a:endParaRPr lang="it-IT" b="1" dirty="0"/>
          </a:p>
        </p:txBody>
      </p:sp>
      <p:graphicFrame>
        <p:nvGraphicFramePr>
          <p:cNvPr id="8" name="Grafico 7">
            <a:extLst>
              <a:ext uri="{FF2B5EF4-FFF2-40B4-BE49-F238E27FC236}">
                <a16:creationId xmlns:a16="http://schemas.microsoft.com/office/drawing/2014/main" id="{72FF5FA2-3461-4A65-A7B5-507CDD661D15}"/>
              </a:ext>
            </a:extLst>
          </p:cNvPr>
          <p:cNvGraphicFramePr>
            <a:graphicFrameLocks/>
          </p:cNvGraphicFramePr>
          <p:nvPr>
            <p:extLst>
              <p:ext uri="{D42A27DB-BD31-4B8C-83A1-F6EECF244321}">
                <p14:modId xmlns:p14="http://schemas.microsoft.com/office/powerpoint/2010/main" val="2522198817"/>
              </p:ext>
            </p:extLst>
          </p:nvPr>
        </p:nvGraphicFramePr>
        <p:xfrm>
          <a:off x="782053" y="1900989"/>
          <a:ext cx="3946358" cy="2872180"/>
        </p:xfrm>
        <a:graphic>
          <a:graphicData uri="http://schemas.openxmlformats.org/drawingml/2006/chart">
            <c:chart xmlns:c="http://schemas.openxmlformats.org/drawingml/2006/chart" xmlns:r="http://schemas.openxmlformats.org/officeDocument/2006/relationships" r:id="rId2"/>
          </a:graphicData>
        </a:graphic>
      </p:graphicFrame>
      <p:sp>
        <p:nvSpPr>
          <p:cNvPr id="9" name="CasellaDiTesto 8">
            <a:extLst>
              <a:ext uri="{FF2B5EF4-FFF2-40B4-BE49-F238E27FC236}">
                <a16:creationId xmlns:a16="http://schemas.microsoft.com/office/drawing/2014/main" id="{72477C8D-745B-4042-8F2B-4CB3D7DBD826}"/>
              </a:ext>
            </a:extLst>
          </p:cNvPr>
          <p:cNvSpPr txBox="1"/>
          <p:nvPr/>
        </p:nvSpPr>
        <p:spPr>
          <a:xfrm>
            <a:off x="5955632" y="1053497"/>
            <a:ext cx="6093994" cy="3693319"/>
          </a:xfrm>
          <a:prstGeom prst="rect">
            <a:avLst/>
          </a:prstGeom>
          <a:noFill/>
        </p:spPr>
        <p:txBody>
          <a:bodyPr wrap="square">
            <a:spAutoFit/>
          </a:bodyPr>
          <a:lstStyle/>
          <a:p>
            <a:r>
              <a:rPr lang="it-IT" dirty="0"/>
              <a:t>Anche se </a:t>
            </a:r>
            <a:r>
              <a:rPr lang="it-IT" b="1" dirty="0"/>
              <a:t>esiste una relazione </a:t>
            </a:r>
            <a:r>
              <a:rPr lang="it-IT" dirty="0"/>
              <a:t>tra la cittadinanza di chi commette reati, non si può dimostrare che ci sia un rapporto di causa effetto tra cittadinanza e propensione a commettere reati,</a:t>
            </a:r>
            <a:endParaRPr lang="it-IT" b="1" dirty="0"/>
          </a:p>
          <a:p>
            <a:endParaRPr lang="it-IT" dirty="0"/>
          </a:p>
          <a:p>
            <a:r>
              <a:rPr lang="it-IT" dirty="0"/>
              <a:t>Tra la cittadinanza, e la propensione a commettere reati, ci sono molti fattori omessi, ad esempio:</a:t>
            </a:r>
          </a:p>
          <a:p>
            <a:pPr marL="285750" indent="-285750">
              <a:buFont typeface="Arial" panose="020B0604020202020204" pitchFamily="34" charset="0"/>
              <a:buChar char="•"/>
            </a:pPr>
            <a:r>
              <a:rPr lang="it-IT" dirty="0"/>
              <a:t>Livello d’istruzione</a:t>
            </a:r>
          </a:p>
          <a:p>
            <a:pPr marL="285750" indent="-285750">
              <a:buFont typeface="Arial" panose="020B0604020202020204" pitchFamily="34" charset="0"/>
              <a:buChar char="•"/>
            </a:pPr>
            <a:r>
              <a:rPr lang="it-IT" dirty="0"/>
              <a:t>Interesse per la politica</a:t>
            </a:r>
          </a:p>
          <a:p>
            <a:pPr marL="285750" indent="-285750">
              <a:buFont typeface="Arial" panose="020B0604020202020204" pitchFamily="34" charset="0"/>
              <a:buChar char="•"/>
            </a:pPr>
            <a:r>
              <a:rPr lang="it-IT" dirty="0"/>
              <a:t>Reddito</a:t>
            </a:r>
          </a:p>
          <a:p>
            <a:pPr marL="285750" indent="-285750">
              <a:buFont typeface="Arial" panose="020B0604020202020204" pitchFamily="34" charset="0"/>
              <a:buChar char="•"/>
            </a:pPr>
            <a:r>
              <a:rPr lang="it-IT" dirty="0"/>
              <a:t>…</a:t>
            </a:r>
          </a:p>
          <a:p>
            <a:r>
              <a:rPr lang="it-IT" b="1" dirty="0"/>
              <a:t>Qual è il rischio di confondere relazioni con rapporti causa-effetto ?</a:t>
            </a:r>
          </a:p>
          <a:p>
            <a:endParaRPr lang="it-IT" dirty="0"/>
          </a:p>
        </p:txBody>
      </p:sp>
      <p:sp>
        <p:nvSpPr>
          <p:cNvPr id="11" name="CasellaDiTesto 10">
            <a:extLst>
              <a:ext uri="{FF2B5EF4-FFF2-40B4-BE49-F238E27FC236}">
                <a16:creationId xmlns:a16="http://schemas.microsoft.com/office/drawing/2014/main" id="{34DC45AF-A350-4BBC-B687-3D0B1FEC0E35}"/>
              </a:ext>
            </a:extLst>
          </p:cNvPr>
          <p:cNvSpPr txBox="1"/>
          <p:nvPr/>
        </p:nvSpPr>
        <p:spPr>
          <a:xfrm>
            <a:off x="142374" y="6272784"/>
            <a:ext cx="3443037" cy="380679"/>
          </a:xfrm>
          <a:prstGeom prst="rect">
            <a:avLst/>
          </a:prstGeom>
          <a:noFill/>
        </p:spPr>
        <p:txBody>
          <a:bodyPr wrap="square" rtlCol="0">
            <a:spAutoFit/>
          </a:bodyPr>
          <a:lstStyle/>
          <a:p>
            <a:r>
              <a:rPr lang="it-IT" dirty="0"/>
              <a:t>*fonte: rapporto Antigone 2019</a:t>
            </a:r>
          </a:p>
        </p:txBody>
      </p:sp>
    </p:spTree>
    <p:extLst>
      <p:ext uri="{BB962C8B-B14F-4D97-AF65-F5344CB8AC3E}">
        <p14:creationId xmlns:p14="http://schemas.microsoft.com/office/powerpoint/2010/main" val="172349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fade">
                                      <p:cBhvr>
                                        <p:cTn id="20" dur="500"/>
                                        <p:tgtEl>
                                          <p:spTgt spid="9">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animEffect transition="in" filter="fade">
                                      <p:cBhvr>
                                        <p:cTn id="26" dur="500"/>
                                        <p:tgtEl>
                                          <p:spTgt spid="9">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9">
                                            <p:txEl>
                                              <p:pRg st="6" end="6"/>
                                            </p:txEl>
                                          </p:spTgt>
                                        </p:tgtEl>
                                        <p:attrNameLst>
                                          <p:attrName>style.visibility</p:attrName>
                                        </p:attrNameLst>
                                      </p:cBhvr>
                                      <p:to>
                                        <p:strVal val="visible"/>
                                      </p:to>
                                    </p:set>
                                    <p:animEffect transition="in" filter="fade">
                                      <p:cBhvr>
                                        <p:cTn id="29" dur="500"/>
                                        <p:tgtEl>
                                          <p:spTgt spid="9">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9">
                                            <p:txEl>
                                              <p:pRg st="7" end="7"/>
                                            </p:txEl>
                                          </p:spTgt>
                                        </p:tgtEl>
                                        <p:attrNameLst>
                                          <p:attrName>style.visibility</p:attrName>
                                        </p:attrNameLst>
                                      </p:cBhvr>
                                      <p:to>
                                        <p:strVal val="visible"/>
                                      </p:to>
                                    </p:set>
                                    <p:animEffect transition="in" filter="fade">
                                      <p:cBhvr>
                                        <p:cTn id="32"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60C9E0-366E-455D-85E4-750CF0E7E1A3}"/>
              </a:ext>
            </a:extLst>
          </p:cNvPr>
          <p:cNvSpPr>
            <a:spLocks noGrp="1"/>
          </p:cNvSpPr>
          <p:nvPr>
            <p:ph type="title"/>
          </p:nvPr>
        </p:nvSpPr>
        <p:spPr/>
        <p:txBody>
          <a:bodyPr>
            <a:normAutofit/>
          </a:bodyPr>
          <a:lstStyle/>
          <a:p>
            <a:r>
              <a:rPr lang="it-IT" sz="3600" dirty="0"/>
              <a:t>https://www.tylervigen.com/spurious-correlations</a:t>
            </a:r>
          </a:p>
        </p:txBody>
      </p:sp>
      <p:pic>
        <p:nvPicPr>
          <p:cNvPr id="5" name="Immagine 4">
            <a:extLst>
              <a:ext uri="{FF2B5EF4-FFF2-40B4-BE49-F238E27FC236}">
                <a16:creationId xmlns:a16="http://schemas.microsoft.com/office/drawing/2014/main" id="{A2B46ED1-530B-47EF-8071-1AA63A23D722}"/>
              </a:ext>
            </a:extLst>
          </p:cNvPr>
          <p:cNvPicPr>
            <a:picLocks noChangeAspect="1"/>
          </p:cNvPicPr>
          <p:nvPr/>
        </p:nvPicPr>
        <p:blipFill>
          <a:blip r:embed="rId2"/>
          <a:stretch>
            <a:fillRect/>
          </a:stretch>
        </p:blipFill>
        <p:spPr>
          <a:xfrm>
            <a:off x="1187366" y="2239377"/>
            <a:ext cx="9191625" cy="4400550"/>
          </a:xfrm>
          <a:prstGeom prst="rect">
            <a:avLst/>
          </a:prstGeom>
        </p:spPr>
      </p:pic>
    </p:spTree>
    <p:extLst>
      <p:ext uri="{BB962C8B-B14F-4D97-AF65-F5344CB8AC3E}">
        <p14:creationId xmlns:p14="http://schemas.microsoft.com/office/powerpoint/2010/main" val="37537203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B02F0D-8C76-487C-B2DC-F003E0629667}"/>
              </a:ext>
            </a:extLst>
          </p:cNvPr>
          <p:cNvSpPr>
            <a:spLocks noGrp="1"/>
          </p:cNvSpPr>
          <p:nvPr>
            <p:ph type="title"/>
          </p:nvPr>
        </p:nvSpPr>
        <p:spPr/>
        <p:txBody>
          <a:bodyPr/>
          <a:lstStyle/>
          <a:p>
            <a:r>
              <a:rPr lang="it-IT" dirty="0"/>
              <a:t>COME POSSIAMO STIMARE UN RAPPORTO DI CAUSA-EFFETTO ?</a:t>
            </a:r>
          </a:p>
        </p:txBody>
      </p:sp>
      <p:sp>
        <p:nvSpPr>
          <p:cNvPr id="3" name="Segnaposto contenuto 2">
            <a:extLst>
              <a:ext uri="{FF2B5EF4-FFF2-40B4-BE49-F238E27FC236}">
                <a16:creationId xmlns:a16="http://schemas.microsoft.com/office/drawing/2014/main" id="{AEB87394-A73A-4ED0-B4F8-B06D49E31FD3}"/>
              </a:ext>
            </a:extLst>
          </p:cNvPr>
          <p:cNvSpPr>
            <a:spLocks noGrp="1"/>
          </p:cNvSpPr>
          <p:nvPr>
            <p:ph idx="1"/>
          </p:nvPr>
        </p:nvSpPr>
        <p:spPr/>
        <p:txBody>
          <a:bodyPr/>
          <a:lstStyle/>
          <a:p>
            <a:r>
              <a:rPr lang="it-IT" dirty="0"/>
              <a:t>Creare delle condizioni sperimentali! </a:t>
            </a:r>
          </a:p>
          <a:p>
            <a:r>
              <a:rPr lang="it-IT" dirty="0"/>
              <a:t>Trattamento (intervento) – Controllo (placebo)</a:t>
            </a:r>
          </a:p>
          <a:p>
            <a:r>
              <a:rPr lang="it-IT" dirty="0"/>
              <a:t>Come si fa nella pratica ?</a:t>
            </a:r>
          </a:p>
          <a:p>
            <a:r>
              <a:rPr lang="it-IT" b="1" dirty="0"/>
              <a:t>Metodi più popolari:</a:t>
            </a:r>
          </a:p>
          <a:p>
            <a:pPr>
              <a:buFont typeface="Wingdings" panose="05000000000000000000" pitchFamily="2" charset="2"/>
              <a:buChar char="§"/>
            </a:pPr>
            <a:r>
              <a:rPr lang="it-IT" dirty="0" err="1"/>
              <a:t>Regression</a:t>
            </a:r>
            <a:r>
              <a:rPr lang="it-IT" dirty="0"/>
              <a:t> </a:t>
            </a:r>
            <a:r>
              <a:rPr lang="it-IT" dirty="0" err="1"/>
              <a:t>Discontinuity</a:t>
            </a:r>
            <a:r>
              <a:rPr lang="it-IT" dirty="0"/>
              <a:t> Design</a:t>
            </a:r>
          </a:p>
          <a:p>
            <a:pPr>
              <a:buFont typeface="Wingdings" panose="05000000000000000000" pitchFamily="2" charset="2"/>
              <a:buChar char="§"/>
            </a:pPr>
            <a:r>
              <a:rPr lang="it-IT" dirty="0"/>
              <a:t>Matching</a:t>
            </a:r>
          </a:p>
          <a:p>
            <a:pPr>
              <a:buFont typeface="Wingdings" panose="05000000000000000000" pitchFamily="2" charset="2"/>
              <a:buChar char="§"/>
            </a:pPr>
            <a:r>
              <a:rPr lang="it-IT" dirty="0"/>
              <a:t>Diff-In-Diff</a:t>
            </a:r>
          </a:p>
          <a:p>
            <a:pPr>
              <a:buFont typeface="Wingdings" panose="05000000000000000000" pitchFamily="2" charset="2"/>
              <a:buChar char="§"/>
            </a:pPr>
            <a:r>
              <a:rPr lang="it-IT" dirty="0" err="1"/>
              <a:t>Randomized</a:t>
            </a:r>
            <a:r>
              <a:rPr lang="it-IT" dirty="0"/>
              <a:t> Control Trial (RCT)</a:t>
            </a:r>
          </a:p>
        </p:txBody>
      </p:sp>
      <p:pic>
        <p:nvPicPr>
          <p:cNvPr id="5" name="Immagine 4">
            <a:extLst>
              <a:ext uri="{FF2B5EF4-FFF2-40B4-BE49-F238E27FC236}">
                <a16:creationId xmlns:a16="http://schemas.microsoft.com/office/drawing/2014/main" id="{B07743D9-1560-4BF8-B20C-8FE6E6D3CF73}"/>
              </a:ext>
            </a:extLst>
          </p:cNvPr>
          <p:cNvPicPr>
            <a:picLocks noChangeAspect="1"/>
          </p:cNvPicPr>
          <p:nvPr/>
        </p:nvPicPr>
        <p:blipFill>
          <a:blip r:embed="rId2"/>
          <a:stretch>
            <a:fillRect/>
          </a:stretch>
        </p:blipFill>
        <p:spPr>
          <a:xfrm>
            <a:off x="6003917" y="3589020"/>
            <a:ext cx="2006263" cy="2811780"/>
          </a:xfrm>
          <a:prstGeom prst="rect">
            <a:avLst/>
          </a:prstGeom>
        </p:spPr>
      </p:pic>
      <p:pic>
        <p:nvPicPr>
          <p:cNvPr id="7" name="Immagine 6" descr="Immagine che contiene testo, uomo, persona, indossando&#10;&#10;Descrizione generata automaticamente">
            <a:extLst>
              <a:ext uri="{FF2B5EF4-FFF2-40B4-BE49-F238E27FC236}">
                <a16:creationId xmlns:a16="http://schemas.microsoft.com/office/drawing/2014/main" id="{26509A7E-619A-4CCA-8F4C-DB3C71B4D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6850" y="4860322"/>
            <a:ext cx="2933700" cy="1650206"/>
          </a:xfrm>
          <a:prstGeom prst="rect">
            <a:avLst/>
          </a:prstGeom>
        </p:spPr>
      </p:pic>
      <p:pic>
        <p:nvPicPr>
          <p:cNvPr id="9" name="Immagine 8">
            <a:extLst>
              <a:ext uri="{FF2B5EF4-FFF2-40B4-BE49-F238E27FC236}">
                <a16:creationId xmlns:a16="http://schemas.microsoft.com/office/drawing/2014/main" id="{EFE55596-7771-405C-AD1D-E334868CBCFD}"/>
              </a:ext>
            </a:extLst>
          </p:cNvPr>
          <p:cNvPicPr>
            <a:picLocks noChangeAspect="1"/>
          </p:cNvPicPr>
          <p:nvPr/>
        </p:nvPicPr>
        <p:blipFill>
          <a:blip r:embed="rId4"/>
          <a:stretch>
            <a:fillRect/>
          </a:stretch>
        </p:blipFill>
        <p:spPr>
          <a:xfrm>
            <a:off x="7119869" y="4710720"/>
            <a:ext cx="1187491" cy="1690080"/>
          </a:xfrm>
          <a:prstGeom prst="rect">
            <a:avLst/>
          </a:prstGeom>
        </p:spPr>
      </p:pic>
      <p:pic>
        <p:nvPicPr>
          <p:cNvPr id="11" name="Immagine 10" descr="Immagine che contiene testo&#10;&#10;Descrizione generata automaticamente">
            <a:extLst>
              <a:ext uri="{FF2B5EF4-FFF2-40B4-BE49-F238E27FC236}">
                <a16:creationId xmlns:a16="http://schemas.microsoft.com/office/drawing/2014/main" id="{A95D3B18-2042-47E2-AE07-F659F9C0D9E1}"/>
              </a:ext>
            </a:extLst>
          </p:cNvPr>
          <p:cNvPicPr>
            <a:picLocks noChangeAspect="1"/>
          </p:cNvPicPr>
          <p:nvPr/>
        </p:nvPicPr>
        <p:blipFill rotWithShape="1">
          <a:blip r:embed="rId5">
            <a:extLst>
              <a:ext uri="{28A0092B-C50C-407E-A947-70E740481C1C}">
                <a14:useLocalDpi xmlns:a14="http://schemas.microsoft.com/office/drawing/2010/main" val="0"/>
              </a:ext>
            </a:extLst>
          </a:blip>
          <a:srcRect l="17261" r="19082" b="5300"/>
          <a:stretch/>
        </p:blipFill>
        <p:spPr>
          <a:xfrm>
            <a:off x="9785526" y="2735737"/>
            <a:ext cx="2235024" cy="2046160"/>
          </a:xfrm>
          <a:prstGeom prst="rect">
            <a:avLst/>
          </a:prstGeom>
        </p:spPr>
      </p:pic>
      <p:pic>
        <p:nvPicPr>
          <p:cNvPr id="13" name="Immagine 12" descr="Immagine che contiene testo, libro&#10;&#10;Descrizione generata automaticamente">
            <a:extLst>
              <a:ext uri="{FF2B5EF4-FFF2-40B4-BE49-F238E27FC236}">
                <a16:creationId xmlns:a16="http://schemas.microsoft.com/office/drawing/2014/main" id="{8B5062DF-3AC5-4B54-88C2-07D51AD3C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8711" y="1429858"/>
            <a:ext cx="1999142" cy="1999142"/>
          </a:xfrm>
          <a:prstGeom prst="rect">
            <a:avLst/>
          </a:prstGeom>
        </p:spPr>
      </p:pic>
      <p:sp>
        <p:nvSpPr>
          <p:cNvPr id="16" name="CasellaDiTesto 15">
            <a:extLst>
              <a:ext uri="{FF2B5EF4-FFF2-40B4-BE49-F238E27FC236}">
                <a16:creationId xmlns:a16="http://schemas.microsoft.com/office/drawing/2014/main" id="{76390610-9812-4E2B-BF77-1692B44A8EBA}"/>
              </a:ext>
            </a:extLst>
          </p:cNvPr>
          <p:cNvSpPr txBox="1"/>
          <p:nvPr/>
        </p:nvSpPr>
        <p:spPr>
          <a:xfrm>
            <a:off x="9785526" y="2084832"/>
            <a:ext cx="2235023" cy="369332"/>
          </a:xfrm>
          <a:prstGeom prst="rect">
            <a:avLst/>
          </a:prstGeom>
          <a:noFill/>
        </p:spPr>
        <p:txBody>
          <a:bodyPr wrap="square" rtlCol="0">
            <a:spAutoFit/>
          </a:bodyPr>
          <a:lstStyle/>
          <a:p>
            <a:r>
              <a:rPr lang="it-IT" b="1" dirty="0">
                <a:solidFill>
                  <a:srgbClr val="C00000"/>
                </a:solidFill>
              </a:rPr>
              <a:t>Una critica dei RCT</a:t>
            </a:r>
          </a:p>
        </p:txBody>
      </p:sp>
      <p:sp>
        <p:nvSpPr>
          <p:cNvPr id="17" name="Freccia a destra 16">
            <a:extLst>
              <a:ext uri="{FF2B5EF4-FFF2-40B4-BE49-F238E27FC236}">
                <a16:creationId xmlns:a16="http://schemas.microsoft.com/office/drawing/2014/main" id="{E8A9FFFB-A7E9-4957-A92B-D36DE8A30D19}"/>
              </a:ext>
            </a:extLst>
          </p:cNvPr>
          <p:cNvSpPr/>
          <p:nvPr/>
        </p:nvSpPr>
        <p:spPr>
          <a:xfrm rot="5400000">
            <a:off x="10812799" y="2381466"/>
            <a:ext cx="180474" cy="473327"/>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9" name="Immagine 18" descr="Immagine che contiene moneta&#10;&#10;Descrizione generata automaticamente">
            <a:extLst>
              <a:ext uri="{FF2B5EF4-FFF2-40B4-BE49-F238E27FC236}">
                <a16:creationId xmlns:a16="http://schemas.microsoft.com/office/drawing/2014/main" id="{DF9C8F2A-1637-4B5C-A25D-8E5FEC50E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9392" y="3456824"/>
            <a:ext cx="1274284" cy="1253896"/>
          </a:xfrm>
          <a:prstGeom prst="rect">
            <a:avLst/>
          </a:prstGeom>
        </p:spPr>
      </p:pic>
    </p:spTree>
    <p:extLst>
      <p:ext uri="{BB962C8B-B14F-4D97-AF65-F5344CB8AC3E}">
        <p14:creationId xmlns:p14="http://schemas.microsoft.com/office/powerpoint/2010/main" val="331023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par>
                                <p:cTn id="45" presetID="10"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AA80F7-D354-27DE-8B22-9EC61C94906F}"/>
              </a:ext>
            </a:extLst>
          </p:cNvPr>
          <p:cNvSpPr>
            <a:spLocks noGrp="1"/>
          </p:cNvSpPr>
          <p:nvPr>
            <p:ph type="title"/>
          </p:nvPr>
        </p:nvSpPr>
        <p:spPr>
          <a:xfrm>
            <a:off x="2057652" y="2305758"/>
            <a:ext cx="9720072" cy="1499616"/>
          </a:xfrm>
        </p:spPr>
        <p:txBody>
          <a:bodyPr/>
          <a:lstStyle/>
          <a:p>
            <a:r>
              <a:rPr lang="it-IT" dirty="0"/>
              <a:t>ALCUNI ESEMPI DI TRASPARENZA POLITICA</a:t>
            </a:r>
          </a:p>
        </p:txBody>
      </p:sp>
    </p:spTree>
    <p:extLst>
      <p:ext uri="{BB962C8B-B14F-4D97-AF65-F5344CB8AC3E}">
        <p14:creationId xmlns:p14="http://schemas.microsoft.com/office/powerpoint/2010/main" val="2532914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87183-6B3D-D8B3-81AC-1E5FA67E25B6}"/>
              </a:ext>
            </a:extLst>
          </p:cNvPr>
          <p:cNvSpPr>
            <a:spLocks noGrp="1"/>
          </p:cNvSpPr>
          <p:nvPr>
            <p:ph type="title"/>
          </p:nvPr>
        </p:nvSpPr>
        <p:spPr>
          <a:xfrm>
            <a:off x="1235964" y="2448740"/>
            <a:ext cx="9720072" cy="1499616"/>
          </a:xfrm>
        </p:spPr>
        <p:txBody>
          <a:bodyPr/>
          <a:lstStyle/>
          <a:p>
            <a:pPr algn="ctr"/>
            <a:r>
              <a:rPr lang="en-GB"/>
              <a:t>CONTESTO</a:t>
            </a:r>
          </a:p>
        </p:txBody>
      </p:sp>
    </p:spTree>
    <p:extLst>
      <p:ext uri="{BB962C8B-B14F-4D97-AF65-F5344CB8AC3E}">
        <p14:creationId xmlns:p14="http://schemas.microsoft.com/office/powerpoint/2010/main" val="15285010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Chart, bar chart&#10;&#10;Description automatically generated">
            <a:extLst>
              <a:ext uri="{FF2B5EF4-FFF2-40B4-BE49-F238E27FC236}">
                <a16:creationId xmlns:a16="http://schemas.microsoft.com/office/drawing/2014/main" id="{69827DA3-C0A4-428B-94D8-4D0DF25103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9946" y="787580"/>
            <a:ext cx="3817436" cy="5282839"/>
          </a:xfrm>
        </p:spPr>
      </p:pic>
      <p:pic>
        <p:nvPicPr>
          <p:cNvPr id="5" name="Immagine 6">
            <a:extLst>
              <a:ext uri="{FF2B5EF4-FFF2-40B4-BE49-F238E27FC236}">
                <a16:creationId xmlns:a16="http://schemas.microsoft.com/office/drawing/2014/main" id="{D6BD8951-B0E5-4927-88D4-8DE9BF89BA57}"/>
              </a:ext>
            </a:extLst>
          </p:cNvPr>
          <p:cNvPicPr>
            <a:picLocks noChangeAspect="1"/>
          </p:cNvPicPr>
          <p:nvPr/>
        </p:nvPicPr>
        <p:blipFill>
          <a:blip r:embed="rId3">
            <a:alphaModFix amt="35000"/>
          </a:blip>
          <a:stretch>
            <a:fillRect/>
          </a:stretch>
        </p:blipFill>
        <p:spPr>
          <a:xfrm>
            <a:off x="7072092" y="1813981"/>
            <a:ext cx="4380999" cy="2190500"/>
          </a:xfrm>
          <a:prstGeom prst="rect">
            <a:avLst/>
          </a:prstGeom>
        </p:spPr>
      </p:pic>
    </p:spTree>
    <p:extLst>
      <p:ext uri="{BB962C8B-B14F-4D97-AF65-F5344CB8AC3E}">
        <p14:creationId xmlns:p14="http://schemas.microsoft.com/office/powerpoint/2010/main" val="17594053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newspaper, booth, sign&#10;&#10;Description automatically generated">
            <a:extLst>
              <a:ext uri="{FF2B5EF4-FFF2-40B4-BE49-F238E27FC236}">
                <a16:creationId xmlns:a16="http://schemas.microsoft.com/office/drawing/2014/main" id="{BDD4DEF6-ADAB-4B87-9544-10BFF943BD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4199" y="1742735"/>
            <a:ext cx="5993693" cy="3511930"/>
          </a:xfrm>
          <a:prstGeom prst="rect">
            <a:avLst/>
          </a:prstGeom>
        </p:spPr>
      </p:pic>
      <p:pic>
        <p:nvPicPr>
          <p:cNvPr id="5" name="Picture 4" descr="A collage of people&#10;&#10;Description automatically generated with medium confidence">
            <a:extLst>
              <a:ext uri="{FF2B5EF4-FFF2-40B4-BE49-F238E27FC236}">
                <a16:creationId xmlns:a16="http://schemas.microsoft.com/office/drawing/2014/main" id="{630A2851-72CE-4293-BBF9-4BA17758F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852" y="4300194"/>
            <a:ext cx="3991623" cy="2247284"/>
          </a:xfrm>
          <a:prstGeom prst="rect">
            <a:avLst/>
          </a:prstGeom>
        </p:spPr>
      </p:pic>
      <p:pic>
        <p:nvPicPr>
          <p:cNvPr id="6" name="Picture 5" descr="A picture containing indoor, person, window, scene&#10;&#10;Description automatically generated">
            <a:extLst>
              <a:ext uri="{FF2B5EF4-FFF2-40B4-BE49-F238E27FC236}">
                <a16:creationId xmlns:a16="http://schemas.microsoft.com/office/drawing/2014/main" id="{0EDDA310-2CCC-4A78-BBA1-39D119C6AC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852" y="1742735"/>
            <a:ext cx="4094521" cy="2317443"/>
          </a:xfrm>
          <a:prstGeom prst="rect">
            <a:avLst/>
          </a:prstGeom>
        </p:spPr>
      </p:pic>
      <p:sp>
        <p:nvSpPr>
          <p:cNvPr id="7" name="Titolo 1">
            <a:extLst>
              <a:ext uri="{FF2B5EF4-FFF2-40B4-BE49-F238E27FC236}">
                <a16:creationId xmlns:a16="http://schemas.microsoft.com/office/drawing/2014/main" id="{E04EA39E-19C4-4FAA-9D90-FEE74A5D5D5D}"/>
              </a:ext>
            </a:extLst>
          </p:cNvPr>
          <p:cNvSpPr>
            <a:spLocks noGrp="1"/>
          </p:cNvSpPr>
          <p:nvPr>
            <p:ph type="title"/>
          </p:nvPr>
        </p:nvSpPr>
        <p:spPr>
          <a:xfrm>
            <a:off x="1024128" y="585216"/>
            <a:ext cx="9431436" cy="1499616"/>
          </a:xfrm>
        </p:spPr>
        <p:txBody>
          <a:bodyPr>
            <a:normAutofit/>
          </a:bodyPr>
          <a:lstStyle/>
          <a:p>
            <a:r>
              <a:rPr lang="it-IT" dirty="0"/>
              <a:t>CANDIDATI CONSIGLIO COMUNALE</a:t>
            </a:r>
          </a:p>
        </p:txBody>
      </p:sp>
    </p:spTree>
    <p:extLst>
      <p:ext uri="{BB962C8B-B14F-4D97-AF65-F5344CB8AC3E}">
        <p14:creationId xmlns:p14="http://schemas.microsoft.com/office/powerpoint/2010/main" val="17730406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bar chart&#10;&#10;Description automatically generated">
            <a:extLst>
              <a:ext uri="{FF2B5EF4-FFF2-40B4-BE49-F238E27FC236}">
                <a16:creationId xmlns:a16="http://schemas.microsoft.com/office/drawing/2014/main" id="{FDEC6E32-63C3-4A35-8E72-1D4255F9F1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981" y="387499"/>
            <a:ext cx="5658292" cy="2781865"/>
          </a:xfrm>
          <a:prstGeom prst="rect">
            <a:avLst/>
          </a:prstGeom>
        </p:spPr>
      </p:pic>
      <p:pic>
        <p:nvPicPr>
          <p:cNvPr id="11" name="Picture 10" descr="Chart, bar chart&#10;&#10;Description automatically generated">
            <a:extLst>
              <a:ext uri="{FF2B5EF4-FFF2-40B4-BE49-F238E27FC236}">
                <a16:creationId xmlns:a16="http://schemas.microsoft.com/office/drawing/2014/main" id="{B7DD4509-611E-41C8-9E1E-CE8CE57A7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6072" y="387499"/>
            <a:ext cx="5658292" cy="2599339"/>
          </a:xfrm>
          <a:prstGeom prst="rect">
            <a:avLst/>
          </a:prstGeom>
        </p:spPr>
      </p:pic>
      <p:pic>
        <p:nvPicPr>
          <p:cNvPr id="14" name="Picture 13" descr="Chart&#10;&#10;Description automatically generated">
            <a:extLst>
              <a:ext uri="{FF2B5EF4-FFF2-40B4-BE49-F238E27FC236}">
                <a16:creationId xmlns:a16="http://schemas.microsoft.com/office/drawing/2014/main" id="{0B935575-D3D2-4861-BE74-EDB749F067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1272" y="3402419"/>
            <a:ext cx="8503091" cy="3162930"/>
          </a:xfrm>
          <a:prstGeom prst="rect">
            <a:avLst/>
          </a:prstGeom>
        </p:spPr>
      </p:pic>
    </p:spTree>
    <p:extLst>
      <p:ext uri="{BB962C8B-B14F-4D97-AF65-F5344CB8AC3E}">
        <p14:creationId xmlns:p14="http://schemas.microsoft.com/office/powerpoint/2010/main" val="23176726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592194-2E4F-4342-A6B6-59E0A1A5270E}"/>
              </a:ext>
            </a:extLst>
          </p:cNvPr>
          <p:cNvSpPr>
            <a:spLocks noGrp="1"/>
          </p:cNvSpPr>
          <p:nvPr>
            <p:ph type="title"/>
          </p:nvPr>
        </p:nvSpPr>
        <p:spPr/>
        <p:txBody>
          <a:bodyPr/>
          <a:lstStyle/>
          <a:p>
            <a:r>
              <a:rPr lang="it-IT" dirty="0"/>
              <a:t>Il trattamento</a:t>
            </a:r>
          </a:p>
        </p:txBody>
      </p:sp>
      <p:pic>
        <p:nvPicPr>
          <p:cNvPr id="5" name="Segnaposto contenuto 4" descr="Immagine che contiene testo, persona, uomo&#10;&#10;Descrizione generata automaticamente">
            <a:extLst>
              <a:ext uri="{FF2B5EF4-FFF2-40B4-BE49-F238E27FC236}">
                <a16:creationId xmlns:a16="http://schemas.microsoft.com/office/drawing/2014/main" id="{BF1DE033-8B55-4753-8DA8-842C3F046F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4619" y="2084832"/>
            <a:ext cx="3379089" cy="4022725"/>
          </a:xfrm>
        </p:spPr>
      </p:pic>
      <p:cxnSp>
        <p:nvCxnSpPr>
          <p:cNvPr id="7" name="Connettore a gomito 6">
            <a:extLst>
              <a:ext uri="{FF2B5EF4-FFF2-40B4-BE49-F238E27FC236}">
                <a16:creationId xmlns:a16="http://schemas.microsoft.com/office/drawing/2014/main" id="{8D4C7563-0AE2-4F1A-A298-30A448E148DF}"/>
              </a:ext>
            </a:extLst>
          </p:cNvPr>
          <p:cNvCxnSpPr>
            <a:cxnSpLocks/>
            <a:stCxn id="5" idx="3"/>
            <a:endCxn id="8" idx="2"/>
          </p:cNvCxnSpPr>
          <p:nvPr/>
        </p:nvCxnSpPr>
        <p:spPr>
          <a:xfrm flipV="1">
            <a:off x="7573708" y="2927366"/>
            <a:ext cx="2907361" cy="116882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C719EC81-DD1B-4C1F-A3F1-FB779BBE4E30}"/>
              </a:ext>
            </a:extLst>
          </p:cNvPr>
          <p:cNvSpPr txBox="1"/>
          <p:nvPr/>
        </p:nvSpPr>
        <p:spPr>
          <a:xfrm>
            <a:off x="9007200" y="2558034"/>
            <a:ext cx="2947737" cy="369332"/>
          </a:xfrm>
          <a:prstGeom prst="rect">
            <a:avLst/>
          </a:prstGeom>
          <a:noFill/>
        </p:spPr>
        <p:txBody>
          <a:bodyPr wrap="square" rtlCol="0">
            <a:spAutoFit/>
          </a:bodyPr>
          <a:lstStyle/>
          <a:p>
            <a:r>
              <a:rPr lang="it-IT" b="1" dirty="0">
                <a:solidFill>
                  <a:schemeClr val="accent1"/>
                </a:solidFill>
              </a:rPr>
              <a:t>Visitano il sito internet</a:t>
            </a:r>
          </a:p>
        </p:txBody>
      </p:sp>
      <p:sp>
        <p:nvSpPr>
          <p:cNvPr id="9" name="CasellaDiTesto 8">
            <a:extLst>
              <a:ext uri="{FF2B5EF4-FFF2-40B4-BE49-F238E27FC236}">
                <a16:creationId xmlns:a16="http://schemas.microsoft.com/office/drawing/2014/main" id="{CDFFEC5D-C254-48B0-847A-633DAB880226}"/>
              </a:ext>
            </a:extLst>
          </p:cNvPr>
          <p:cNvSpPr txBox="1"/>
          <p:nvPr/>
        </p:nvSpPr>
        <p:spPr>
          <a:xfrm>
            <a:off x="617179" y="2558034"/>
            <a:ext cx="2947737" cy="369332"/>
          </a:xfrm>
          <a:prstGeom prst="rect">
            <a:avLst/>
          </a:prstGeom>
          <a:noFill/>
        </p:spPr>
        <p:txBody>
          <a:bodyPr wrap="square" rtlCol="0">
            <a:spAutoFit/>
          </a:bodyPr>
          <a:lstStyle/>
          <a:p>
            <a:r>
              <a:rPr lang="it-IT" b="1" dirty="0">
                <a:solidFill>
                  <a:srgbClr val="FFC000"/>
                </a:solidFill>
              </a:rPr>
              <a:t>NON visitano il sito internet</a:t>
            </a:r>
          </a:p>
        </p:txBody>
      </p:sp>
      <p:cxnSp>
        <p:nvCxnSpPr>
          <p:cNvPr id="10" name="Connettore a gomito 9">
            <a:extLst>
              <a:ext uri="{FF2B5EF4-FFF2-40B4-BE49-F238E27FC236}">
                <a16:creationId xmlns:a16="http://schemas.microsoft.com/office/drawing/2014/main" id="{4ECB522B-A6F4-48AD-B451-80B11F2B8441}"/>
              </a:ext>
            </a:extLst>
          </p:cNvPr>
          <p:cNvCxnSpPr>
            <a:cxnSpLocks/>
            <a:stCxn id="5" idx="1"/>
            <a:endCxn id="9" idx="2"/>
          </p:cNvCxnSpPr>
          <p:nvPr/>
        </p:nvCxnSpPr>
        <p:spPr>
          <a:xfrm rot="10800000">
            <a:off x="2091049" y="2927367"/>
            <a:ext cx="2103571" cy="116882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C29ADA59-B0D9-4597-BB09-2EDBB280DBFE}"/>
              </a:ext>
            </a:extLst>
          </p:cNvPr>
          <p:cNvSpPr txBox="1"/>
          <p:nvPr/>
        </p:nvSpPr>
        <p:spPr>
          <a:xfrm>
            <a:off x="4406455" y="6292223"/>
            <a:ext cx="3379089" cy="369332"/>
          </a:xfrm>
          <a:prstGeom prst="rect">
            <a:avLst/>
          </a:prstGeom>
          <a:noFill/>
        </p:spPr>
        <p:txBody>
          <a:bodyPr wrap="square" rtlCol="0">
            <a:spAutoFit/>
          </a:bodyPr>
          <a:lstStyle/>
          <a:p>
            <a:r>
              <a:rPr lang="it-IT" b="1" u="sng" dirty="0">
                <a:solidFill>
                  <a:schemeClr val="accent2"/>
                </a:solidFill>
              </a:rPr>
              <a:t>www.elezionitrasparentiroma.it</a:t>
            </a:r>
          </a:p>
        </p:txBody>
      </p:sp>
    </p:spTree>
    <p:extLst>
      <p:ext uri="{BB962C8B-B14F-4D97-AF65-F5344CB8AC3E}">
        <p14:creationId xmlns:p14="http://schemas.microsoft.com/office/powerpoint/2010/main" val="18033600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7A9496-88F6-4654-BF2B-06A4CB009A3F}"/>
              </a:ext>
            </a:extLst>
          </p:cNvPr>
          <p:cNvSpPr>
            <a:spLocks noGrp="1"/>
          </p:cNvSpPr>
          <p:nvPr>
            <p:ph type="title"/>
          </p:nvPr>
        </p:nvSpPr>
        <p:spPr>
          <a:xfrm>
            <a:off x="1024128" y="585216"/>
            <a:ext cx="5027048" cy="1499616"/>
          </a:xfrm>
        </p:spPr>
        <p:txBody>
          <a:bodyPr>
            <a:normAutofit/>
          </a:bodyPr>
          <a:lstStyle/>
          <a:p>
            <a:r>
              <a:rPr lang="it-IT"/>
              <a:t>IL SITO INTERNET</a:t>
            </a:r>
          </a:p>
        </p:txBody>
      </p:sp>
      <p:sp>
        <p:nvSpPr>
          <p:cNvPr id="15" name="Content Placeholder 14">
            <a:extLst>
              <a:ext uri="{FF2B5EF4-FFF2-40B4-BE49-F238E27FC236}">
                <a16:creationId xmlns:a16="http://schemas.microsoft.com/office/drawing/2014/main" id="{2D46A206-8EC3-47C0-BDF5-9E315A7CBED4}"/>
              </a:ext>
            </a:extLst>
          </p:cNvPr>
          <p:cNvSpPr>
            <a:spLocks noGrp="1"/>
          </p:cNvSpPr>
          <p:nvPr>
            <p:ph idx="1"/>
          </p:nvPr>
        </p:nvSpPr>
        <p:spPr>
          <a:xfrm>
            <a:off x="902386" y="2008608"/>
            <a:ext cx="5027048" cy="975336"/>
          </a:xfrm>
        </p:spPr>
        <p:txBody>
          <a:bodyPr>
            <a:normAutofit/>
          </a:bodyPr>
          <a:lstStyle/>
          <a:p>
            <a:r>
              <a:rPr lang="en-US" sz="2000" dirty="0"/>
              <a:t>Un </a:t>
            </a:r>
            <a:r>
              <a:rPr lang="en-US" sz="2000" dirty="0" err="1"/>
              <a:t>sito</a:t>
            </a:r>
            <a:r>
              <a:rPr lang="en-US" sz="2000" dirty="0"/>
              <a:t> web dove </a:t>
            </a:r>
            <a:r>
              <a:rPr lang="en-US" sz="2000" dirty="0" err="1"/>
              <a:t>si</a:t>
            </a:r>
            <a:r>
              <a:rPr lang="en-US" sz="2000" dirty="0"/>
              <a:t> </a:t>
            </a:r>
            <a:r>
              <a:rPr lang="en-US" sz="2000" dirty="0" err="1"/>
              <a:t>possono</a:t>
            </a:r>
            <a:r>
              <a:rPr lang="en-US" sz="2000" dirty="0"/>
              <a:t> </a:t>
            </a:r>
            <a:r>
              <a:rPr lang="en-US" sz="2000" dirty="0" err="1"/>
              <a:t>consultare</a:t>
            </a:r>
            <a:r>
              <a:rPr lang="en-US" sz="2000" dirty="0"/>
              <a:t> </a:t>
            </a:r>
            <a:r>
              <a:rPr lang="en-US" sz="2000" dirty="0" err="1"/>
              <a:t>facilmente</a:t>
            </a:r>
            <a:r>
              <a:rPr lang="en-US" sz="2000" dirty="0"/>
              <a:t> </a:t>
            </a:r>
            <a:r>
              <a:rPr lang="en-US" sz="2000" dirty="0" err="1"/>
              <a:t>tutte</a:t>
            </a:r>
            <a:r>
              <a:rPr lang="en-US" sz="2000" dirty="0"/>
              <a:t> le </a:t>
            </a:r>
            <a:r>
              <a:rPr lang="en-US" sz="2000" dirty="0" err="1"/>
              <a:t>informazioni</a:t>
            </a:r>
            <a:r>
              <a:rPr lang="en-US" sz="2000" dirty="0"/>
              <a:t> </a:t>
            </a:r>
            <a:r>
              <a:rPr lang="en-US" sz="2000" dirty="0" err="1"/>
              <a:t>degli</a:t>
            </a:r>
            <a:r>
              <a:rPr lang="en-US" sz="2000" dirty="0"/>
              <a:t> </a:t>
            </a:r>
            <a:r>
              <a:rPr lang="en-US" sz="2000" dirty="0" err="1"/>
              <a:t>oltre</a:t>
            </a:r>
            <a:r>
              <a:rPr lang="en-US" sz="2000" dirty="0"/>
              <a:t> 1400 </a:t>
            </a:r>
            <a:r>
              <a:rPr lang="en-US" sz="2000" dirty="0" err="1"/>
              <a:t>candidati</a:t>
            </a:r>
            <a:r>
              <a:rPr lang="en-US" sz="2000" dirty="0"/>
              <a:t>/e al </a:t>
            </a:r>
            <a:r>
              <a:rPr lang="en-US" sz="2000" dirty="0" err="1"/>
              <a:t>comune</a:t>
            </a:r>
            <a:r>
              <a:rPr lang="en-US" sz="2000" dirty="0"/>
              <a:t> di </a:t>
            </a:r>
            <a:r>
              <a:rPr lang="en-US" sz="2000" dirty="0" err="1"/>
              <a:t>roma</a:t>
            </a:r>
            <a:endParaRPr lang="en-US" sz="2000" dirty="0"/>
          </a:p>
        </p:txBody>
      </p:sp>
      <p:pic>
        <p:nvPicPr>
          <p:cNvPr id="9" name="Immagine 8">
            <a:extLst>
              <a:ext uri="{FF2B5EF4-FFF2-40B4-BE49-F238E27FC236}">
                <a16:creationId xmlns:a16="http://schemas.microsoft.com/office/drawing/2014/main" id="{F8B73F8C-1DAC-4E7E-94D0-688DE7D80FF2}"/>
              </a:ext>
            </a:extLst>
          </p:cNvPr>
          <p:cNvPicPr>
            <a:picLocks noChangeAspect="1"/>
          </p:cNvPicPr>
          <p:nvPr/>
        </p:nvPicPr>
        <p:blipFill rotWithShape="1">
          <a:blip r:embed="rId2"/>
          <a:srcRect l="16185" r="22190" b="6"/>
          <a:stretch/>
        </p:blipFill>
        <p:spPr>
          <a:xfrm>
            <a:off x="6408277" y="481265"/>
            <a:ext cx="2213811" cy="2855799"/>
          </a:xfrm>
          <a:prstGeom prst="rect">
            <a:avLst/>
          </a:prstGeom>
        </p:spPr>
      </p:pic>
      <p:pic>
        <p:nvPicPr>
          <p:cNvPr id="7" name="Immagine 6">
            <a:extLst>
              <a:ext uri="{FF2B5EF4-FFF2-40B4-BE49-F238E27FC236}">
                <a16:creationId xmlns:a16="http://schemas.microsoft.com/office/drawing/2014/main" id="{D3A31BD9-9CA6-4951-937C-93314AFAF681}"/>
              </a:ext>
            </a:extLst>
          </p:cNvPr>
          <p:cNvPicPr>
            <a:picLocks noChangeAspect="1"/>
          </p:cNvPicPr>
          <p:nvPr/>
        </p:nvPicPr>
        <p:blipFill rotWithShape="1">
          <a:blip r:embed="rId3"/>
          <a:srcRect l="10154" r="9210" b="4"/>
          <a:stretch/>
        </p:blipFill>
        <p:spPr>
          <a:xfrm>
            <a:off x="8776090" y="476166"/>
            <a:ext cx="2931277" cy="1862970"/>
          </a:xfrm>
          <a:prstGeom prst="rect">
            <a:avLst/>
          </a:prstGeom>
        </p:spPr>
      </p:pic>
      <p:pic>
        <p:nvPicPr>
          <p:cNvPr id="5" name="Segnaposto contenuto 4">
            <a:extLst>
              <a:ext uri="{FF2B5EF4-FFF2-40B4-BE49-F238E27FC236}">
                <a16:creationId xmlns:a16="http://schemas.microsoft.com/office/drawing/2014/main" id="{CCD0C7C4-B161-428B-ACE8-667935E40572}"/>
              </a:ext>
            </a:extLst>
          </p:cNvPr>
          <p:cNvPicPr>
            <a:picLocks noChangeAspect="1"/>
          </p:cNvPicPr>
          <p:nvPr/>
        </p:nvPicPr>
        <p:blipFill rotWithShape="1">
          <a:blip r:embed="rId4"/>
          <a:srcRect l="21213" r="37619" b="2"/>
          <a:stretch/>
        </p:blipFill>
        <p:spPr>
          <a:xfrm>
            <a:off x="6398651" y="3497931"/>
            <a:ext cx="2223437" cy="2902868"/>
          </a:xfrm>
          <a:prstGeom prst="rect">
            <a:avLst/>
          </a:prstGeom>
        </p:spPr>
      </p:pic>
      <p:pic>
        <p:nvPicPr>
          <p:cNvPr id="11" name="Immagine 10">
            <a:extLst>
              <a:ext uri="{FF2B5EF4-FFF2-40B4-BE49-F238E27FC236}">
                <a16:creationId xmlns:a16="http://schemas.microsoft.com/office/drawing/2014/main" id="{BC111327-EC9B-46E4-B486-96D964C54572}"/>
              </a:ext>
            </a:extLst>
          </p:cNvPr>
          <p:cNvPicPr>
            <a:picLocks noChangeAspect="1"/>
          </p:cNvPicPr>
          <p:nvPr/>
        </p:nvPicPr>
        <p:blipFill rotWithShape="1">
          <a:blip r:embed="rId5"/>
          <a:srcRect r="21651" b="3"/>
          <a:stretch/>
        </p:blipFill>
        <p:spPr>
          <a:xfrm>
            <a:off x="8776091" y="2503727"/>
            <a:ext cx="2931277" cy="3897073"/>
          </a:xfrm>
          <a:prstGeom prst="rect">
            <a:avLst/>
          </a:prstGeom>
        </p:spPr>
      </p:pic>
      <p:pic>
        <p:nvPicPr>
          <p:cNvPr id="13" name="Immagine 12">
            <a:extLst>
              <a:ext uri="{FF2B5EF4-FFF2-40B4-BE49-F238E27FC236}">
                <a16:creationId xmlns:a16="http://schemas.microsoft.com/office/drawing/2014/main" id="{FB7B7D5E-FF32-4944-9AC2-D52A575BB781}"/>
              </a:ext>
            </a:extLst>
          </p:cNvPr>
          <p:cNvPicPr>
            <a:picLocks noChangeAspect="1"/>
          </p:cNvPicPr>
          <p:nvPr/>
        </p:nvPicPr>
        <p:blipFill>
          <a:blip r:embed="rId6"/>
          <a:stretch>
            <a:fillRect/>
          </a:stretch>
        </p:blipFill>
        <p:spPr>
          <a:xfrm>
            <a:off x="876210" y="2983944"/>
            <a:ext cx="5079400" cy="1027974"/>
          </a:xfrm>
          <a:prstGeom prst="rect">
            <a:avLst/>
          </a:prstGeom>
        </p:spPr>
      </p:pic>
      <p:pic>
        <p:nvPicPr>
          <p:cNvPr id="16" name="Immagine 15">
            <a:extLst>
              <a:ext uri="{FF2B5EF4-FFF2-40B4-BE49-F238E27FC236}">
                <a16:creationId xmlns:a16="http://schemas.microsoft.com/office/drawing/2014/main" id="{CECC7331-C72C-403E-A4C3-66BC96BF1942}"/>
              </a:ext>
            </a:extLst>
          </p:cNvPr>
          <p:cNvPicPr>
            <a:picLocks noChangeAspect="1"/>
          </p:cNvPicPr>
          <p:nvPr/>
        </p:nvPicPr>
        <p:blipFill>
          <a:blip r:embed="rId7"/>
          <a:stretch>
            <a:fillRect/>
          </a:stretch>
        </p:blipFill>
        <p:spPr>
          <a:xfrm>
            <a:off x="968439" y="4025101"/>
            <a:ext cx="4894942" cy="2375698"/>
          </a:xfrm>
          <a:prstGeom prst="rect">
            <a:avLst/>
          </a:prstGeom>
        </p:spPr>
      </p:pic>
    </p:spTree>
    <p:extLst>
      <p:ext uri="{BB962C8B-B14F-4D97-AF65-F5344CB8AC3E}">
        <p14:creationId xmlns:p14="http://schemas.microsoft.com/office/powerpoint/2010/main" val="27461798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326091-B6C6-17B4-EC93-F235EA4958AA}"/>
              </a:ext>
            </a:extLst>
          </p:cNvPr>
          <p:cNvSpPr>
            <a:spLocks noGrp="1"/>
          </p:cNvSpPr>
          <p:nvPr>
            <p:ph type="title"/>
          </p:nvPr>
        </p:nvSpPr>
        <p:spPr/>
        <p:txBody>
          <a:bodyPr/>
          <a:lstStyle/>
          <a:p>
            <a:r>
              <a:rPr lang="it-IT" dirty="0"/>
              <a:t>VIDEO ESPERIMENTO</a:t>
            </a:r>
          </a:p>
        </p:txBody>
      </p:sp>
      <p:pic>
        <p:nvPicPr>
          <p:cNvPr id="4" name="AwesomeScreenshot-2_10_2022,5 59 23PM">
            <a:hlinkClick r:id="" action="ppaction://media"/>
            <a:extLst>
              <a:ext uri="{FF2B5EF4-FFF2-40B4-BE49-F238E27FC236}">
                <a16:creationId xmlns:a16="http://schemas.microsoft.com/office/drawing/2014/main" id="{085DD7FB-5F75-81ED-E89B-0CACEFAE2CE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0895" y="203146"/>
            <a:ext cx="11404487" cy="6157013"/>
          </a:xfrm>
          <a:prstGeom prst="rect">
            <a:avLst/>
          </a:prstGeom>
        </p:spPr>
      </p:pic>
    </p:spTree>
    <p:extLst>
      <p:ext uri="{BB962C8B-B14F-4D97-AF65-F5344CB8AC3E}">
        <p14:creationId xmlns:p14="http://schemas.microsoft.com/office/powerpoint/2010/main" val="126651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1E71070-4617-43D7-938D-285E953140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838130" y="3351200"/>
            <a:ext cx="2560309" cy="776352"/>
          </a:xfrm>
          <a:prstGeom prst="rect">
            <a:avLst/>
          </a:prstGeom>
          <a:ln w="76200">
            <a:solidFill>
              <a:schemeClr val="accent3"/>
            </a:solidFill>
          </a:ln>
        </p:spPr>
      </p:pic>
      <p:pic>
        <p:nvPicPr>
          <p:cNvPr id="5" name="Immagine 4">
            <a:extLst>
              <a:ext uri="{FF2B5EF4-FFF2-40B4-BE49-F238E27FC236}">
                <a16:creationId xmlns:a16="http://schemas.microsoft.com/office/drawing/2014/main" id="{B769B34B-6DBF-4CCF-9ECD-BDF363BE6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826098" y="5165435"/>
            <a:ext cx="2560309" cy="776352"/>
          </a:xfrm>
          <a:prstGeom prst="rect">
            <a:avLst/>
          </a:prstGeom>
          <a:ln w="76200">
            <a:solidFill>
              <a:srgbClr val="FFC000"/>
            </a:solidFill>
          </a:ln>
        </p:spPr>
      </p:pic>
      <p:pic>
        <p:nvPicPr>
          <p:cNvPr id="7" name="Immagine 6">
            <a:extLst>
              <a:ext uri="{FF2B5EF4-FFF2-40B4-BE49-F238E27FC236}">
                <a16:creationId xmlns:a16="http://schemas.microsoft.com/office/drawing/2014/main" id="{5DD367C1-708D-4704-B6DE-2426730F0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066" y="2526471"/>
            <a:ext cx="2560309" cy="776352"/>
          </a:xfrm>
          <a:prstGeom prst="rect">
            <a:avLst/>
          </a:prstGeom>
          <a:ln w="76200">
            <a:noFill/>
          </a:ln>
        </p:spPr>
      </p:pic>
      <p:sp>
        <p:nvSpPr>
          <p:cNvPr id="8" name="CasellaDiTesto 7">
            <a:extLst>
              <a:ext uri="{FF2B5EF4-FFF2-40B4-BE49-F238E27FC236}">
                <a16:creationId xmlns:a16="http://schemas.microsoft.com/office/drawing/2014/main" id="{7774BFD8-47FF-4402-83D2-10D3D2AED8D8}"/>
              </a:ext>
            </a:extLst>
          </p:cNvPr>
          <p:cNvSpPr txBox="1"/>
          <p:nvPr/>
        </p:nvSpPr>
        <p:spPr>
          <a:xfrm>
            <a:off x="92842" y="1922189"/>
            <a:ext cx="2152209" cy="646331"/>
          </a:xfrm>
          <a:prstGeom prst="rect">
            <a:avLst/>
          </a:prstGeom>
          <a:noFill/>
        </p:spPr>
        <p:txBody>
          <a:bodyPr wrap="square" rtlCol="0">
            <a:spAutoFit/>
          </a:bodyPr>
          <a:lstStyle/>
          <a:p>
            <a:pPr algn="ctr"/>
            <a:r>
              <a:rPr lang="it-IT" dirty="0"/>
              <a:t>CAMPIONE DI ELETTORI</a:t>
            </a:r>
          </a:p>
        </p:txBody>
      </p:sp>
      <p:sp>
        <p:nvSpPr>
          <p:cNvPr id="9" name="CasellaDiTesto 8">
            <a:extLst>
              <a:ext uri="{FF2B5EF4-FFF2-40B4-BE49-F238E27FC236}">
                <a16:creationId xmlns:a16="http://schemas.microsoft.com/office/drawing/2014/main" id="{D9E6D195-53F5-4F7D-9DC9-1A7820B57CF1}"/>
              </a:ext>
            </a:extLst>
          </p:cNvPr>
          <p:cNvSpPr txBox="1"/>
          <p:nvPr/>
        </p:nvSpPr>
        <p:spPr>
          <a:xfrm>
            <a:off x="2495103" y="1228707"/>
            <a:ext cx="3222298" cy="646331"/>
          </a:xfrm>
          <a:prstGeom prst="rect">
            <a:avLst/>
          </a:prstGeom>
          <a:noFill/>
        </p:spPr>
        <p:txBody>
          <a:bodyPr wrap="square" rtlCol="0">
            <a:spAutoFit/>
          </a:bodyPr>
          <a:lstStyle/>
          <a:p>
            <a:pPr algn="ctr"/>
            <a:r>
              <a:rPr lang="it-IT" dirty="0"/>
              <a:t>Divisione del gruppo con assegnazione </a:t>
            </a:r>
            <a:r>
              <a:rPr lang="it-IT" b="1" dirty="0"/>
              <a:t>casuale</a:t>
            </a:r>
          </a:p>
        </p:txBody>
      </p:sp>
      <p:sp>
        <p:nvSpPr>
          <p:cNvPr id="10" name="CasellaDiTesto 9">
            <a:extLst>
              <a:ext uri="{FF2B5EF4-FFF2-40B4-BE49-F238E27FC236}">
                <a16:creationId xmlns:a16="http://schemas.microsoft.com/office/drawing/2014/main" id="{8C823BCC-6D3B-4227-853F-4155701DD3C3}"/>
              </a:ext>
            </a:extLst>
          </p:cNvPr>
          <p:cNvSpPr txBox="1"/>
          <p:nvPr/>
        </p:nvSpPr>
        <p:spPr>
          <a:xfrm>
            <a:off x="2556384" y="4145251"/>
            <a:ext cx="3222298" cy="369332"/>
          </a:xfrm>
          <a:prstGeom prst="rect">
            <a:avLst/>
          </a:prstGeom>
          <a:noFill/>
        </p:spPr>
        <p:txBody>
          <a:bodyPr wrap="square" rtlCol="0">
            <a:spAutoFit/>
          </a:bodyPr>
          <a:lstStyle/>
          <a:p>
            <a:pPr algn="ctr"/>
            <a:r>
              <a:rPr lang="it-IT" b="1" dirty="0">
                <a:solidFill>
                  <a:schemeClr val="accent3"/>
                </a:solidFill>
              </a:rPr>
              <a:t>TRATTAMENTO</a:t>
            </a:r>
          </a:p>
        </p:txBody>
      </p:sp>
      <p:sp>
        <p:nvSpPr>
          <p:cNvPr id="11" name="CasellaDiTesto 10">
            <a:extLst>
              <a:ext uri="{FF2B5EF4-FFF2-40B4-BE49-F238E27FC236}">
                <a16:creationId xmlns:a16="http://schemas.microsoft.com/office/drawing/2014/main" id="{9D101481-575A-4FE3-B1AA-C10E9ECF1AE0}"/>
              </a:ext>
            </a:extLst>
          </p:cNvPr>
          <p:cNvSpPr txBox="1"/>
          <p:nvPr/>
        </p:nvSpPr>
        <p:spPr>
          <a:xfrm>
            <a:off x="2553055" y="4768117"/>
            <a:ext cx="3222298" cy="369332"/>
          </a:xfrm>
          <a:prstGeom prst="rect">
            <a:avLst/>
          </a:prstGeom>
          <a:noFill/>
        </p:spPr>
        <p:txBody>
          <a:bodyPr wrap="square" rtlCol="0">
            <a:spAutoFit/>
          </a:bodyPr>
          <a:lstStyle/>
          <a:p>
            <a:pPr algn="ctr"/>
            <a:r>
              <a:rPr lang="it-IT" b="1" dirty="0">
                <a:solidFill>
                  <a:srgbClr val="FFC000"/>
                </a:solidFill>
              </a:rPr>
              <a:t>CONTROLLO</a:t>
            </a:r>
          </a:p>
        </p:txBody>
      </p:sp>
      <p:pic>
        <p:nvPicPr>
          <p:cNvPr id="13" name="Immagine 12">
            <a:extLst>
              <a:ext uri="{FF2B5EF4-FFF2-40B4-BE49-F238E27FC236}">
                <a16:creationId xmlns:a16="http://schemas.microsoft.com/office/drawing/2014/main" id="{41E00FC6-824E-4E55-859D-751BDD436EE7}"/>
              </a:ext>
            </a:extLst>
          </p:cNvPr>
          <p:cNvPicPr>
            <a:picLocks noChangeAspect="1"/>
          </p:cNvPicPr>
          <p:nvPr/>
        </p:nvPicPr>
        <p:blipFill>
          <a:blip r:embed="rId3"/>
          <a:stretch>
            <a:fillRect/>
          </a:stretch>
        </p:blipFill>
        <p:spPr>
          <a:xfrm>
            <a:off x="6207364" y="3410473"/>
            <a:ext cx="1535642" cy="646330"/>
          </a:xfrm>
          <a:prstGeom prst="rect">
            <a:avLst/>
          </a:prstGeom>
        </p:spPr>
      </p:pic>
      <p:cxnSp>
        <p:nvCxnSpPr>
          <p:cNvPr id="16" name="Connettore 2 15">
            <a:extLst>
              <a:ext uri="{FF2B5EF4-FFF2-40B4-BE49-F238E27FC236}">
                <a16:creationId xmlns:a16="http://schemas.microsoft.com/office/drawing/2014/main" id="{B1D17D85-9C5D-47FC-B4FF-A11622567642}"/>
              </a:ext>
            </a:extLst>
          </p:cNvPr>
          <p:cNvCxnSpPr>
            <a:cxnSpLocks/>
            <a:stCxn id="4" idx="1"/>
          </p:cNvCxnSpPr>
          <p:nvPr/>
        </p:nvCxnSpPr>
        <p:spPr>
          <a:xfrm>
            <a:off x="5398439" y="3739376"/>
            <a:ext cx="808925"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2" name="Parentesi graffa aperta 21">
            <a:extLst>
              <a:ext uri="{FF2B5EF4-FFF2-40B4-BE49-F238E27FC236}">
                <a16:creationId xmlns:a16="http://schemas.microsoft.com/office/drawing/2014/main" id="{2AE82166-17A4-45F8-9FDE-F7DF5A8FF645}"/>
              </a:ext>
            </a:extLst>
          </p:cNvPr>
          <p:cNvSpPr/>
          <p:nvPr/>
        </p:nvSpPr>
        <p:spPr>
          <a:xfrm rot="5400000">
            <a:off x="10965517" y="190543"/>
            <a:ext cx="351453" cy="1804737"/>
          </a:xfrm>
          <a:prstGeom prst="leftBrace">
            <a:avLst>
              <a:gd name="adj1" fmla="val 32297"/>
              <a:gd name="adj2" fmla="val 5189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5" name="CasellaDiTesto 24">
            <a:extLst>
              <a:ext uri="{FF2B5EF4-FFF2-40B4-BE49-F238E27FC236}">
                <a16:creationId xmlns:a16="http://schemas.microsoft.com/office/drawing/2014/main" id="{1FA01832-B983-421E-B2BD-F5EAEE84A95F}"/>
              </a:ext>
            </a:extLst>
          </p:cNvPr>
          <p:cNvSpPr txBox="1"/>
          <p:nvPr/>
        </p:nvSpPr>
        <p:spPr>
          <a:xfrm>
            <a:off x="2507135" y="121770"/>
            <a:ext cx="3222298" cy="646331"/>
          </a:xfrm>
          <a:prstGeom prst="rect">
            <a:avLst/>
          </a:prstGeom>
          <a:noFill/>
        </p:spPr>
        <p:txBody>
          <a:bodyPr wrap="square" rtlCol="0">
            <a:spAutoFit/>
          </a:bodyPr>
          <a:lstStyle/>
          <a:p>
            <a:pPr algn="ctr"/>
            <a:r>
              <a:rPr lang="it-IT" dirty="0"/>
              <a:t>Qualche giorno prima delle elezioni</a:t>
            </a:r>
          </a:p>
        </p:txBody>
      </p:sp>
      <p:sp>
        <p:nvSpPr>
          <p:cNvPr id="27" name="Parentesi graffa aperta 26">
            <a:extLst>
              <a:ext uri="{FF2B5EF4-FFF2-40B4-BE49-F238E27FC236}">
                <a16:creationId xmlns:a16="http://schemas.microsoft.com/office/drawing/2014/main" id="{F076EA24-5E81-4493-B24E-24EFDA59FAFD}"/>
              </a:ext>
            </a:extLst>
          </p:cNvPr>
          <p:cNvSpPr/>
          <p:nvPr/>
        </p:nvSpPr>
        <p:spPr>
          <a:xfrm rot="5400000">
            <a:off x="4208487" y="-2749857"/>
            <a:ext cx="351453" cy="7730878"/>
          </a:xfrm>
          <a:prstGeom prst="leftBrace">
            <a:avLst>
              <a:gd name="adj1" fmla="val 32297"/>
              <a:gd name="adj2" fmla="val 5189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8" name="CasellaDiTesto 27">
            <a:extLst>
              <a:ext uri="{FF2B5EF4-FFF2-40B4-BE49-F238E27FC236}">
                <a16:creationId xmlns:a16="http://schemas.microsoft.com/office/drawing/2014/main" id="{722B05A3-BB54-497D-AB0A-8A3B03AE5318}"/>
              </a:ext>
            </a:extLst>
          </p:cNvPr>
          <p:cNvSpPr txBox="1"/>
          <p:nvPr/>
        </p:nvSpPr>
        <p:spPr>
          <a:xfrm>
            <a:off x="10209073" y="521967"/>
            <a:ext cx="1864340" cy="369332"/>
          </a:xfrm>
          <a:prstGeom prst="rect">
            <a:avLst/>
          </a:prstGeom>
          <a:noFill/>
        </p:spPr>
        <p:txBody>
          <a:bodyPr wrap="square" rtlCol="0">
            <a:spAutoFit/>
          </a:bodyPr>
          <a:lstStyle/>
          <a:p>
            <a:pPr algn="ctr"/>
            <a:r>
              <a:rPr lang="it-IT" dirty="0"/>
              <a:t>Dopo le elezioni</a:t>
            </a:r>
          </a:p>
        </p:txBody>
      </p:sp>
      <p:pic>
        <p:nvPicPr>
          <p:cNvPr id="30" name="Elemento grafico 29" descr="Appunti parzialmente selezionati con riempimento a tinta unita">
            <a:extLst>
              <a:ext uri="{FF2B5EF4-FFF2-40B4-BE49-F238E27FC236}">
                <a16:creationId xmlns:a16="http://schemas.microsoft.com/office/drawing/2014/main" id="{AF6040B2-BB14-404C-8D87-0F199AC751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3614" y="3582162"/>
            <a:ext cx="914400" cy="914400"/>
          </a:xfrm>
          <a:prstGeom prst="rect">
            <a:avLst/>
          </a:prstGeom>
        </p:spPr>
      </p:pic>
      <p:pic>
        <p:nvPicPr>
          <p:cNvPr id="31" name="Elemento grafico 30" descr="Appunti parzialmente selezionati con riempimento a tinta unita">
            <a:extLst>
              <a:ext uri="{FF2B5EF4-FFF2-40B4-BE49-F238E27FC236}">
                <a16:creationId xmlns:a16="http://schemas.microsoft.com/office/drawing/2014/main" id="{253148D8-5C74-4D74-8BF3-47B992CC4D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29623" y="3144848"/>
            <a:ext cx="914400" cy="914400"/>
          </a:xfrm>
          <a:prstGeom prst="rect">
            <a:avLst/>
          </a:prstGeom>
        </p:spPr>
      </p:pic>
      <p:pic>
        <p:nvPicPr>
          <p:cNvPr id="32" name="Elemento grafico 31" descr="Appunti parzialmente selezionati con riempimento a tinta unita">
            <a:extLst>
              <a:ext uri="{FF2B5EF4-FFF2-40B4-BE49-F238E27FC236}">
                <a16:creationId xmlns:a16="http://schemas.microsoft.com/office/drawing/2014/main" id="{FF725D39-67A5-4514-843E-1DD41B7F41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29623" y="4479639"/>
            <a:ext cx="914400" cy="914400"/>
          </a:xfrm>
          <a:prstGeom prst="rect">
            <a:avLst/>
          </a:prstGeom>
        </p:spPr>
      </p:pic>
      <p:sp>
        <p:nvSpPr>
          <p:cNvPr id="33" name="CasellaDiTesto 32">
            <a:extLst>
              <a:ext uri="{FF2B5EF4-FFF2-40B4-BE49-F238E27FC236}">
                <a16:creationId xmlns:a16="http://schemas.microsoft.com/office/drawing/2014/main" id="{6065D948-9F3F-4CE9-9C86-447E564AE45A}"/>
              </a:ext>
            </a:extLst>
          </p:cNvPr>
          <p:cNvSpPr txBox="1"/>
          <p:nvPr/>
        </p:nvSpPr>
        <p:spPr>
          <a:xfrm>
            <a:off x="10196487" y="2724457"/>
            <a:ext cx="1864340" cy="369332"/>
          </a:xfrm>
          <a:prstGeom prst="rect">
            <a:avLst/>
          </a:prstGeom>
          <a:noFill/>
        </p:spPr>
        <p:txBody>
          <a:bodyPr wrap="square" rtlCol="0">
            <a:spAutoFit/>
          </a:bodyPr>
          <a:lstStyle/>
          <a:p>
            <a:pPr algn="ctr"/>
            <a:r>
              <a:rPr lang="it-IT" dirty="0"/>
              <a:t>Chi avete votato ?</a:t>
            </a:r>
          </a:p>
        </p:txBody>
      </p:sp>
      <p:sp>
        <p:nvSpPr>
          <p:cNvPr id="34" name="Parentesi graffa aperta 33">
            <a:extLst>
              <a:ext uri="{FF2B5EF4-FFF2-40B4-BE49-F238E27FC236}">
                <a16:creationId xmlns:a16="http://schemas.microsoft.com/office/drawing/2014/main" id="{505106FD-94F9-4670-8FA7-7A379AB82A30}"/>
              </a:ext>
            </a:extLst>
          </p:cNvPr>
          <p:cNvSpPr/>
          <p:nvPr/>
        </p:nvSpPr>
        <p:spPr>
          <a:xfrm rot="5400000">
            <a:off x="9088767" y="206738"/>
            <a:ext cx="267430" cy="1864341"/>
          </a:xfrm>
          <a:prstGeom prst="leftBrace">
            <a:avLst>
              <a:gd name="adj1" fmla="val 32297"/>
              <a:gd name="adj2" fmla="val 5189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5" name="CasellaDiTesto 34">
            <a:extLst>
              <a:ext uri="{FF2B5EF4-FFF2-40B4-BE49-F238E27FC236}">
                <a16:creationId xmlns:a16="http://schemas.microsoft.com/office/drawing/2014/main" id="{2EB26831-D56E-4EE3-A8FC-8775DA821EC5}"/>
              </a:ext>
            </a:extLst>
          </p:cNvPr>
          <p:cNvSpPr txBox="1"/>
          <p:nvPr/>
        </p:nvSpPr>
        <p:spPr>
          <a:xfrm>
            <a:off x="8312094" y="521967"/>
            <a:ext cx="1864340" cy="369332"/>
          </a:xfrm>
          <a:prstGeom prst="rect">
            <a:avLst/>
          </a:prstGeom>
          <a:noFill/>
        </p:spPr>
        <p:txBody>
          <a:bodyPr wrap="square" rtlCol="0">
            <a:spAutoFit/>
          </a:bodyPr>
          <a:lstStyle/>
          <a:p>
            <a:pPr algn="ctr"/>
            <a:r>
              <a:rPr lang="it-IT" dirty="0"/>
              <a:t>ELEZIONI</a:t>
            </a:r>
          </a:p>
        </p:txBody>
      </p:sp>
      <p:pic>
        <p:nvPicPr>
          <p:cNvPr id="41" name="Immagine 40" descr="Immagine che contiene testo&#10;&#10;Descrizione generata automaticamente">
            <a:extLst>
              <a:ext uri="{FF2B5EF4-FFF2-40B4-BE49-F238E27FC236}">
                <a16:creationId xmlns:a16="http://schemas.microsoft.com/office/drawing/2014/main" id="{416BAD0F-A3EB-4BBB-B042-3AEA9CB9D7C2}"/>
              </a:ext>
            </a:extLst>
          </p:cNvPr>
          <p:cNvPicPr>
            <a:picLocks noChangeAspect="1"/>
          </p:cNvPicPr>
          <p:nvPr/>
        </p:nvPicPr>
        <p:blipFill rotWithShape="1">
          <a:blip r:embed="rId6">
            <a:extLst>
              <a:ext uri="{28A0092B-C50C-407E-A947-70E740481C1C}">
                <a14:useLocalDpi xmlns:a14="http://schemas.microsoft.com/office/drawing/2010/main" val="0"/>
              </a:ext>
            </a:extLst>
          </a:blip>
          <a:srcRect r="19061"/>
          <a:stretch/>
        </p:blipFill>
        <p:spPr>
          <a:xfrm>
            <a:off x="8424960" y="3803161"/>
            <a:ext cx="1717662" cy="1194784"/>
          </a:xfrm>
          <a:prstGeom prst="rect">
            <a:avLst/>
          </a:prstGeom>
        </p:spPr>
      </p:pic>
      <p:cxnSp>
        <p:nvCxnSpPr>
          <p:cNvPr id="43" name="Connettore a gomito 42">
            <a:extLst>
              <a:ext uri="{FF2B5EF4-FFF2-40B4-BE49-F238E27FC236}">
                <a16:creationId xmlns:a16="http://schemas.microsoft.com/office/drawing/2014/main" id="{C71BC524-092E-484E-972E-1B39C4D65D10}"/>
              </a:ext>
            </a:extLst>
          </p:cNvPr>
          <p:cNvCxnSpPr>
            <a:cxnSpLocks/>
            <a:stCxn id="5" idx="1"/>
            <a:endCxn id="41" idx="2"/>
          </p:cNvCxnSpPr>
          <p:nvPr/>
        </p:nvCxnSpPr>
        <p:spPr>
          <a:xfrm flipV="1">
            <a:off x="5386407" y="4997945"/>
            <a:ext cx="3897384" cy="555666"/>
          </a:xfrm>
          <a:prstGeom prst="bentConnector2">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ttore a gomito 45">
            <a:extLst>
              <a:ext uri="{FF2B5EF4-FFF2-40B4-BE49-F238E27FC236}">
                <a16:creationId xmlns:a16="http://schemas.microsoft.com/office/drawing/2014/main" id="{534C50D0-0E07-4234-BC79-2F05C58F8717}"/>
              </a:ext>
            </a:extLst>
          </p:cNvPr>
          <p:cNvCxnSpPr>
            <a:stCxn id="13" idx="3"/>
            <a:endCxn id="41" idx="1"/>
          </p:cNvCxnSpPr>
          <p:nvPr/>
        </p:nvCxnSpPr>
        <p:spPr>
          <a:xfrm>
            <a:off x="7743006" y="3733638"/>
            <a:ext cx="681954" cy="666915"/>
          </a:xfrm>
          <a:prstGeom prst="bentConnector3">
            <a:avLst/>
          </a:prstGeom>
          <a:ln w="57150">
            <a:tailEnd type="triangle"/>
          </a:ln>
        </p:spPr>
        <p:style>
          <a:lnRef idx="1">
            <a:schemeClr val="accent3"/>
          </a:lnRef>
          <a:fillRef idx="0">
            <a:schemeClr val="accent3"/>
          </a:fillRef>
          <a:effectRef idx="0">
            <a:schemeClr val="accent3"/>
          </a:effectRef>
          <a:fontRef idx="minor">
            <a:schemeClr val="tx1"/>
          </a:fontRef>
        </p:style>
      </p:cxnSp>
      <p:cxnSp>
        <p:nvCxnSpPr>
          <p:cNvPr id="48" name="Connettore a gomito 47">
            <a:extLst>
              <a:ext uri="{FF2B5EF4-FFF2-40B4-BE49-F238E27FC236}">
                <a16:creationId xmlns:a16="http://schemas.microsoft.com/office/drawing/2014/main" id="{D9C11491-687E-4DE1-9618-FF77D93A4F33}"/>
              </a:ext>
            </a:extLst>
          </p:cNvPr>
          <p:cNvCxnSpPr>
            <a:stCxn id="41" idx="3"/>
            <a:endCxn id="31" idx="1"/>
          </p:cNvCxnSpPr>
          <p:nvPr/>
        </p:nvCxnSpPr>
        <p:spPr>
          <a:xfrm flipV="1">
            <a:off x="10142622" y="3602048"/>
            <a:ext cx="487001" cy="798505"/>
          </a:xfrm>
          <a:prstGeom prst="bentConnector3">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49" name="Connettore a gomito 48">
            <a:extLst>
              <a:ext uri="{FF2B5EF4-FFF2-40B4-BE49-F238E27FC236}">
                <a16:creationId xmlns:a16="http://schemas.microsoft.com/office/drawing/2014/main" id="{3438BC28-F29F-4460-BFB0-1AA7AE6FA626}"/>
              </a:ext>
            </a:extLst>
          </p:cNvPr>
          <p:cNvCxnSpPr>
            <a:cxnSpLocks/>
            <a:stCxn id="41" idx="3"/>
            <a:endCxn id="32" idx="1"/>
          </p:cNvCxnSpPr>
          <p:nvPr/>
        </p:nvCxnSpPr>
        <p:spPr>
          <a:xfrm>
            <a:off x="10142622" y="4400553"/>
            <a:ext cx="487001" cy="536286"/>
          </a:xfrm>
          <a:prstGeom prst="bentConnector3">
            <a:avLst>
              <a:gd name="adj1" fmla="val 50000"/>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5" name="CasellaDiTesto 54">
            <a:extLst>
              <a:ext uri="{FF2B5EF4-FFF2-40B4-BE49-F238E27FC236}">
                <a16:creationId xmlns:a16="http://schemas.microsoft.com/office/drawing/2014/main" id="{F5C6A243-CB91-4BA9-B99B-4515364FC32F}"/>
              </a:ext>
            </a:extLst>
          </p:cNvPr>
          <p:cNvSpPr txBox="1"/>
          <p:nvPr/>
        </p:nvSpPr>
        <p:spPr>
          <a:xfrm>
            <a:off x="5979479" y="2724457"/>
            <a:ext cx="1864340" cy="646331"/>
          </a:xfrm>
          <a:prstGeom prst="rect">
            <a:avLst/>
          </a:prstGeom>
          <a:noFill/>
        </p:spPr>
        <p:txBody>
          <a:bodyPr wrap="square" rtlCol="0">
            <a:spAutoFit/>
          </a:bodyPr>
          <a:lstStyle/>
          <a:p>
            <a:pPr algn="ctr"/>
            <a:r>
              <a:rPr lang="it-IT" dirty="0"/>
              <a:t>Gli abbiamo fatto visitare il sito</a:t>
            </a:r>
          </a:p>
        </p:txBody>
      </p:sp>
      <p:sp>
        <p:nvSpPr>
          <p:cNvPr id="57" name="CasellaDiTesto 56">
            <a:extLst>
              <a:ext uri="{FF2B5EF4-FFF2-40B4-BE49-F238E27FC236}">
                <a16:creationId xmlns:a16="http://schemas.microsoft.com/office/drawing/2014/main" id="{C14C8897-BF78-4B4B-819A-35124ED222C9}"/>
              </a:ext>
            </a:extLst>
          </p:cNvPr>
          <p:cNvSpPr txBox="1"/>
          <p:nvPr/>
        </p:nvSpPr>
        <p:spPr>
          <a:xfrm>
            <a:off x="443628" y="4613188"/>
            <a:ext cx="1501360" cy="646331"/>
          </a:xfrm>
          <a:prstGeom prst="rect">
            <a:avLst/>
          </a:prstGeom>
          <a:noFill/>
        </p:spPr>
        <p:txBody>
          <a:bodyPr wrap="square" rtlCol="0">
            <a:spAutoFit/>
          </a:bodyPr>
          <a:lstStyle/>
          <a:p>
            <a:r>
              <a:rPr lang="it-IT" dirty="0"/>
              <a:t>Compilano un questionario</a:t>
            </a:r>
          </a:p>
        </p:txBody>
      </p:sp>
      <p:cxnSp>
        <p:nvCxnSpPr>
          <p:cNvPr id="59" name="Connettore a gomito 58">
            <a:extLst>
              <a:ext uri="{FF2B5EF4-FFF2-40B4-BE49-F238E27FC236}">
                <a16:creationId xmlns:a16="http://schemas.microsoft.com/office/drawing/2014/main" id="{DCAEDD76-A901-4ABE-88C0-4BBFBC128082}"/>
              </a:ext>
            </a:extLst>
          </p:cNvPr>
          <p:cNvCxnSpPr>
            <a:cxnSpLocks/>
            <a:stCxn id="57" idx="3"/>
            <a:endCxn id="67" idx="1"/>
          </p:cNvCxnSpPr>
          <p:nvPr/>
        </p:nvCxnSpPr>
        <p:spPr>
          <a:xfrm flipV="1">
            <a:off x="1944988" y="2378589"/>
            <a:ext cx="1653103" cy="2557765"/>
          </a:xfrm>
          <a:prstGeom prst="bentConnector3">
            <a:avLst>
              <a:gd name="adj1" fmla="val 3253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7" name="Immagine 66" descr="Immagine che contiene testo&#10;&#10;Descrizione generata automaticamente">
            <a:extLst>
              <a:ext uri="{FF2B5EF4-FFF2-40B4-BE49-F238E27FC236}">
                <a16:creationId xmlns:a16="http://schemas.microsoft.com/office/drawing/2014/main" id="{71C14010-4F0D-4AC9-BE5D-732B8A53DA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8091" y="1854013"/>
            <a:ext cx="923710" cy="1049152"/>
          </a:xfrm>
          <a:prstGeom prst="rect">
            <a:avLst/>
          </a:prstGeom>
        </p:spPr>
      </p:pic>
      <p:cxnSp>
        <p:nvCxnSpPr>
          <p:cNvPr id="87" name="Connettore a gomito 86">
            <a:extLst>
              <a:ext uri="{FF2B5EF4-FFF2-40B4-BE49-F238E27FC236}">
                <a16:creationId xmlns:a16="http://schemas.microsoft.com/office/drawing/2014/main" id="{962FF093-390A-47BE-B7E8-ABFA2DEBEC25}"/>
              </a:ext>
            </a:extLst>
          </p:cNvPr>
          <p:cNvCxnSpPr>
            <a:stCxn id="67" idx="2"/>
            <a:endCxn id="4" idx="3"/>
          </p:cNvCxnSpPr>
          <p:nvPr/>
        </p:nvCxnSpPr>
        <p:spPr>
          <a:xfrm rot="5400000">
            <a:off x="3030933" y="2710362"/>
            <a:ext cx="836211" cy="1221816"/>
          </a:xfrm>
          <a:prstGeom prst="bentConnector4">
            <a:avLst>
              <a:gd name="adj1" fmla="val 16044"/>
              <a:gd name="adj2" fmla="val 118710"/>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93" name="Connettore a gomito 92">
            <a:extLst>
              <a:ext uri="{FF2B5EF4-FFF2-40B4-BE49-F238E27FC236}">
                <a16:creationId xmlns:a16="http://schemas.microsoft.com/office/drawing/2014/main" id="{A04DD569-4901-427C-9027-8C5F24E34D3C}"/>
              </a:ext>
            </a:extLst>
          </p:cNvPr>
          <p:cNvCxnSpPr>
            <a:stCxn id="67" idx="2"/>
            <a:endCxn id="5" idx="3"/>
          </p:cNvCxnSpPr>
          <p:nvPr/>
        </p:nvCxnSpPr>
        <p:spPr>
          <a:xfrm rot="5400000">
            <a:off x="2117799" y="3611464"/>
            <a:ext cx="2650446" cy="1233848"/>
          </a:xfrm>
          <a:prstGeom prst="bentConnector4">
            <a:avLst>
              <a:gd name="adj1" fmla="val 9993"/>
              <a:gd name="adj2" fmla="val 118527"/>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401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ircle(in)">
                                      <p:cBhvr>
                                        <p:cTn id="10" dur="2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500"/>
                                        <p:tgtEl>
                                          <p:spTgt spid="59"/>
                                        </p:tgtEl>
                                      </p:cBhvr>
                                    </p:animEffect>
                                  </p:childTnLst>
                                </p:cTn>
                              </p:par>
                              <p:par>
                                <p:cTn id="32" presetID="10" presetClass="entr" presetSubtype="0" fill="hold" nodeType="with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fade">
                                      <p:cBhvr>
                                        <p:cTn id="34" dur="500"/>
                                        <p:tgtEl>
                                          <p:spTgt spid="6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fade">
                                      <p:cBhvr>
                                        <p:cTn id="42" dur="500"/>
                                        <p:tgtEl>
                                          <p:spTgt spid="87"/>
                                        </p:tgtEl>
                                      </p:cBhvr>
                                    </p:animEffect>
                                  </p:childTnLst>
                                </p:cTn>
                              </p:par>
                              <p:par>
                                <p:cTn id="43" presetID="10"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93"/>
                                        </p:tgtEl>
                                        <p:attrNameLst>
                                          <p:attrName>style.visibility</p:attrName>
                                        </p:attrNameLst>
                                      </p:cBhvr>
                                      <p:to>
                                        <p:strVal val="visible"/>
                                      </p:to>
                                    </p:set>
                                    <p:animEffect transition="in" filter="fade">
                                      <p:cBhvr>
                                        <p:cTn id="53" dur="1000"/>
                                        <p:tgtEl>
                                          <p:spTgt spid="93"/>
                                        </p:tgtEl>
                                      </p:cBhvr>
                                    </p:animEffect>
                                    <p:anim calcmode="lin" valueType="num">
                                      <p:cBhvr>
                                        <p:cTn id="54" dur="1000" fill="hold"/>
                                        <p:tgtEl>
                                          <p:spTgt spid="93"/>
                                        </p:tgtEl>
                                        <p:attrNameLst>
                                          <p:attrName>ppt_x</p:attrName>
                                        </p:attrNameLst>
                                      </p:cBhvr>
                                      <p:tavLst>
                                        <p:tav tm="0">
                                          <p:val>
                                            <p:strVal val="#ppt_x"/>
                                          </p:val>
                                        </p:tav>
                                        <p:tav tm="100000">
                                          <p:val>
                                            <p:strVal val="#ppt_x"/>
                                          </p:val>
                                        </p:tav>
                                      </p:tavLst>
                                    </p:anim>
                                    <p:anim calcmode="lin" valueType="num">
                                      <p:cBhvr>
                                        <p:cTn id="55" dur="1000" fill="hold"/>
                                        <p:tgtEl>
                                          <p:spTgt spid="9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1000"/>
                                        <p:tgtEl>
                                          <p:spTgt spid="5"/>
                                        </p:tgtEl>
                                      </p:cBhvr>
                                    </p:animEffect>
                                    <p:anim calcmode="lin" valueType="num">
                                      <p:cBhvr>
                                        <p:cTn id="64" dur="1000" fill="hold"/>
                                        <p:tgtEl>
                                          <p:spTgt spid="5"/>
                                        </p:tgtEl>
                                        <p:attrNameLst>
                                          <p:attrName>ppt_x</p:attrName>
                                        </p:attrNameLst>
                                      </p:cBhvr>
                                      <p:tavLst>
                                        <p:tav tm="0">
                                          <p:val>
                                            <p:strVal val="#ppt_x"/>
                                          </p:val>
                                        </p:tav>
                                        <p:tav tm="100000">
                                          <p:val>
                                            <p:strVal val="#ppt_x"/>
                                          </p:val>
                                        </p:tav>
                                      </p:tavLst>
                                    </p:anim>
                                    <p:anim calcmode="lin" valueType="num">
                                      <p:cBhvr>
                                        <p:cTn id="6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par>
                                <p:cTn id="71" presetID="10" presetClass="entr" presetSubtype="0" fill="hold"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fade">
                                      <p:cBhvr>
                                        <p:cTn id="76" dur="500"/>
                                        <p:tgtEl>
                                          <p:spTgt spid="5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fade">
                                      <p:cBhvr>
                                        <p:cTn id="81" dur="500"/>
                                        <p:tgtEl>
                                          <p:spTgt spid="3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fade">
                                      <p:cBhvr>
                                        <p:cTn id="89" dur="500"/>
                                        <p:tgtEl>
                                          <p:spTgt spid="46"/>
                                        </p:tgtEl>
                                      </p:cBhvr>
                                    </p:animEffect>
                                  </p:childTnLst>
                                </p:cTn>
                              </p:par>
                              <p:par>
                                <p:cTn id="90" presetID="10" presetClass="entr" presetSubtype="0" fill="hold" nodeType="with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fade">
                                      <p:cBhvr>
                                        <p:cTn id="92" dur="500"/>
                                        <p:tgtEl>
                                          <p:spTgt spid="41"/>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fade">
                                      <p:cBhvr>
                                        <p:cTn id="97" dur="500"/>
                                        <p:tgtEl>
                                          <p:spTgt spid="43"/>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barn(inVertical)">
                                      <p:cBhvr>
                                        <p:cTn id="102" dur="2000"/>
                                        <p:tgtEl>
                                          <p:spTgt spid="22"/>
                                        </p:tgtEl>
                                      </p:cBhvr>
                                    </p:animEffect>
                                  </p:childTnLst>
                                </p:cTn>
                              </p:par>
                              <p:par>
                                <p:cTn id="103" presetID="16" presetClass="entr" presetSubtype="21" fill="hold" grpId="0" nodeType="with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barn(inVertical)">
                                      <p:cBhvr>
                                        <p:cTn id="105" dur="2000"/>
                                        <p:tgtEl>
                                          <p:spTgt spid="28"/>
                                        </p:tgtEl>
                                      </p:cBhvr>
                                    </p:animEffect>
                                  </p:childTnLst>
                                </p:cTn>
                              </p:par>
                              <p:par>
                                <p:cTn id="106" presetID="16" presetClass="entr" presetSubtype="21" fill="hold" grpId="0" nodeType="with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barn(inVertical)">
                                      <p:cBhvr>
                                        <p:cTn id="108" dur="2000"/>
                                        <p:tgtEl>
                                          <p:spTgt spid="33"/>
                                        </p:tgtEl>
                                      </p:cBhvr>
                                    </p:animEffect>
                                  </p:childTnLst>
                                </p:cTn>
                              </p:par>
                              <p:par>
                                <p:cTn id="109" presetID="16" presetClass="entr" presetSubtype="21" fill="hold" nodeType="withEffect">
                                  <p:stCondLst>
                                    <p:cond delay="0"/>
                                  </p:stCondLst>
                                  <p:childTnLst>
                                    <p:set>
                                      <p:cBhvr>
                                        <p:cTn id="110" dur="1" fill="hold">
                                          <p:stCondLst>
                                            <p:cond delay="0"/>
                                          </p:stCondLst>
                                        </p:cTn>
                                        <p:tgtEl>
                                          <p:spTgt spid="31"/>
                                        </p:tgtEl>
                                        <p:attrNameLst>
                                          <p:attrName>style.visibility</p:attrName>
                                        </p:attrNameLst>
                                      </p:cBhvr>
                                      <p:to>
                                        <p:strVal val="visible"/>
                                      </p:to>
                                    </p:set>
                                    <p:animEffect transition="in" filter="barn(inVertical)">
                                      <p:cBhvr>
                                        <p:cTn id="111" dur="2000"/>
                                        <p:tgtEl>
                                          <p:spTgt spid="31"/>
                                        </p:tgtEl>
                                      </p:cBhvr>
                                    </p:animEffect>
                                  </p:childTnLst>
                                </p:cTn>
                              </p:par>
                              <p:par>
                                <p:cTn id="112" presetID="16" presetClass="entr" presetSubtype="21" fill="hold" nodeType="withEffect">
                                  <p:stCondLst>
                                    <p:cond delay="0"/>
                                  </p:stCondLst>
                                  <p:childTnLst>
                                    <p:set>
                                      <p:cBhvr>
                                        <p:cTn id="113" dur="1" fill="hold">
                                          <p:stCondLst>
                                            <p:cond delay="0"/>
                                          </p:stCondLst>
                                        </p:cTn>
                                        <p:tgtEl>
                                          <p:spTgt spid="48"/>
                                        </p:tgtEl>
                                        <p:attrNameLst>
                                          <p:attrName>style.visibility</p:attrName>
                                        </p:attrNameLst>
                                      </p:cBhvr>
                                      <p:to>
                                        <p:strVal val="visible"/>
                                      </p:to>
                                    </p:set>
                                    <p:animEffect transition="in" filter="barn(inVertical)">
                                      <p:cBhvr>
                                        <p:cTn id="114" dur="2000"/>
                                        <p:tgtEl>
                                          <p:spTgt spid="48"/>
                                        </p:tgtEl>
                                      </p:cBhvr>
                                    </p:animEffect>
                                  </p:childTnLst>
                                </p:cTn>
                              </p:par>
                              <p:par>
                                <p:cTn id="115" presetID="16" presetClass="entr" presetSubtype="21" fill="hold" nodeType="with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barn(inVertical)">
                                      <p:cBhvr>
                                        <p:cTn id="117" dur="2000"/>
                                        <p:tgtEl>
                                          <p:spTgt spid="49"/>
                                        </p:tgtEl>
                                      </p:cBhvr>
                                    </p:animEffect>
                                  </p:childTnLst>
                                </p:cTn>
                              </p:par>
                              <p:par>
                                <p:cTn id="118" presetID="16" presetClass="entr" presetSubtype="21" fill="hold" nodeType="withEffect">
                                  <p:stCondLst>
                                    <p:cond delay="0"/>
                                  </p:stCondLst>
                                  <p:childTnLst>
                                    <p:set>
                                      <p:cBhvr>
                                        <p:cTn id="119" dur="1" fill="hold">
                                          <p:stCondLst>
                                            <p:cond delay="0"/>
                                          </p:stCondLst>
                                        </p:cTn>
                                        <p:tgtEl>
                                          <p:spTgt spid="32"/>
                                        </p:tgtEl>
                                        <p:attrNameLst>
                                          <p:attrName>style.visibility</p:attrName>
                                        </p:attrNameLst>
                                      </p:cBhvr>
                                      <p:to>
                                        <p:strVal val="visible"/>
                                      </p:to>
                                    </p:set>
                                    <p:animEffect transition="in" filter="barn(inVertical)">
                                      <p:cBhvr>
                                        <p:cTn id="120"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22" grpId="0" animBg="1"/>
      <p:bldP spid="25" grpId="0"/>
      <p:bldP spid="27" grpId="0" animBg="1"/>
      <p:bldP spid="28" grpId="0"/>
      <p:bldP spid="33" grpId="0"/>
      <p:bldP spid="34" grpId="0" animBg="1"/>
      <p:bldP spid="35" grpId="0"/>
      <p:bldP spid="55" grpId="0"/>
      <p:bldP spid="5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2855DEA-D55A-4D9A-9D5B-2B43D2107743}"/>
              </a:ext>
            </a:extLst>
          </p:cNvPr>
          <p:cNvPicPr>
            <a:picLocks noChangeAspect="1"/>
          </p:cNvPicPr>
          <p:nvPr/>
        </p:nvPicPr>
        <p:blipFill>
          <a:blip r:embed="rId2"/>
          <a:stretch>
            <a:fillRect/>
          </a:stretch>
        </p:blipFill>
        <p:spPr>
          <a:xfrm>
            <a:off x="3395662" y="247650"/>
            <a:ext cx="5400675" cy="6362700"/>
          </a:xfrm>
          <a:prstGeom prst="rect">
            <a:avLst/>
          </a:prstGeom>
        </p:spPr>
      </p:pic>
    </p:spTree>
    <p:extLst>
      <p:ext uri="{BB962C8B-B14F-4D97-AF65-F5344CB8AC3E}">
        <p14:creationId xmlns:p14="http://schemas.microsoft.com/office/powerpoint/2010/main" val="34258425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AE5C6B-DBCA-4A75-A810-74D47CA1C890}"/>
              </a:ext>
            </a:extLst>
          </p:cNvPr>
          <p:cNvSpPr>
            <a:spLocks noGrp="1"/>
          </p:cNvSpPr>
          <p:nvPr>
            <p:ph type="title"/>
          </p:nvPr>
        </p:nvSpPr>
        <p:spPr/>
        <p:txBody>
          <a:bodyPr/>
          <a:lstStyle/>
          <a:p>
            <a:r>
              <a:rPr lang="it-IT" dirty="0"/>
              <a:t>E poi ?</a:t>
            </a:r>
          </a:p>
        </p:txBody>
      </p:sp>
      <p:sp>
        <p:nvSpPr>
          <p:cNvPr id="3" name="Segnaposto contenuto 2">
            <a:extLst>
              <a:ext uri="{FF2B5EF4-FFF2-40B4-BE49-F238E27FC236}">
                <a16:creationId xmlns:a16="http://schemas.microsoft.com/office/drawing/2014/main" id="{D2719683-F8D3-41DE-9917-048E100CD6E1}"/>
              </a:ext>
            </a:extLst>
          </p:cNvPr>
          <p:cNvSpPr>
            <a:spLocks noGrp="1"/>
          </p:cNvSpPr>
          <p:nvPr>
            <p:ph idx="1"/>
          </p:nvPr>
        </p:nvSpPr>
        <p:spPr/>
        <p:txBody>
          <a:bodyPr>
            <a:normAutofit/>
          </a:bodyPr>
          <a:lstStyle/>
          <a:p>
            <a:r>
              <a:rPr lang="it-IT" sz="4000" dirty="0"/>
              <a:t>Abbiamo raccolto i dati e confrontato </a:t>
            </a:r>
            <a:r>
              <a:rPr lang="it-IT" sz="4000" b="1" dirty="0"/>
              <a:t>se</a:t>
            </a:r>
            <a:r>
              <a:rPr lang="it-IT" sz="4000" dirty="0"/>
              <a:t> il gruppo di trattamento (quelli a cui abbiamo fatto visitare il sito), </a:t>
            </a:r>
            <a:r>
              <a:rPr lang="it-IT" sz="4000" b="1" dirty="0"/>
              <a:t>hanno votato in modo diverso dal gruppo di controllo </a:t>
            </a:r>
            <a:r>
              <a:rPr lang="it-IT" sz="4000" dirty="0"/>
              <a:t>(quelli a cui NON abbiamo fatto visitare il sito).</a:t>
            </a:r>
          </a:p>
          <a:p>
            <a:endParaRPr lang="it-IT" sz="4000" dirty="0"/>
          </a:p>
          <a:p>
            <a:endParaRPr lang="it-IT" sz="4000" dirty="0"/>
          </a:p>
          <a:p>
            <a:endParaRPr lang="it-IT" sz="4800" dirty="0"/>
          </a:p>
        </p:txBody>
      </p:sp>
    </p:spTree>
    <p:extLst>
      <p:ext uri="{BB962C8B-B14F-4D97-AF65-F5344CB8AC3E}">
        <p14:creationId xmlns:p14="http://schemas.microsoft.com/office/powerpoint/2010/main" val="1023417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428E21-8937-AE61-33C2-D74F830FEF74}"/>
              </a:ext>
            </a:extLst>
          </p:cNvPr>
          <p:cNvSpPr>
            <a:spLocks noGrp="1"/>
          </p:cNvSpPr>
          <p:nvPr>
            <p:ph type="title"/>
          </p:nvPr>
        </p:nvSpPr>
        <p:spPr/>
        <p:txBody>
          <a:bodyPr/>
          <a:lstStyle/>
          <a:p>
            <a:r>
              <a:rPr lang="it-IT" dirty="0"/>
              <a:t>il finanziamento ai partiti</a:t>
            </a:r>
          </a:p>
        </p:txBody>
      </p:sp>
      <p:pic>
        <p:nvPicPr>
          <p:cNvPr id="5" name="Segnaposto contenuto 4">
            <a:extLst>
              <a:ext uri="{FF2B5EF4-FFF2-40B4-BE49-F238E27FC236}">
                <a16:creationId xmlns:a16="http://schemas.microsoft.com/office/drawing/2014/main" id="{8FFF4F2E-DC83-F9A7-DF30-93509E100FD0}"/>
              </a:ext>
            </a:extLst>
          </p:cNvPr>
          <p:cNvPicPr>
            <a:picLocks noGrp="1" noChangeAspect="1"/>
          </p:cNvPicPr>
          <p:nvPr>
            <p:ph idx="1"/>
          </p:nvPr>
        </p:nvPicPr>
        <p:blipFill>
          <a:blip r:embed="rId2"/>
          <a:stretch>
            <a:fillRect/>
          </a:stretch>
        </p:blipFill>
        <p:spPr>
          <a:xfrm>
            <a:off x="853175" y="2084832"/>
            <a:ext cx="6538411" cy="4022725"/>
          </a:xfrm>
        </p:spPr>
      </p:pic>
      <p:sp>
        <p:nvSpPr>
          <p:cNvPr id="6" name="CasellaDiTesto 5">
            <a:extLst>
              <a:ext uri="{FF2B5EF4-FFF2-40B4-BE49-F238E27FC236}">
                <a16:creationId xmlns:a16="http://schemas.microsoft.com/office/drawing/2014/main" id="{FDCD2B0D-B181-1CBD-3AF6-51110B69BCD8}"/>
              </a:ext>
            </a:extLst>
          </p:cNvPr>
          <p:cNvSpPr txBox="1"/>
          <p:nvPr/>
        </p:nvSpPr>
        <p:spPr>
          <a:xfrm>
            <a:off x="7829006" y="2333897"/>
            <a:ext cx="4110445" cy="646331"/>
          </a:xfrm>
          <a:prstGeom prst="rect">
            <a:avLst/>
          </a:prstGeom>
          <a:noFill/>
        </p:spPr>
        <p:txBody>
          <a:bodyPr wrap="square" rtlCol="0">
            <a:spAutoFit/>
          </a:bodyPr>
          <a:lstStyle/>
          <a:p>
            <a:pPr marL="285750" indent="-285750">
              <a:buFontTx/>
              <a:buChar char="-"/>
            </a:pPr>
            <a:r>
              <a:rPr lang="it-IT" dirty="0"/>
              <a:t>Conflitto d’interessi</a:t>
            </a:r>
          </a:p>
          <a:p>
            <a:pPr marL="285750" indent="-285750">
              <a:buFontTx/>
              <a:buChar char="-"/>
            </a:pPr>
            <a:r>
              <a:rPr lang="it-IT" dirty="0"/>
              <a:t>Chi sono i finanziatori?</a:t>
            </a:r>
          </a:p>
        </p:txBody>
      </p:sp>
    </p:spTree>
    <p:extLst>
      <p:ext uri="{BB962C8B-B14F-4D97-AF65-F5344CB8AC3E}">
        <p14:creationId xmlns:p14="http://schemas.microsoft.com/office/powerpoint/2010/main" val="40309836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2031D-1C2E-48CA-A588-D17330C10A13}"/>
              </a:ext>
            </a:extLst>
          </p:cNvPr>
          <p:cNvSpPr>
            <a:spLocks noGrp="1"/>
          </p:cNvSpPr>
          <p:nvPr>
            <p:ph type="title"/>
          </p:nvPr>
        </p:nvSpPr>
        <p:spPr>
          <a:xfrm>
            <a:off x="3918857" y="2940449"/>
            <a:ext cx="5033865" cy="1499616"/>
          </a:xfrm>
        </p:spPr>
        <p:txBody>
          <a:bodyPr>
            <a:noAutofit/>
          </a:bodyPr>
          <a:lstStyle/>
          <a:p>
            <a:r>
              <a:rPr lang="en-GB" sz="11500" dirty="0"/>
              <a:t>RISULTATI</a:t>
            </a:r>
          </a:p>
        </p:txBody>
      </p:sp>
    </p:spTree>
    <p:extLst>
      <p:ext uri="{BB962C8B-B14F-4D97-AF65-F5344CB8AC3E}">
        <p14:creationId xmlns:p14="http://schemas.microsoft.com/office/powerpoint/2010/main" val="39208260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4A090-9F0B-4C28-B981-58BB2D8089DC}"/>
              </a:ext>
            </a:extLst>
          </p:cNvPr>
          <p:cNvSpPr>
            <a:spLocks noGrp="1"/>
          </p:cNvSpPr>
          <p:nvPr>
            <p:ph type="title"/>
          </p:nvPr>
        </p:nvSpPr>
        <p:spPr/>
        <p:txBody>
          <a:bodyPr/>
          <a:lstStyle/>
          <a:p>
            <a:r>
              <a:rPr lang="en-GB"/>
              <a:t>Variabili studiate</a:t>
            </a:r>
            <a:endParaRPr lang="en-GB" dirty="0"/>
          </a:p>
        </p:txBody>
      </p:sp>
      <p:sp>
        <p:nvSpPr>
          <p:cNvPr id="3" name="Content Placeholder 2">
            <a:extLst>
              <a:ext uri="{FF2B5EF4-FFF2-40B4-BE49-F238E27FC236}">
                <a16:creationId xmlns:a16="http://schemas.microsoft.com/office/drawing/2014/main" id="{4DE7055E-D925-4F1C-871A-79310994EABE}"/>
              </a:ext>
            </a:extLst>
          </p:cNvPr>
          <p:cNvSpPr>
            <a:spLocks noGrp="1"/>
          </p:cNvSpPr>
          <p:nvPr>
            <p:ph idx="1"/>
          </p:nvPr>
        </p:nvSpPr>
        <p:spPr>
          <a:xfrm>
            <a:off x="1024128" y="2286000"/>
            <a:ext cx="10355072" cy="4023360"/>
          </a:xfrm>
        </p:spPr>
        <p:txBody>
          <a:bodyPr>
            <a:normAutofit/>
          </a:bodyPr>
          <a:lstStyle/>
          <a:p>
            <a:pPr marL="0" indent="0">
              <a:buNone/>
            </a:pPr>
            <a:r>
              <a:rPr lang="en-GB" sz="3200"/>
              <a:t>Basate su un set di ipotesi registrate</a:t>
            </a:r>
            <a:endParaRPr lang="en-GB" sz="3200" dirty="0"/>
          </a:p>
          <a:p>
            <a:pPr>
              <a:buFont typeface="Wingdings" panose="05000000000000000000" pitchFamily="2" charset="2"/>
              <a:buChar char="Ø"/>
            </a:pPr>
            <a:r>
              <a:rPr lang="en-GB" sz="3200"/>
              <a:t>Affluenza</a:t>
            </a:r>
            <a:endParaRPr lang="en-GB" sz="3200" dirty="0"/>
          </a:p>
          <a:p>
            <a:pPr>
              <a:buFont typeface="Wingdings" panose="05000000000000000000" pitchFamily="2" charset="2"/>
              <a:buChar char="Ø"/>
            </a:pPr>
            <a:r>
              <a:rPr lang="en-GB" sz="3200"/>
              <a:t>Espressione di un voto di preferenza</a:t>
            </a:r>
            <a:endParaRPr lang="en-GB" sz="3200" dirty="0"/>
          </a:p>
          <a:p>
            <a:pPr>
              <a:buFont typeface="Wingdings" panose="05000000000000000000" pitchFamily="2" charset="2"/>
              <a:buChar char="Ø"/>
            </a:pPr>
            <a:r>
              <a:rPr lang="en-GB" sz="3200"/>
              <a:t>Caratteristiche dei candidati (sindaco e consigliere)</a:t>
            </a:r>
            <a:endParaRPr lang="en-GB" sz="3200" dirty="0"/>
          </a:p>
          <a:p>
            <a:pPr lvl="1">
              <a:buFont typeface="Wingdings" panose="05000000000000000000" pitchFamily="2" charset="2"/>
              <a:buChar char="Ø"/>
            </a:pPr>
            <a:r>
              <a:rPr lang="en-GB" sz="2800">
                <a:solidFill>
                  <a:schemeClr val="bg1">
                    <a:lumMod val="50000"/>
                  </a:schemeClr>
                </a:solidFill>
              </a:rPr>
              <a:t>Esperienza politica</a:t>
            </a:r>
            <a:endParaRPr lang="en-GB" sz="2800" dirty="0">
              <a:solidFill>
                <a:schemeClr val="bg1">
                  <a:lumMod val="50000"/>
                </a:schemeClr>
              </a:solidFill>
            </a:endParaRPr>
          </a:p>
          <a:p>
            <a:pPr lvl="1">
              <a:buFont typeface="Wingdings" panose="05000000000000000000" pitchFamily="2" charset="2"/>
              <a:buChar char="Ø"/>
            </a:pPr>
            <a:r>
              <a:rPr lang="en-GB" sz="2800">
                <a:solidFill>
                  <a:schemeClr val="bg1">
                    <a:lumMod val="50000"/>
                  </a:schemeClr>
                </a:solidFill>
              </a:rPr>
              <a:t>Livello d’istruzione</a:t>
            </a:r>
            <a:endParaRPr lang="en-GB" sz="2800" dirty="0">
              <a:solidFill>
                <a:schemeClr val="bg1">
                  <a:lumMod val="50000"/>
                </a:schemeClr>
              </a:solidFill>
            </a:endParaRPr>
          </a:p>
          <a:p>
            <a:pPr lvl="1">
              <a:buFont typeface="Wingdings" panose="05000000000000000000" pitchFamily="2" charset="2"/>
              <a:buChar char="Ø"/>
            </a:pPr>
            <a:r>
              <a:rPr lang="en-GB" sz="2800">
                <a:solidFill>
                  <a:schemeClr val="bg1">
                    <a:lumMod val="50000"/>
                  </a:schemeClr>
                </a:solidFill>
              </a:rPr>
              <a:t>Uomo / Donna</a:t>
            </a:r>
            <a:endParaRPr lang="en-GB" sz="2800" dirty="0">
              <a:solidFill>
                <a:schemeClr val="bg1">
                  <a:lumMod val="50000"/>
                </a:schemeClr>
              </a:solidFill>
            </a:endParaRPr>
          </a:p>
          <a:p>
            <a:pPr>
              <a:buFont typeface="Wingdings" panose="05000000000000000000" pitchFamily="2" charset="2"/>
              <a:buChar char="Ø"/>
            </a:pPr>
            <a:endParaRPr lang="en-GB" sz="3200" dirty="0"/>
          </a:p>
        </p:txBody>
      </p:sp>
    </p:spTree>
    <p:extLst>
      <p:ext uri="{BB962C8B-B14F-4D97-AF65-F5344CB8AC3E}">
        <p14:creationId xmlns:p14="http://schemas.microsoft.com/office/powerpoint/2010/main" val="37112845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DF02E-1DFD-434C-8586-681CDB72E2F8}"/>
              </a:ext>
            </a:extLst>
          </p:cNvPr>
          <p:cNvSpPr>
            <a:spLocks noGrp="1"/>
          </p:cNvSpPr>
          <p:nvPr>
            <p:ph type="title"/>
          </p:nvPr>
        </p:nvSpPr>
        <p:spPr/>
        <p:txBody>
          <a:bodyPr/>
          <a:lstStyle/>
          <a:p>
            <a:r>
              <a:rPr lang="en-GB" dirty="0" err="1"/>
              <a:t>Risultati</a:t>
            </a:r>
            <a:endParaRPr lang="en-GB" dirty="0"/>
          </a:p>
        </p:txBody>
      </p:sp>
      <p:sp>
        <p:nvSpPr>
          <p:cNvPr id="3" name="Content Placeholder 2">
            <a:extLst>
              <a:ext uri="{FF2B5EF4-FFF2-40B4-BE49-F238E27FC236}">
                <a16:creationId xmlns:a16="http://schemas.microsoft.com/office/drawing/2014/main" id="{597D1415-1101-41DC-AEF5-A2A4CBA538BF}"/>
              </a:ext>
            </a:extLst>
          </p:cNvPr>
          <p:cNvSpPr>
            <a:spLocks noGrp="1"/>
          </p:cNvSpPr>
          <p:nvPr>
            <p:ph idx="1"/>
          </p:nvPr>
        </p:nvSpPr>
        <p:spPr/>
        <p:txBody>
          <a:bodyPr>
            <a:normAutofit/>
          </a:bodyPr>
          <a:lstStyle/>
          <a:p>
            <a:r>
              <a:rPr lang="en-GB" sz="2800" dirty="0"/>
              <a:t>- </a:t>
            </a:r>
            <a:r>
              <a:rPr lang="en-GB" sz="2800" dirty="0" err="1"/>
              <a:t>Modello</a:t>
            </a:r>
            <a:r>
              <a:rPr lang="en-GB" sz="2800" dirty="0"/>
              <a:t> di regression </a:t>
            </a:r>
            <a:r>
              <a:rPr lang="en-GB" sz="2800" dirty="0" err="1"/>
              <a:t>Probabilistico</a:t>
            </a:r>
            <a:r>
              <a:rPr lang="en-GB" sz="2800" dirty="0"/>
              <a:t> (Logit)</a:t>
            </a:r>
          </a:p>
          <a:p>
            <a:r>
              <a:rPr lang="en-GB" sz="2800" dirty="0"/>
              <a:t>- </a:t>
            </a:r>
            <a:r>
              <a:rPr lang="en-GB" sz="2800" dirty="0" err="1"/>
              <a:t>Confronto</a:t>
            </a:r>
            <a:r>
              <a:rPr lang="en-GB" sz="2800" dirty="0"/>
              <a:t> </a:t>
            </a:r>
            <a:r>
              <a:rPr lang="en-GB" sz="2800" dirty="0" err="1"/>
              <a:t>nelle</a:t>
            </a:r>
            <a:r>
              <a:rPr lang="en-GB" sz="2800" dirty="0"/>
              <a:t> </a:t>
            </a:r>
            <a:r>
              <a:rPr lang="en-GB" sz="2800" dirty="0" err="1"/>
              <a:t>medie</a:t>
            </a:r>
            <a:endParaRPr lang="en-GB" sz="2800" dirty="0"/>
          </a:p>
        </p:txBody>
      </p:sp>
      <p:pic>
        <p:nvPicPr>
          <p:cNvPr id="4" name="Picture 3">
            <a:extLst>
              <a:ext uri="{FF2B5EF4-FFF2-40B4-BE49-F238E27FC236}">
                <a16:creationId xmlns:a16="http://schemas.microsoft.com/office/drawing/2014/main" id="{FA3BEC30-678B-45D7-BC55-90BB0A8674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89241" y="847642"/>
            <a:ext cx="3659414" cy="2675548"/>
          </a:xfrm>
          <a:prstGeom prst="rect">
            <a:avLst/>
          </a:prstGeom>
        </p:spPr>
      </p:pic>
      <p:pic>
        <p:nvPicPr>
          <p:cNvPr id="5" name="Picture 4">
            <a:extLst>
              <a:ext uri="{FF2B5EF4-FFF2-40B4-BE49-F238E27FC236}">
                <a16:creationId xmlns:a16="http://schemas.microsoft.com/office/drawing/2014/main" id="{7013826F-EDED-4736-B209-0DCB73662B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38633" y="3641870"/>
            <a:ext cx="2960630" cy="2934195"/>
          </a:xfrm>
          <a:prstGeom prst="rect">
            <a:avLst/>
          </a:prstGeom>
        </p:spPr>
      </p:pic>
      <p:sp>
        <p:nvSpPr>
          <p:cNvPr id="6" name="Rectangle 5">
            <a:extLst>
              <a:ext uri="{FF2B5EF4-FFF2-40B4-BE49-F238E27FC236}">
                <a16:creationId xmlns:a16="http://schemas.microsoft.com/office/drawing/2014/main" id="{A4B0B320-ACA5-4331-8BDC-21CD3278581B}"/>
              </a:ext>
            </a:extLst>
          </p:cNvPr>
          <p:cNvSpPr/>
          <p:nvPr/>
        </p:nvSpPr>
        <p:spPr>
          <a:xfrm>
            <a:off x="905164" y="2752436"/>
            <a:ext cx="4036291" cy="77075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255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611BBAE-7978-4A35-84CC-414D66FE6EDD}"/>
              </a:ext>
            </a:extLst>
          </p:cNvPr>
          <p:cNvGrpSpPr/>
          <p:nvPr/>
        </p:nvGrpSpPr>
        <p:grpSpPr>
          <a:xfrm>
            <a:off x="973137" y="432117"/>
            <a:ext cx="10245725" cy="5682305"/>
            <a:chOff x="-19050" y="-66675"/>
            <a:chExt cx="6179820" cy="3427885"/>
          </a:xfrm>
        </p:grpSpPr>
        <p:grpSp>
          <p:nvGrpSpPr>
            <p:cNvPr id="7" name="Group 6">
              <a:extLst>
                <a:ext uri="{FF2B5EF4-FFF2-40B4-BE49-F238E27FC236}">
                  <a16:creationId xmlns:a16="http://schemas.microsoft.com/office/drawing/2014/main" id="{28D835A3-3CD8-4E6F-9564-1E40B565CDEA}"/>
                </a:ext>
              </a:extLst>
            </p:cNvPr>
            <p:cNvGrpSpPr/>
            <p:nvPr/>
          </p:nvGrpSpPr>
          <p:grpSpPr>
            <a:xfrm>
              <a:off x="1234440" y="403860"/>
              <a:ext cx="4926330" cy="2957350"/>
              <a:chOff x="1234440" y="76200"/>
              <a:chExt cx="4926330" cy="2957350"/>
            </a:xfrm>
          </p:grpSpPr>
          <p:pic>
            <p:nvPicPr>
              <p:cNvPr id="11" name="Picture 10" descr="Diagram&#10;&#10;Description automatically generated">
                <a:extLst>
                  <a:ext uri="{FF2B5EF4-FFF2-40B4-BE49-F238E27FC236}">
                    <a16:creationId xmlns:a16="http://schemas.microsoft.com/office/drawing/2014/main" id="{681F0A3C-9D11-4740-8800-2834E61D7F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0920" y="76200"/>
                <a:ext cx="2609850" cy="1958340"/>
              </a:xfrm>
              <a:prstGeom prst="rect">
                <a:avLst/>
              </a:prstGeom>
            </p:spPr>
          </p:pic>
          <p:pic>
            <p:nvPicPr>
              <p:cNvPr id="10" name="Picture 9">
                <a:extLst>
                  <a:ext uri="{FF2B5EF4-FFF2-40B4-BE49-F238E27FC236}">
                    <a16:creationId xmlns:a16="http://schemas.microsoft.com/office/drawing/2014/main" id="{452AF638-29F2-417F-AC95-344BF8C0E0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4440" y="2087887"/>
                <a:ext cx="3482340" cy="945663"/>
              </a:xfrm>
              <a:prstGeom prst="rect">
                <a:avLst/>
              </a:prstGeom>
              <a:noFill/>
              <a:ln>
                <a:noFill/>
              </a:ln>
            </p:spPr>
          </p:pic>
        </p:grpSp>
        <p:sp>
          <p:nvSpPr>
            <p:cNvPr id="8" name="Text Box 201">
              <a:extLst>
                <a:ext uri="{FF2B5EF4-FFF2-40B4-BE49-F238E27FC236}">
                  <a16:creationId xmlns:a16="http://schemas.microsoft.com/office/drawing/2014/main" id="{77A2EB66-FF32-455E-BE52-B5A055AB4BFB}"/>
                </a:ext>
              </a:extLst>
            </p:cNvPr>
            <p:cNvSpPr txBox="1"/>
            <p:nvPr/>
          </p:nvSpPr>
          <p:spPr>
            <a:xfrm>
              <a:off x="-19050" y="-66675"/>
              <a:ext cx="6160770" cy="35814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1000"/>
                </a:spcAft>
              </a:pPr>
              <a:r>
                <a:rPr lang="en-US" sz="900" b="1">
                  <a:solidFill>
                    <a:srgbClr val="000000"/>
                  </a:solidFill>
                  <a:effectLst/>
                  <a:latin typeface="Arial" panose="020B0604020202020204" pitchFamily="34" charset="0"/>
                  <a:ea typeface="DengXian" panose="02010600030101010101" pitchFamily="2" charset="-122"/>
                </a:rPr>
                <a:t>Figure 11: treatment effect on turnout and expression of a preference vote</a:t>
              </a:r>
            </a:p>
          </p:txBody>
        </p:sp>
      </p:grpSp>
      <p:pic>
        <p:nvPicPr>
          <p:cNvPr id="2" name="Picture 1" descr="A picture containing diagram&#10;&#10;Description automatically generated">
            <a:extLst>
              <a:ext uri="{FF2B5EF4-FFF2-40B4-BE49-F238E27FC236}">
                <a16:creationId xmlns:a16="http://schemas.microsoft.com/office/drawing/2014/main" id="{7435173F-F252-5B5C-0DF6-70FD4474FF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14227"/>
            <a:ext cx="8011033" cy="3032021"/>
          </a:xfrm>
          <a:prstGeom prst="rect">
            <a:avLst/>
          </a:prstGeom>
        </p:spPr>
      </p:pic>
    </p:spTree>
    <p:extLst>
      <p:ext uri="{BB962C8B-B14F-4D97-AF65-F5344CB8AC3E}">
        <p14:creationId xmlns:p14="http://schemas.microsoft.com/office/powerpoint/2010/main" val="2000850917"/>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a:extLst>
              <a:ext uri="{FF2B5EF4-FFF2-40B4-BE49-F238E27FC236}">
                <a16:creationId xmlns:a16="http://schemas.microsoft.com/office/drawing/2014/main" id="{9B6AA910-59C6-46B8-8A26-319F0F30E3F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200727" y="1238498"/>
            <a:ext cx="10612582" cy="5319317"/>
          </a:xfrm>
        </p:spPr>
      </p:pic>
      <p:sp>
        <p:nvSpPr>
          <p:cNvPr id="5" name="TextBox 4">
            <a:extLst>
              <a:ext uri="{FF2B5EF4-FFF2-40B4-BE49-F238E27FC236}">
                <a16:creationId xmlns:a16="http://schemas.microsoft.com/office/drawing/2014/main" id="{31E761B1-7926-2DB0-FFF9-4C4D55124C0F}"/>
              </a:ext>
            </a:extLst>
          </p:cNvPr>
          <p:cNvSpPr txBox="1"/>
          <p:nvPr/>
        </p:nvSpPr>
        <p:spPr>
          <a:xfrm>
            <a:off x="1616363" y="614753"/>
            <a:ext cx="2881745" cy="369332"/>
          </a:xfrm>
          <a:prstGeom prst="rect">
            <a:avLst/>
          </a:prstGeom>
          <a:solidFill>
            <a:srgbClr val="FF0000"/>
          </a:solidFill>
        </p:spPr>
        <p:txBody>
          <a:bodyPr wrap="square" rtlCol="0">
            <a:spAutoFit/>
          </a:bodyPr>
          <a:lstStyle/>
          <a:p>
            <a:r>
              <a:rPr lang="en-GB" b="1" dirty="0" err="1">
                <a:solidFill>
                  <a:schemeClr val="bg1"/>
                </a:solidFill>
              </a:rPr>
              <a:t>Voti</a:t>
            </a:r>
            <a:r>
              <a:rPr lang="en-GB" b="1" dirty="0">
                <a:solidFill>
                  <a:schemeClr val="bg1"/>
                </a:solidFill>
              </a:rPr>
              <a:t> per candidate </a:t>
            </a:r>
            <a:r>
              <a:rPr lang="en-GB" b="1" dirty="0" err="1">
                <a:solidFill>
                  <a:schemeClr val="bg1"/>
                </a:solidFill>
              </a:rPr>
              <a:t>Femmine</a:t>
            </a:r>
            <a:endParaRPr lang="en-GB" b="1" dirty="0">
              <a:solidFill>
                <a:schemeClr val="bg1"/>
              </a:solidFill>
            </a:endParaRPr>
          </a:p>
        </p:txBody>
      </p:sp>
      <p:sp>
        <p:nvSpPr>
          <p:cNvPr id="6" name="TextBox 5">
            <a:extLst>
              <a:ext uri="{FF2B5EF4-FFF2-40B4-BE49-F238E27FC236}">
                <a16:creationId xmlns:a16="http://schemas.microsoft.com/office/drawing/2014/main" id="{4D462D3A-8D0A-D019-50BC-B868DA42894F}"/>
              </a:ext>
            </a:extLst>
          </p:cNvPr>
          <p:cNvSpPr txBox="1"/>
          <p:nvPr/>
        </p:nvSpPr>
        <p:spPr>
          <a:xfrm>
            <a:off x="5047672" y="614753"/>
            <a:ext cx="3320474" cy="369332"/>
          </a:xfrm>
          <a:prstGeom prst="rect">
            <a:avLst/>
          </a:prstGeom>
          <a:solidFill>
            <a:schemeClr val="accent3"/>
          </a:solidFill>
        </p:spPr>
        <p:txBody>
          <a:bodyPr wrap="square" rtlCol="0">
            <a:spAutoFit/>
          </a:bodyPr>
          <a:lstStyle/>
          <a:p>
            <a:r>
              <a:rPr lang="en-GB" b="1" dirty="0" err="1">
                <a:solidFill>
                  <a:schemeClr val="bg1"/>
                </a:solidFill>
              </a:rPr>
              <a:t>Voti</a:t>
            </a:r>
            <a:r>
              <a:rPr lang="en-GB" b="1" dirty="0">
                <a:solidFill>
                  <a:schemeClr val="bg1"/>
                </a:solidFill>
              </a:rPr>
              <a:t> per </a:t>
            </a:r>
            <a:r>
              <a:rPr lang="en-GB" b="1" dirty="0" err="1">
                <a:solidFill>
                  <a:schemeClr val="bg1"/>
                </a:solidFill>
              </a:rPr>
              <a:t>candidati</a:t>
            </a:r>
            <a:r>
              <a:rPr lang="en-GB" b="1" dirty="0">
                <a:solidFill>
                  <a:schemeClr val="bg1"/>
                </a:solidFill>
              </a:rPr>
              <a:t>/e con </a:t>
            </a:r>
            <a:r>
              <a:rPr lang="en-GB" b="1" dirty="0" err="1">
                <a:solidFill>
                  <a:schemeClr val="bg1"/>
                </a:solidFill>
              </a:rPr>
              <a:t>laurea</a:t>
            </a:r>
            <a:endParaRPr lang="en-GB" b="1" dirty="0">
              <a:solidFill>
                <a:schemeClr val="bg1"/>
              </a:solidFill>
            </a:endParaRPr>
          </a:p>
        </p:txBody>
      </p:sp>
      <p:sp>
        <p:nvSpPr>
          <p:cNvPr id="7" name="TextBox 6">
            <a:extLst>
              <a:ext uri="{FF2B5EF4-FFF2-40B4-BE49-F238E27FC236}">
                <a16:creationId xmlns:a16="http://schemas.microsoft.com/office/drawing/2014/main" id="{CB1ED7F7-CB0E-A7EE-E248-F4DCD24D7FD6}"/>
              </a:ext>
            </a:extLst>
          </p:cNvPr>
          <p:cNvSpPr txBox="1"/>
          <p:nvPr/>
        </p:nvSpPr>
        <p:spPr>
          <a:xfrm>
            <a:off x="8636000" y="614753"/>
            <a:ext cx="2974109" cy="369332"/>
          </a:xfrm>
          <a:prstGeom prst="rect">
            <a:avLst/>
          </a:prstGeom>
          <a:solidFill>
            <a:schemeClr val="accent2"/>
          </a:solidFill>
        </p:spPr>
        <p:txBody>
          <a:bodyPr wrap="square" rtlCol="0">
            <a:spAutoFit/>
          </a:bodyPr>
          <a:lstStyle/>
          <a:p>
            <a:r>
              <a:rPr lang="en-GB" b="1" dirty="0" err="1">
                <a:solidFill>
                  <a:schemeClr val="bg1"/>
                </a:solidFill>
              </a:rPr>
              <a:t>Voti</a:t>
            </a:r>
            <a:r>
              <a:rPr lang="en-GB" b="1" dirty="0">
                <a:solidFill>
                  <a:schemeClr val="bg1"/>
                </a:solidFill>
              </a:rPr>
              <a:t> per </a:t>
            </a:r>
            <a:r>
              <a:rPr lang="en-GB" b="1" dirty="0" err="1">
                <a:solidFill>
                  <a:schemeClr val="bg1"/>
                </a:solidFill>
              </a:rPr>
              <a:t>candidati</a:t>
            </a:r>
            <a:r>
              <a:rPr lang="en-GB" b="1" dirty="0">
                <a:solidFill>
                  <a:schemeClr val="bg1"/>
                </a:solidFill>
              </a:rPr>
              <a:t>/e </a:t>
            </a:r>
            <a:r>
              <a:rPr lang="en-GB" b="1" dirty="0" err="1">
                <a:solidFill>
                  <a:schemeClr val="bg1"/>
                </a:solidFill>
              </a:rPr>
              <a:t>esperti</a:t>
            </a:r>
            <a:endParaRPr lang="en-GB" b="1" dirty="0">
              <a:solidFill>
                <a:schemeClr val="bg1"/>
              </a:solidFill>
            </a:endParaRPr>
          </a:p>
        </p:txBody>
      </p:sp>
      <p:sp>
        <p:nvSpPr>
          <p:cNvPr id="8" name="TextBox 7">
            <a:extLst>
              <a:ext uri="{FF2B5EF4-FFF2-40B4-BE49-F238E27FC236}">
                <a16:creationId xmlns:a16="http://schemas.microsoft.com/office/drawing/2014/main" id="{C3FFF2FF-AD33-BB9C-9740-DFD3DFC644A9}"/>
              </a:ext>
            </a:extLst>
          </p:cNvPr>
          <p:cNvSpPr txBox="1"/>
          <p:nvPr/>
        </p:nvSpPr>
        <p:spPr>
          <a:xfrm>
            <a:off x="535862" y="1238497"/>
            <a:ext cx="461665" cy="2335976"/>
          </a:xfrm>
          <a:prstGeom prst="rect">
            <a:avLst/>
          </a:prstGeom>
          <a:solidFill>
            <a:schemeClr val="bg1">
              <a:lumMod val="85000"/>
            </a:schemeClr>
          </a:solidFill>
        </p:spPr>
        <p:txBody>
          <a:bodyPr vert="eaVert" wrap="square" rtlCol="0">
            <a:spAutoFit/>
          </a:bodyPr>
          <a:lstStyle/>
          <a:p>
            <a:pPr algn="ctr"/>
            <a:r>
              <a:rPr lang="en-GB" dirty="0"/>
              <a:t>SINDACO</a:t>
            </a:r>
          </a:p>
        </p:txBody>
      </p:sp>
      <p:sp>
        <p:nvSpPr>
          <p:cNvPr id="9" name="TextBox 8">
            <a:extLst>
              <a:ext uri="{FF2B5EF4-FFF2-40B4-BE49-F238E27FC236}">
                <a16:creationId xmlns:a16="http://schemas.microsoft.com/office/drawing/2014/main" id="{179D0ADF-1EC1-924A-E597-B2778064FFB6}"/>
              </a:ext>
            </a:extLst>
          </p:cNvPr>
          <p:cNvSpPr txBox="1"/>
          <p:nvPr/>
        </p:nvSpPr>
        <p:spPr>
          <a:xfrm>
            <a:off x="535862" y="3898156"/>
            <a:ext cx="461665" cy="2335976"/>
          </a:xfrm>
          <a:prstGeom prst="rect">
            <a:avLst/>
          </a:prstGeom>
          <a:solidFill>
            <a:schemeClr val="bg1">
              <a:lumMod val="50000"/>
            </a:schemeClr>
          </a:solidFill>
        </p:spPr>
        <p:txBody>
          <a:bodyPr vert="eaVert" wrap="square" rtlCol="0">
            <a:spAutoFit/>
          </a:bodyPr>
          <a:lstStyle/>
          <a:p>
            <a:pPr algn="ctr"/>
            <a:r>
              <a:rPr lang="en-GB" dirty="0">
                <a:solidFill>
                  <a:schemeClr val="bg1"/>
                </a:solidFill>
              </a:rPr>
              <a:t>CONSIGLIERE</a:t>
            </a:r>
          </a:p>
        </p:txBody>
      </p:sp>
      <p:sp>
        <p:nvSpPr>
          <p:cNvPr id="10" name="Left Brace 9">
            <a:extLst>
              <a:ext uri="{FF2B5EF4-FFF2-40B4-BE49-F238E27FC236}">
                <a16:creationId xmlns:a16="http://schemas.microsoft.com/office/drawing/2014/main" id="{754DE930-1C75-DB67-0B68-B5778C26ED56}"/>
              </a:ext>
            </a:extLst>
          </p:cNvPr>
          <p:cNvSpPr/>
          <p:nvPr/>
        </p:nvSpPr>
        <p:spPr>
          <a:xfrm>
            <a:off x="2964873" y="1662545"/>
            <a:ext cx="254577" cy="369455"/>
          </a:xfrm>
          <a:prstGeom prst="leftBrace">
            <a:avLst>
              <a:gd name="adj1" fmla="val 35145"/>
              <a:gd name="adj2" fmla="val 5000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TextBox 10">
            <a:extLst>
              <a:ext uri="{FF2B5EF4-FFF2-40B4-BE49-F238E27FC236}">
                <a16:creationId xmlns:a16="http://schemas.microsoft.com/office/drawing/2014/main" id="{025B2065-6EE6-B127-039C-2E0E26D1AD36}"/>
              </a:ext>
            </a:extLst>
          </p:cNvPr>
          <p:cNvSpPr txBox="1"/>
          <p:nvPr/>
        </p:nvSpPr>
        <p:spPr>
          <a:xfrm>
            <a:off x="2068830" y="1485900"/>
            <a:ext cx="1417320" cy="276999"/>
          </a:xfrm>
          <a:prstGeom prst="rect">
            <a:avLst/>
          </a:prstGeom>
          <a:noFill/>
        </p:spPr>
        <p:txBody>
          <a:bodyPr wrap="square" rtlCol="0">
            <a:spAutoFit/>
          </a:bodyPr>
          <a:lstStyle/>
          <a:p>
            <a:r>
              <a:rPr lang="en-GB" sz="1200" dirty="0" err="1">
                <a:solidFill>
                  <a:srgbClr val="C00000"/>
                </a:solidFill>
              </a:rPr>
              <a:t>Effetto</a:t>
            </a:r>
            <a:r>
              <a:rPr lang="en-GB" sz="1200" dirty="0">
                <a:solidFill>
                  <a:srgbClr val="C00000"/>
                </a:solidFill>
              </a:rPr>
              <a:t> </a:t>
            </a:r>
            <a:r>
              <a:rPr lang="en-GB" sz="1200" dirty="0" err="1">
                <a:solidFill>
                  <a:srgbClr val="C00000"/>
                </a:solidFill>
              </a:rPr>
              <a:t>positivo</a:t>
            </a:r>
            <a:r>
              <a:rPr lang="en-GB" sz="1200" dirty="0">
                <a:solidFill>
                  <a:srgbClr val="C00000"/>
                </a:solidFill>
              </a:rPr>
              <a:t>!</a:t>
            </a:r>
          </a:p>
        </p:txBody>
      </p:sp>
    </p:spTree>
    <p:extLst>
      <p:ext uri="{BB962C8B-B14F-4D97-AF65-F5344CB8AC3E}">
        <p14:creationId xmlns:p14="http://schemas.microsoft.com/office/powerpoint/2010/main" val="389958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par>
                          <p:cTn id="14" fill="hold">
                            <p:stCondLst>
                              <p:cond delay="2000"/>
                            </p:stCondLst>
                            <p:childTnLst>
                              <p:par>
                                <p:cTn id="15" presetID="2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par>
                          <p:cTn id="18" fill="hold">
                            <p:stCondLst>
                              <p:cond delay="2500"/>
                            </p:stCondLst>
                            <p:childTnLst>
                              <p:par>
                                <p:cTn id="19" presetID="2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9566B915-5655-4BD7-AE86-E31B02EB2AA9}"/>
              </a:ext>
            </a:extLst>
          </p:cNvPr>
          <p:cNvPicPr>
            <a:picLocks noChangeAspect="1"/>
          </p:cNvPicPr>
          <p:nvPr/>
        </p:nvPicPr>
        <p:blipFill>
          <a:blip r:embed="rId2">
            <a:alphaModFix/>
          </a:blip>
          <a:stretch>
            <a:fillRect/>
          </a:stretch>
        </p:blipFill>
        <p:spPr>
          <a:xfrm>
            <a:off x="1061993" y="225797"/>
            <a:ext cx="4380999" cy="2190500"/>
          </a:xfrm>
          <a:prstGeom prst="rect">
            <a:avLst/>
          </a:prstGeom>
        </p:spPr>
      </p:pic>
      <p:sp>
        <p:nvSpPr>
          <p:cNvPr id="2" name="TextBox 1">
            <a:extLst>
              <a:ext uri="{FF2B5EF4-FFF2-40B4-BE49-F238E27FC236}">
                <a16:creationId xmlns:a16="http://schemas.microsoft.com/office/drawing/2014/main" id="{78EA719B-9982-44E5-85B1-F320957E16DD}"/>
              </a:ext>
            </a:extLst>
          </p:cNvPr>
          <p:cNvSpPr txBox="1"/>
          <p:nvPr/>
        </p:nvSpPr>
        <p:spPr>
          <a:xfrm>
            <a:off x="5770880" y="477520"/>
            <a:ext cx="5130800" cy="646331"/>
          </a:xfrm>
          <a:prstGeom prst="rect">
            <a:avLst/>
          </a:prstGeom>
          <a:noFill/>
        </p:spPr>
        <p:txBody>
          <a:bodyPr wrap="square" rtlCol="0">
            <a:spAutoFit/>
          </a:bodyPr>
          <a:lstStyle/>
          <a:p>
            <a:r>
              <a:rPr lang="en-GB"/>
              <a:t>4 candidate hanno ottenuto il 95% dei voti. Solo una di loro è donna: </a:t>
            </a:r>
            <a:r>
              <a:rPr lang="en-GB" b="1" dirty="0"/>
              <a:t>Virginia Raggi.</a:t>
            </a:r>
          </a:p>
        </p:txBody>
      </p:sp>
      <p:sp>
        <p:nvSpPr>
          <p:cNvPr id="3" name="TextBox 2">
            <a:extLst>
              <a:ext uri="{FF2B5EF4-FFF2-40B4-BE49-F238E27FC236}">
                <a16:creationId xmlns:a16="http://schemas.microsoft.com/office/drawing/2014/main" id="{C61A2F7B-DD4C-9C41-69A0-81571913EE35}"/>
              </a:ext>
            </a:extLst>
          </p:cNvPr>
          <p:cNvSpPr txBox="1"/>
          <p:nvPr/>
        </p:nvSpPr>
        <p:spPr>
          <a:xfrm>
            <a:off x="5615712" y="2545156"/>
            <a:ext cx="2881745" cy="369332"/>
          </a:xfrm>
          <a:prstGeom prst="rect">
            <a:avLst/>
          </a:prstGeom>
          <a:solidFill>
            <a:srgbClr val="FF0000"/>
          </a:solidFill>
        </p:spPr>
        <p:txBody>
          <a:bodyPr wrap="square" rtlCol="0">
            <a:spAutoFit/>
          </a:bodyPr>
          <a:lstStyle/>
          <a:p>
            <a:r>
              <a:rPr lang="en-GB" b="1" dirty="0" err="1">
                <a:solidFill>
                  <a:schemeClr val="bg1"/>
                </a:solidFill>
              </a:rPr>
              <a:t>Voti</a:t>
            </a:r>
            <a:r>
              <a:rPr lang="en-GB" b="1" dirty="0">
                <a:solidFill>
                  <a:schemeClr val="bg1"/>
                </a:solidFill>
              </a:rPr>
              <a:t> per candidate </a:t>
            </a:r>
            <a:r>
              <a:rPr lang="en-GB" b="1" dirty="0" err="1">
                <a:solidFill>
                  <a:schemeClr val="bg1"/>
                </a:solidFill>
              </a:rPr>
              <a:t>Femmine</a:t>
            </a:r>
            <a:endParaRPr lang="en-GB" b="1" dirty="0">
              <a:solidFill>
                <a:schemeClr val="bg1"/>
              </a:solidFill>
            </a:endParaRPr>
          </a:p>
        </p:txBody>
      </p:sp>
      <p:sp>
        <p:nvSpPr>
          <p:cNvPr id="5" name="TextBox 4">
            <a:extLst>
              <a:ext uri="{FF2B5EF4-FFF2-40B4-BE49-F238E27FC236}">
                <a16:creationId xmlns:a16="http://schemas.microsoft.com/office/drawing/2014/main" id="{48C7C25D-5EEC-AAF8-2845-2E2663747A47}"/>
              </a:ext>
            </a:extLst>
          </p:cNvPr>
          <p:cNvSpPr txBox="1"/>
          <p:nvPr/>
        </p:nvSpPr>
        <p:spPr>
          <a:xfrm>
            <a:off x="1847428" y="3889337"/>
            <a:ext cx="461665" cy="2335976"/>
          </a:xfrm>
          <a:prstGeom prst="rect">
            <a:avLst/>
          </a:prstGeom>
          <a:solidFill>
            <a:schemeClr val="bg1">
              <a:lumMod val="85000"/>
            </a:schemeClr>
          </a:solidFill>
        </p:spPr>
        <p:txBody>
          <a:bodyPr vert="eaVert" wrap="square" rtlCol="0">
            <a:spAutoFit/>
          </a:bodyPr>
          <a:lstStyle/>
          <a:p>
            <a:pPr algn="ctr"/>
            <a:r>
              <a:rPr lang="en-GB" dirty="0"/>
              <a:t>SINDACO</a:t>
            </a:r>
          </a:p>
        </p:txBody>
      </p:sp>
      <p:pic>
        <p:nvPicPr>
          <p:cNvPr id="8" name="Picture 7" descr="Chart, box and whisker chart&#10;&#10;Description automatically generated">
            <a:extLst>
              <a:ext uri="{FF2B5EF4-FFF2-40B4-BE49-F238E27FC236}">
                <a16:creationId xmlns:a16="http://schemas.microsoft.com/office/drawing/2014/main" id="{E062C74D-B5CC-DF50-A573-659FC5981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5421" y="3889337"/>
            <a:ext cx="7442581" cy="2632668"/>
          </a:xfrm>
          <a:prstGeom prst="rect">
            <a:avLst/>
          </a:prstGeom>
        </p:spPr>
      </p:pic>
      <p:sp>
        <p:nvSpPr>
          <p:cNvPr id="9" name="TextBox 8">
            <a:extLst>
              <a:ext uri="{FF2B5EF4-FFF2-40B4-BE49-F238E27FC236}">
                <a16:creationId xmlns:a16="http://schemas.microsoft.com/office/drawing/2014/main" id="{22862918-E70F-7323-53CF-CAD598097BDD}"/>
              </a:ext>
            </a:extLst>
          </p:cNvPr>
          <p:cNvSpPr txBox="1"/>
          <p:nvPr/>
        </p:nvSpPr>
        <p:spPr>
          <a:xfrm>
            <a:off x="3786912" y="3334329"/>
            <a:ext cx="3269673" cy="369332"/>
          </a:xfrm>
          <a:prstGeom prst="rect">
            <a:avLst/>
          </a:prstGeom>
          <a:noFill/>
        </p:spPr>
        <p:txBody>
          <a:bodyPr wrap="square" rtlCol="0">
            <a:spAutoFit/>
          </a:bodyPr>
          <a:lstStyle/>
          <a:p>
            <a:r>
              <a:rPr lang="en-GB" dirty="0"/>
              <a:t>INCLUSA VIRGINIA RAGGI</a:t>
            </a:r>
          </a:p>
        </p:txBody>
      </p:sp>
      <p:sp>
        <p:nvSpPr>
          <p:cNvPr id="10" name="TextBox 9">
            <a:extLst>
              <a:ext uri="{FF2B5EF4-FFF2-40B4-BE49-F238E27FC236}">
                <a16:creationId xmlns:a16="http://schemas.microsoft.com/office/drawing/2014/main" id="{0D6754C5-1886-2DE3-78CA-268B5455FB68}"/>
              </a:ext>
            </a:extLst>
          </p:cNvPr>
          <p:cNvSpPr txBox="1"/>
          <p:nvPr/>
        </p:nvSpPr>
        <p:spPr>
          <a:xfrm>
            <a:off x="7495311" y="3334329"/>
            <a:ext cx="3269673" cy="369332"/>
          </a:xfrm>
          <a:prstGeom prst="rect">
            <a:avLst/>
          </a:prstGeom>
          <a:solidFill>
            <a:srgbClr val="FF0000"/>
          </a:solidFill>
        </p:spPr>
        <p:txBody>
          <a:bodyPr wrap="square" rtlCol="0">
            <a:spAutoFit/>
          </a:bodyPr>
          <a:lstStyle/>
          <a:p>
            <a:r>
              <a:rPr lang="en-GB" dirty="0">
                <a:solidFill>
                  <a:schemeClr val="bg1"/>
                </a:solidFill>
              </a:rPr>
              <a:t>ESCLUSA VIRGINIA RAGGI</a:t>
            </a:r>
          </a:p>
        </p:txBody>
      </p:sp>
    </p:spTree>
    <p:extLst>
      <p:ext uri="{BB962C8B-B14F-4D97-AF65-F5344CB8AC3E}">
        <p14:creationId xmlns:p14="http://schemas.microsoft.com/office/powerpoint/2010/main" val="30478081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2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3000"/>
                            </p:stCondLst>
                            <p:childTnLst>
                              <p:par>
                                <p:cTn id="17" presetID="22" presetClass="entr" presetSubtype="4"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par>
                          <p:cTn id="20" fill="hold">
                            <p:stCondLst>
                              <p:cond delay="3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6532-B0C1-4FC7-BAF9-DF256CF94783}"/>
              </a:ext>
            </a:extLst>
          </p:cNvPr>
          <p:cNvSpPr>
            <a:spLocks noGrp="1"/>
          </p:cNvSpPr>
          <p:nvPr>
            <p:ph type="title"/>
          </p:nvPr>
        </p:nvSpPr>
        <p:spPr/>
        <p:txBody>
          <a:bodyPr/>
          <a:lstStyle/>
          <a:p>
            <a:r>
              <a:rPr lang="en-GB"/>
              <a:t>Effetto sulla scelta dei 4 candidati</a:t>
            </a:r>
            <a:endParaRPr lang="en-GB" dirty="0"/>
          </a:p>
        </p:txBody>
      </p:sp>
      <p:grpSp>
        <p:nvGrpSpPr>
          <p:cNvPr id="17" name="Group 16">
            <a:extLst>
              <a:ext uri="{FF2B5EF4-FFF2-40B4-BE49-F238E27FC236}">
                <a16:creationId xmlns:a16="http://schemas.microsoft.com/office/drawing/2014/main" id="{DDA22584-37FF-49C2-AFCC-DF78BA7BC5BC}"/>
              </a:ext>
            </a:extLst>
          </p:cNvPr>
          <p:cNvGrpSpPr/>
          <p:nvPr/>
        </p:nvGrpSpPr>
        <p:grpSpPr>
          <a:xfrm>
            <a:off x="3184990" y="1719073"/>
            <a:ext cx="5742973" cy="4725939"/>
            <a:chOff x="3184990" y="1719073"/>
            <a:chExt cx="5742973" cy="4725939"/>
          </a:xfrm>
        </p:grpSpPr>
        <p:pic>
          <p:nvPicPr>
            <p:cNvPr id="6" name="Picture 5" descr="Logo&#10;&#10;Description automatically generated">
              <a:extLst>
                <a:ext uri="{FF2B5EF4-FFF2-40B4-BE49-F238E27FC236}">
                  <a16:creationId xmlns:a16="http://schemas.microsoft.com/office/drawing/2014/main" id="{6C7988A0-F2E8-4FD1-94F0-006D06A32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5023" y="4551924"/>
              <a:ext cx="1379461" cy="1381760"/>
            </a:xfrm>
            <a:prstGeom prst="rect">
              <a:avLst/>
            </a:prstGeom>
          </p:spPr>
        </p:pic>
        <p:pic>
          <p:nvPicPr>
            <p:cNvPr id="8" name="Picture 7" descr="Logo&#10;&#10;Description automatically generated">
              <a:extLst>
                <a:ext uri="{FF2B5EF4-FFF2-40B4-BE49-F238E27FC236}">
                  <a16:creationId xmlns:a16="http://schemas.microsoft.com/office/drawing/2014/main" id="{7104CEAD-E093-4256-B1C8-B9B7462095DD}"/>
                </a:ext>
              </a:extLst>
            </p:cNvPr>
            <p:cNvPicPr>
              <a:picLocks noChangeAspect="1"/>
            </p:cNvPicPr>
            <p:nvPr/>
          </p:nvPicPr>
          <p:blipFill rotWithShape="1">
            <a:blip r:embed="rId3">
              <a:extLst>
                <a:ext uri="{28A0092B-C50C-407E-A947-70E740481C1C}">
                  <a14:useLocalDpi xmlns:a14="http://schemas.microsoft.com/office/drawing/2010/main" val="0"/>
                </a:ext>
              </a:extLst>
            </a:blip>
            <a:srcRect b="6183"/>
            <a:stretch/>
          </p:blipFill>
          <p:spPr>
            <a:xfrm>
              <a:off x="3223396" y="4571357"/>
              <a:ext cx="1472823" cy="1381760"/>
            </a:xfrm>
            <a:prstGeom prst="rect">
              <a:avLst/>
            </a:prstGeom>
          </p:spPr>
        </p:pic>
        <p:pic>
          <p:nvPicPr>
            <p:cNvPr id="10" name="Picture 9" descr="Logo, company name&#10;&#10;Description automatically generated">
              <a:extLst>
                <a:ext uri="{FF2B5EF4-FFF2-40B4-BE49-F238E27FC236}">
                  <a16:creationId xmlns:a16="http://schemas.microsoft.com/office/drawing/2014/main" id="{F93FE789-9D69-4F84-B74E-41EB64C20A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092" y="4593590"/>
              <a:ext cx="1379461" cy="1379461"/>
            </a:xfrm>
            <a:prstGeom prst="rect">
              <a:avLst/>
            </a:prstGeom>
          </p:spPr>
        </p:pic>
        <p:pic>
          <p:nvPicPr>
            <p:cNvPr id="12" name="Picture 11" descr="Logo, company name&#10;&#10;Description automatically generated">
              <a:extLst>
                <a:ext uri="{FF2B5EF4-FFF2-40B4-BE49-F238E27FC236}">
                  <a16:creationId xmlns:a16="http://schemas.microsoft.com/office/drawing/2014/main" id="{28403C5F-A151-4EF2-AD10-F2B8DCCF29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1873" y="4615825"/>
              <a:ext cx="1379462" cy="1379462"/>
            </a:xfrm>
            <a:prstGeom prst="rect">
              <a:avLst/>
            </a:prstGeom>
          </p:spPr>
        </p:pic>
        <p:grpSp>
          <p:nvGrpSpPr>
            <p:cNvPr id="13" name="Group 12">
              <a:extLst>
                <a:ext uri="{FF2B5EF4-FFF2-40B4-BE49-F238E27FC236}">
                  <a16:creationId xmlns:a16="http://schemas.microsoft.com/office/drawing/2014/main" id="{99DF692E-A31A-4E3E-80DE-B0DC380B709C}"/>
                </a:ext>
              </a:extLst>
            </p:cNvPr>
            <p:cNvGrpSpPr/>
            <p:nvPr/>
          </p:nvGrpSpPr>
          <p:grpSpPr>
            <a:xfrm>
              <a:off x="3184990" y="1719073"/>
              <a:ext cx="5742973" cy="2852728"/>
              <a:chOff x="3184990" y="1719073"/>
              <a:chExt cx="5742973" cy="2852728"/>
            </a:xfrm>
          </p:grpSpPr>
          <p:pic>
            <p:nvPicPr>
              <p:cNvPr id="4" name="Immagine 6">
                <a:extLst>
                  <a:ext uri="{FF2B5EF4-FFF2-40B4-BE49-F238E27FC236}">
                    <a16:creationId xmlns:a16="http://schemas.microsoft.com/office/drawing/2014/main" id="{B3357480-1C87-402C-863F-8ACB470A9FC2}"/>
                  </a:ext>
                </a:extLst>
              </p:cNvPr>
              <p:cNvPicPr>
                <a:picLocks noChangeAspect="1"/>
              </p:cNvPicPr>
              <p:nvPr/>
            </p:nvPicPr>
            <p:blipFill>
              <a:blip r:embed="rId6">
                <a:alphaModFix/>
              </a:blip>
              <a:stretch>
                <a:fillRect/>
              </a:stretch>
            </p:blipFill>
            <p:spPr>
              <a:xfrm>
                <a:off x="3223396" y="1719073"/>
                <a:ext cx="5704567" cy="2852284"/>
              </a:xfrm>
              <a:prstGeom prst="rect">
                <a:avLst/>
              </a:prstGeom>
            </p:spPr>
          </p:pic>
          <p:pic>
            <p:nvPicPr>
              <p:cNvPr id="14" name="Immagine 6">
                <a:extLst>
                  <a:ext uri="{FF2B5EF4-FFF2-40B4-BE49-F238E27FC236}">
                    <a16:creationId xmlns:a16="http://schemas.microsoft.com/office/drawing/2014/main" id="{747878A0-F730-424F-A569-C0D260CCFEF3}"/>
                  </a:ext>
                </a:extLst>
              </p:cNvPr>
              <p:cNvPicPr>
                <a:picLocks noChangeAspect="1"/>
              </p:cNvPicPr>
              <p:nvPr/>
            </p:nvPicPr>
            <p:blipFill rotWithShape="1">
              <a:blip r:embed="rId6">
                <a:alphaModFix/>
              </a:blip>
              <a:srcRect r="74894"/>
              <a:stretch/>
            </p:blipFill>
            <p:spPr>
              <a:xfrm>
                <a:off x="4638663" y="1719073"/>
                <a:ext cx="1432180" cy="2852284"/>
              </a:xfrm>
              <a:prstGeom prst="rect">
                <a:avLst/>
              </a:prstGeom>
            </p:spPr>
          </p:pic>
          <p:pic>
            <p:nvPicPr>
              <p:cNvPr id="15" name="Immagine 6">
                <a:extLst>
                  <a:ext uri="{FF2B5EF4-FFF2-40B4-BE49-F238E27FC236}">
                    <a16:creationId xmlns:a16="http://schemas.microsoft.com/office/drawing/2014/main" id="{0249914E-E23C-474F-BDB4-6C914F200F62}"/>
                  </a:ext>
                </a:extLst>
              </p:cNvPr>
              <p:cNvPicPr>
                <a:picLocks noChangeAspect="1"/>
              </p:cNvPicPr>
              <p:nvPr/>
            </p:nvPicPr>
            <p:blipFill rotWithShape="1">
              <a:blip r:embed="rId6">
                <a:alphaModFix/>
              </a:blip>
              <a:srcRect l="24495" r="50399"/>
              <a:stretch/>
            </p:blipFill>
            <p:spPr>
              <a:xfrm>
                <a:off x="3184990" y="1719517"/>
                <a:ext cx="1432180" cy="2852284"/>
              </a:xfrm>
              <a:prstGeom prst="rect">
                <a:avLst/>
              </a:prstGeom>
            </p:spPr>
          </p:pic>
        </p:grpSp>
        <p:sp>
          <p:nvSpPr>
            <p:cNvPr id="16" name="TextBox 15">
              <a:extLst>
                <a:ext uri="{FF2B5EF4-FFF2-40B4-BE49-F238E27FC236}">
                  <a16:creationId xmlns:a16="http://schemas.microsoft.com/office/drawing/2014/main" id="{DCAB58E5-2896-4DA1-9E81-5CC4880ADBBA}"/>
                </a:ext>
              </a:extLst>
            </p:cNvPr>
            <p:cNvSpPr txBox="1"/>
            <p:nvPr/>
          </p:nvSpPr>
          <p:spPr>
            <a:xfrm>
              <a:off x="3223396" y="6075680"/>
              <a:ext cx="5704567" cy="369332"/>
            </a:xfrm>
            <a:prstGeom prst="rect">
              <a:avLst/>
            </a:prstGeom>
            <a:noFill/>
          </p:spPr>
          <p:txBody>
            <a:bodyPr wrap="square" rtlCol="0">
              <a:spAutoFit/>
            </a:bodyPr>
            <a:lstStyle/>
            <a:p>
              <a:r>
                <a:rPr lang="en-GB" dirty="0"/>
                <a:t>LEFT			POPULIST 	LIBERAL	       RIGHT</a:t>
              </a:r>
            </a:p>
          </p:txBody>
        </p:sp>
      </p:grpSp>
    </p:spTree>
    <p:extLst>
      <p:ext uri="{BB962C8B-B14F-4D97-AF65-F5344CB8AC3E}">
        <p14:creationId xmlns:p14="http://schemas.microsoft.com/office/powerpoint/2010/main" val="9737943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977A71-20E8-6DAC-2198-243BAE0F7F1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17618" y="106218"/>
            <a:ext cx="8314765" cy="6645564"/>
          </a:xfrm>
          <a:prstGeom prst="rect">
            <a:avLst/>
          </a:prstGeom>
        </p:spPr>
      </p:pic>
    </p:spTree>
    <p:extLst>
      <p:ext uri="{BB962C8B-B14F-4D97-AF65-F5344CB8AC3E}">
        <p14:creationId xmlns:p14="http://schemas.microsoft.com/office/powerpoint/2010/main" val="18819285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200F0BC-918D-4808-826C-6BE7F0EAC0DE}"/>
              </a:ext>
            </a:extLst>
          </p:cNvPr>
          <p:cNvGrpSpPr/>
          <p:nvPr/>
        </p:nvGrpSpPr>
        <p:grpSpPr>
          <a:xfrm>
            <a:off x="1170037" y="111298"/>
            <a:ext cx="9676819" cy="6746702"/>
            <a:chOff x="13759" y="238395"/>
            <a:chExt cx="6404186" cy="4465014"/>
          </a:xfrm>
        </p:grpSpPr>
        <p:grpSp>
          <p:nvGrpSpPr>
            <p:cNvPr id="9" name="Group 8">
              <a:extLst>
                <a:ext uri="{FF2B5EF4-FFF2-40B4-BE49-F238E27FC236}">
                  <a16:creationId xmlns:a16="http://schemas.microsoft.com/office/drawing/2014/main" id="{CC25B71D-9F0D-4483-8FE0-03F76F04305B}"/>
                </a:ext>
              </a:extLst>
            </p:cNvPr>
            <p:cNvGrpSpPr/>
            <p:nvPr/>
          </p:nvGrpSpPr>
          <p:grpSpPr>
            <a:xfrm>
              <a:off x="13759" y="238395"/>
              <a:ext cx="6404186" cy="3483316"/>
              <a:chOff x="-24341" y="107767"/>
              <a:chExt cx="6404186" cy="3483316"/>
            </a:xfrm>
          </p:grpSpPr>
          <p:grpSp>
            <p:nvGrpSpPr>
              <p:cNvPr id="11" name="Group 10">
                <a:extLst>
                  <a:ext uri="{FF2B5EF4-FFF2-40B4-BE49-F238E27FC236}">
                    <a16:creationId xmlns:a16="http://schemas.microsoft.com/office/drawing/2014/main" id="{5B0E5354-CB4D-4D9D-9021-EE23566D84CF}"/>
                  </a:ext>
                </a:extLst>
              </p:cNvPr>
              <p:cNvGrpSpPr/>
              <p:nvPr/>
            </p:nvGrpSpPr>
            <p:grpSpPr>
              <a:xfrm>
                <a:off x="-24341" y="381364"/>
                <a:ext cx="6404186" cy="3209719"/>
                <a:chOff x="-24341" y="-28211"/>
                <a:chExt cx="6404186" cy="3209719"/>
              </a:xfrm>
            </p:grpSpPr>
            <p:pic>
              <p:nvPicPr>
                <p:cNvPr id="13" name="Picture 12">
                  <a:extLst>
                    <a:ext uri="{FF2B5EF4-FFF2-40B4-BE49-F238E27FC236}">
                      <a16:creationId xmlns:a16="http://schemas.microsoft.com/office/drawing/2014/main" id="{E2EB17AD-5741-459F-9DDB-225BD6DA06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41" y="361"/>
                  <a:ext cx="3529540" cy="3181147"/>
                </a:xfrm>
                <a:prstGeom prst="rect">
                  <a:avLst/>
                </a:prstGeom>
              </p:spPr>
            </p:pic>
            <p:pic>
              <p:nvPicPr>
                <p:cNvPr id="14" name="Picture 13">
                  <a:extLst>
                    <a:ext uri="{FF2B5EF4-FFF2-40B4-BE49-F238E27FC236}">
                      <a16:creationId xmlns:a16="http://schemas.microsoft.com/office/drawing/2014/main" id="{FE6A0A06-223E-4391-BC66-E9165F38BA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28211"/>
                  <a:ext cx="2874645" cy="3068955"/>
                </a:xfrm>
                <a:prstGeom prst="rect">
                  <a:avLst/>
                </a:prstGeom>
              </p:spPr>
            </p:pic>
          </p:grpSp>
          <p:sp>
            <p:nvSpPr>
              <p:cNvPr id="12" name="Text Box 1">
                <a:extLst>
                  <a:ext uri="{FF2B5EF4-FFF2-40B4-BE49-F238E27FC236}">
                    <a16:creationId xmlns:a16="http://schemas.microsoft.com/office/drawing/2014/main" id="{935B4308-D7D5-4444-AC7F-CA6F211F9C57}"/>
                  </a:ext>
                </a:extLst>
              </p:cNvPr>
              <p:cNvSpPr txBox="1"/>
              <p:nvPr/>
            </p:nvSpPr>
            <p:spPr>
              <a:xfrm>
                <a:off x="0" y="107767"/>
                <a:ext cx="6379845" cy="225061"/>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1000"/>
                  </a:spcAft>
                </a:pPr>
                <a:r>
                  <a:rPr lang="en-US" sz="900" b="1">
                    <a:solidFill>
                      <a:srgbClr val="000000"/>
                    </a:solidFill>
                    <a:effectLst/>
                    <a:latin typeface="Arial" panose="020B0604020202020204" pitchFamily="34" charset="0"/>
                    <a:ea typeface="DengXian" panose="02010600030101010101" pitchFamily="2" charset="-122"/>
                  </a:rPr>
                  <a:t>Figure 13:treatment effect on mayor preference vote</a:t>
                </a:r>
              </a:p>
            </p:txBody>
          </p:sp>
        </p:grpSp>
        <p:pic>
          <p:nvPicPr>
            <p:cNvPr id="8" name="Picture 7">
              <a:extLst>
                <a:ext uri="{FF2B5EF4-FFF2-40B4-BE49-F238E27FC236}">
                  <a16:creationId xmlns:a16="http://schemas.microsoft.com/office/drawing/2014/main" id="{34E2FE37-A5DF-4FB2-BC1F-9C5DE63321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4420" y="3619500"/>
              <a:ext cx="4053840" cy="1083909"/>
            </a:xfrm>
            <a:prstGeom prst="rect">
              <a:avLst/>
            </a:prstGeom>
            <a:noFill/>
            <a:ln>
              <a:noFill/>
            </a:ln>
          </p:spPr>
        </p:pic>
      </p:grpSp>
      <p:sp>
        <p:nvSpPr>
          <p:cNvPr id="2" name="Left Brace 1">
            <a:extLst>
              <a:ext uri="{FF2B5EF4-FFF2-40B4-BE49-F238E27FC236}">
                <a16:creationId xmlns:a16="http://schemas.microsoft.com/office/drawing/2014/main" id="{6C2FFF0B-4F4A-4DBE-B20E-A2D620D1E8B5}"/>
              </a:ext>
            </a:extLst>
          </p:cNvPr>
          <p:cNvSpPr/>
          <p:nvPr/>
        </p:nvSpPr>
        <p:spPr>
          <a:xfrm>
            <a:off x="2489200" y="1595120"/>
            <a:ext cx="81280" cy="243840"/>
          </a:xfrm>
          <a:prstGeom prst="lef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 name="Oval 2">
            <a:extLst>
              <a:ext uri="{FF2B5EF4-FFF2-40B4-BE49-F238E27FC236}">
                <a16:creationId xmlns:a16="http://schemas.microsoft.com/office/drawing/2014/main" id="{2AD49BBA-36ED-4477-8F7C-D0BC8ABA83DF}"/>
              </a:ext>
            </a:extLst>
          </p:cNvPr>
          <p:cNvSpPr/>
          <p:nvPr/>
        </p:nvSpPr>
        <p:spPr>
          <a:xfrm>
            <a:off x="6503224" y="5192600"/>
            <a:ext cx="1106616" cy="845322"/>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035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4061001-2FA6-4C99-BDF8-73E6228F946A}"/>
              </a:ext>
            </a:extLst>
          </p:cNvPr>
          <p:cNvGrpSpPr/>
          <p:nvPr/>
        </p:nvGrpSpPr>
        <p:grpSpPr>
          <a:xfrm>
            <a:off x="867410" y="1382394"/>
            <a:ext cx="10825754" cy="3697605"/>
            <a:chOff x="0" y="0"/>
            <a:chExt cx="6332220" cy="2163082"/>
          </a:xfrm>
        </p:grpSpPr>
        <p:pic>
          <p:nvPicPr>
            <p:cNvPr id="5" name="Picture 4">
              <a:extLst>
                <a:ext uri="{FF2B5EF4-FFF2-40B4-BE49-F238E27FC236}">
                  <a16:creationId xmlns:a16="http://schemas.microsoft.com/office/drawing/2014/main" id="{C03327D7-AC00-42C1-9BB3-8AADC4B5BF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1257"/>
              <a:ext cx="6332220" cy="1901825"/>
            </a:xfrm>
            <a:prstGeom prst="rect">
              <a:avLst/>
            </a:prstGeom>
            <a:noFill/>
            <a:ln>
              <a:noFill/>
            </a:ln>
          </p:spPr>
        </p:pic>
        <p:sp>
          <p:nvSpPr>
            <p:cNvPr id="6" name="Text Box 264">
              <a:extLst>
                <a:ext uri="{FF2B5EF4-FFF2-40B4-BE49-F238E27FC236}">
                  <a16:creationId xmlns:a16="http://schemas.microsoft.com/office/drawing/2014/main" id="{15B49E59-258E-43F4-937C-19F75893EA8E}"/>
                </a:ext>
              </a:extLst>
            </p:cNvPr>
            <p:cNvSpPr txBox="1"/>
            <p:nvPr/>
          </p:nvSpPr>
          <p:spPr>
            <a:xfrm>
              <a:off x="0" y="0"/>
              <a:ext cx="6332220" cy="184785"/>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1000"/>
                </a:spcAft>
              </a:pPr>
              <a:r>
                <a:rPr lang="en-US" sz="900" b="1">
                  <a:solidFill>
                    <a:srgbClr val="000000"/>
                  </a:solidFill>
                  <a:effectLst/>
                  <a:latin typeface="Arial" panose="020B0604020202020204" pitchFamily="34" charset="0"/>
                  <a:ea typeface="DengXian" panose="02010600030101010101" pitchFamily="2" charset="-122"/>
                </a:rPr>
                <a:t>Table A- 5: robustness test (mayor votes)</a:t>
              </a:r>
            </a:p>
          </p:txBody>
        </p:sp>
      </p:grpSp>
      <p:sp>
        <p:nvSpPr>
          <p:cNvPr id="7" name="Rectangle 6">
            <a:extLst>
              <a:ext uri="{FF2B5EF4-FFF2-40B4-BE49-F238E27FC236}">
                <a16:creationId xmlns:a16="http://schemas.microsoft.com/office/drawing/2014/main" id="{A6905F2F-87F3-4593-BF97-F8D33E495A8B}"/>
              </a:ext>
            </a:extLst>
          </p:cNvPr>
          <p:cNvSpPr/>
          <p:nvPr/>
        </p:nvSpPr>
        <p:spPr>
          <a:xfrm>
            <a:off x="629920" y="2418080"/>
            <a:ext cx="1676400" cy="245872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1DD82456-ADB3-4A34-A25B-D9A3613216E2}"/>
              </a:ext>
            </a:extLst>
          </p:cNvPr>
          <p:cNvSpPr txBox="1"/>
          <p:nvPr/>
        </p:nvSpPr>
        <p:spPr>
          <a:xfrm>
            <a:off x="3007360" y="609600"/>
            <a:ext cx="7457440" cy="523220"/>
          </a:xfrm>
          <a:prstGeom prst="rect">
            <a:avLst/>
          </a:prstGeom>
          <a:noFill/>
        </p:spPr>
        <p:txBody>
          <a:bodyPr wrap="square" rtlCol="0">
            <a:spAutoFit/>
          </a:bodyPr>
          <a:lstStyle/>
          <a:p>
            <a:r>
              <a:rPr lang="en-GB" sz="2800" b="1" dirty="0"/>
              <a:t>CONTROL FOR PRIOR INTENTION TO VOTE</a:t>
            </a:r>
          </a:p>
        </p:txBody>
      </p:sp>
      <p:sp>
        <p:nvSpPr>
          <p:cNvPr id="9" name="Rectangle 8">
            <a:extLst>
              <a:ext uri="{FF2B5EF4-FFF2-40B4-BE49-F238E27FC236}">
                <a16:creationId xmlns:a16="http://schemas.microsoft.com/office/drawing/2014/main" id="{80E6DADE-C348-4116-8C09-079CB6C81598}"/>
              </a:ext>
            </a:extLst>
          </p:cNvPr>
          <p:cNvSpPr/>
          <p:nvPr/>
        </p:nvSpPr>
        <p:spPr>
          <a:xfrm>
            <a:off x="6847840" y="1828991"/>
            <a:ext cx="2418080" cy="82276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59513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F5BCD3-6F27-1781-6A1D-9BF3E2A28D7F}"/>
              </a:ext>
            </a:extLst>
          </p:cNvPr>
          <p:cNvSpPr>
            <a:spLocks noGrp="1"/>
          </p:cNvSpPr>
          <p:nvPr>
            <p:ph type="title"/>
          </p:nvPr>
        </p:nvSpPr>
        <p:spPr/>
        <p:txBody>
          <a:bodyPr/>
          <a:lstStyle/>
          <a:p>
            <a:r>
              <a:rPr lang="it-IT" dirty="0"/>
              <a:t>Dichiarazioni redditi parlamentari</a:t>
            </a:r>
          </a:p>
        </p:txBody>
      </p:sp>
      <p:pic>
        <p:nvPicPr>
          <p:cNvPr id="5" name="Immagine 4">
            <a:extLst>
              <a:ext uri="{FF2B5EF4-FFF2-40B4-BE49-F238E27FC236}">
                <a16:creationId xmlns:a16="http://schemas.microsoft.com/office/drawing/2014/main" id="{F961581B-0256-70E1-C233-8BC6B57B87FD}"/>
              </a:ext>
            </a:extLst>
          </p:cNvPr>
          <p:cNvPicPr>
            <a:picLocks noChangeAspect="1"/>
          </p:cNvPicPr>
          <p:nvPr/>
        </p:nvPicPr>
        <p:blipFill>
          <a:blip r:embed="rId2"/>
          <a:stretch>
            <a:fillRect/>
          </a:stretch>
        </p:blipFill>
        <p:spPr>
          <a:xfrm>
            <a:off x="6499572" y="1788741"/>
            <a:ext cx="3499210" cy="4773168"/>
          </a:xfrm>
          <a:prstGeom prst="rect">
            <a:avLst/>
          </a:prstGeom>
        </p:spPr>
      </p:pic>
      <p:pic>
        <p:nvPicPr>
          <p:cNvPr id="7" name="Immagine 6">
            <a:extLst>
              <a:ext uri="{FF2B5EF4-FFF2-40B4-BE49-F238E27FC236}">
                <a16:creationId xmlns:a16="http://schemas.microsoft.com/office/drawing/2014/main" id="{7CA3E31B-8795-3F6F-603E-E0C6B9EB22D6}"/>
              </a:ext>
            </a:extLst>
          </p:cNvPr>
          <p:cNvPicPr>
            <a:picLocks noChangeAspect="1"/>
          </p:cNvPicPr>
          <p:nvPr/>
        </p:nvPicPr>
        <p:blipFill>
          <a:blip r:embed="rId3"/>
          <a:stretch>
            <a:fillRect/>
          </a:stretch>
        </p:blipFill>
        <p:spPr>
          <a:xfrm>
            <a:off x="501340" y="2194560"/>
            <a:ext cx="5656624" cy="3700272"/>
          </a:xfrm>
          <a:prstGeom prst="rect">
            <a:avLst/>
          </a:prstGeom>
        </p:spPr>
      </p:pic>
    </p:spTree>
    <p:extLst>
      <p:ext uri="{BB962C8B-B14F-4D97-AF65-F5344CB8AC3E}">
        <p14:creationId xmlns:p14="http://schemas.microsoft.com/office/powerpoint/2010/main" val="14436827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F1BA3-1B58-42A6-8136-9A1279A7E313}"/>
              </a:ext>
            </a:extLst>
          </p:cNvPr>
          <p:cNvSpPr>
            <a:spLocks noGrp="1"/>
          </p:cNvSpPr>
          <p:nvPr>
            <p:ph type="title"/>
          </p:nvPr>
        </p:nvSpPr>
        <p:spPr/>
        <p:txBody>
          <a:bodyPr/>
          <a:lstStyle/>
          <a:p>
            <a:r>
              <a:rPr lang="en-GB" dirty="0"/>
              <a:t>Interaction </a:t>
            </a:r>
            <a:r>
              <a:rPr lang="en-GB" dirty="0" err="1"/>
              <a:t>effectS</a:t>
            </a:r>
            <a:endParaRPr lang="en-GB" dirty="0"/>
          </a:p>
        </p:txBody>
      </p:sp>
      <p:sp>
        <p:nvSpPr>
          <p:cNvPr id="3" name="Content Placeholder 2">
            <a:extLst>
              <a:ext uri="{FF2B5EF4-FFF2-40B4-BE49-F238E27FC236}">
                <a16:creationId xmlns:a16="http://schemas.microsoft.com/office/drawing/2014/main" id="{3CABF115-86AC-435B-8ACF-579F92C6DBA6}"/>
              </a:ext>
            </a:extLst>
          </p:cNvPr>
          <p:cNvSpPr>
            <a:spLocks noGrp="1"/>
          </p:cNvSpPr>
          <p:nvPr>
            <p:ph idx="1"/>
          </p:nvPr>
        </p:nvSpPr>
        <p:spPr/>
        <p:txBody>
          <a:bodyPr>
            <a:normAutofit/>
          </a:bodyPr>
          <a:lstStyle/>
          <a:p>
            <a:r>
              <a:rPr lang="it-IT" sz="2800"/>
              <a:t>Interagiamo il coefficiente di trattamento con le caratteristiche degli intervistati:</a:t>
            </a:r>
          </a:p>
          <a:p>
            <a:pPr marL="0" indent="0">
              <a:buNone/>
            </a:pPr>
            <a:endParaRPr lang="en-GB" sz="2400" dirty="0"/>
          </a:p>
          <a:p>
            <a:pPr lvl="1"/>
            <a:r>
              <a:rPr lang="it-IT" sz="2400"/>
              <a:t>Populista
Istruzione
Partecipazione politica (essere membro di un partito o attivista politico)</a:t>
            </a:r>
            <a:r>
              <a:rPr lang="en-GB" sz="2400" dirty="0"/>
              <a:t>	</a:t>
            </a:r>
          </a:p>
          <a:p>
            <a:pPr lvl="1"/>
            <a:endParaRPr lang="en-GB" sz="2400" dirty="0"/>
          </a:p>
        </p:txBody>
      </p:sp>
    </p:spTree>
    <p:extLst>
      <p:ext uri="{BB962C8B-B14F-4D97-AF65-F5344CB8AC3E}">
        <p14:creationId xmlns:p14="http://schemas.microsoft.com/office/powerpoint/2010/main" val="15189897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8BE24D-8DAC-4A98-AF8F-022E633DD14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bwMode="auto">
          <a:xfrm>
            <a:off x="632785" y="1444019"/>
            <a:ext cx="5122161" cy="3785235"/>
          </a:xfrm>
          <a:prstGeom prst="rect">
            <a:avLst/>
          </a:prstGeom>
          <a:noFill/>
          <a:ln>
            <a:noFill/>
          </a:ln>
        </p:spPr>
      </p:pic>
      <p:pic>
        <p:nvPicPr>
          <p:cNvPr id="10" name="Picture 9">
            <a:extLst>
              <a:ext uri="{FF2B5EF4-FFF2-40B4-BE49-F238E27FC236}">
                <a16:creationId xmlns:a16="http://schemas.microsoft.com/office/drawing/2014/main" id="{8FB29644-91B9-4AFC-AE84-B5225838D5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444018"/>
            <a:ext cx="5124450" cy="3785235"/>
          </a:xfrm>
          <a:prstGeom prst="rect">
            <a:avLst/>
          </a:prstGeom>
          <a:noFill/>
          <a:ln>
            <a:noFill/>
          </a:ln>
        </p:spPr>
      </p:pic>
    </p:spTree>
    <p:extLst>
      <p:ext uri="{BB962C8B-B14F-4D97-AF65-F5344CB8AC3E}">
        <p14:creationId xmlns:p14="http://schemas.microsoft.com/office/powerpoint/2010/main" val="35551352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F38A87-631D-4E34-8730-4C2D9E0D1AB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bwMode="auto">
          <a:xfrm>
            <a:off x="1064606" y="154697"/>
            <a:ext cx="4432941" cy="3274303"/>
          </a:xfrm>
          <a:prstGeom prst="rect">
            <a:avLst/>
          </a:prstGeom>
          <a:noFill/>
          <a:ln>
            <a:noFill/>
          </a:ln>
        </p:spPr>
      </p:pic>
      <p:pic>
        <p:nvPicPr>
          <p:cNvPr id="5" name="Picture 4">
            <a:extLst>
              <a:ext uri="{FF2B5EF4-FFF2-40B4-BE49-F238E27FC236}">
                <a16:creationId xmlns:a16="http://schemas.microsoft.com/office/drawing/2014/main" id="{DFA071C4-427A-482A-94A0-17B782A592F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1278457" y="3428999"/>
            <a:ext cx="4346487" cy="3207173"/>
          </a:xfrm>
          <a:prstGeom prst="rect">
            <a:avLst/>
          </a:prstGeom>
          <a:noFill/>
          <a:ln>
            <a:noFill/>
          </a:ln>
        </p:spPr>
      </p:pic>
      <p:pic>
        <p:nvPicPr>
          <p:cNvPr id="6" name="Picture 5">
            <a:extLst>
              <a:ext uri="{FF2B5EF4-FFF2-40B4-BE49-F238E27FC236}">
                <a16:creationId xmlns:a16="http://schemas.microsoft.com/office/drawing/2014/main" id="{5742A1FD-0942-4629-8890-E0FEE250FA1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bwMode="auto">
          <a:xfrm>
            <a:off x="5905298" y="154697"/>
            <a:ext cx="4430592" cy="3274303"/>
          </a:xfrm>
          <a:prstGeom prst="rect">
            <a:avLst/>
          </a:prstGeom>
          <a:noFill/>
          <a:ln>
            <a:noFill/>
          </a:ln>
        </p:spPr>
      </p:pic>
    </p:spTree>
    <p:extLst>
      <p:ext uri="{BB962C8B-B14F-4D97-AF65-F5344CB8AC3E}">
        <p14:creationId xmlns:p14="http://schemas.microsoft.com/office/powerpoint/2010/main" val="21213130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FE339-EC05-4D8C-B7B2-A9B602AFE2E9}"/>
              </a:ext>
            </a:extLst>
          </p:cNvPr>
          <p:cNvSpPr>
            <a:spLocks noGrp="1"/>
          </p:cNvSpPr>
          <p:nvPr>
            <p:ph type="title"/>
          </p:nvPr>
        </p:nvSpPr>
        <p:spPr/>
        <p:txBody>
          <a:bodyPr/>
          <a:lstStyle/>
          <a:p>
            <a:r>
              <a:rPr lang="en-GB"/>
              <a:t>Richiesta di trasparenza
</a:t>
            </a:r>
            <a:endParaRPr lang="en-GB" dirty="0"/>
          </a:p>
        </p:txBody>
      </p:sp>
      <p:sp>
        <p:nvSpPr>
          <p:cNvPr id="3" name="Content Placeholder 2">
            <a:extLst>
              <a:ext uri="{FF2B5EF4-FFF2-40B4-BE49-F238E27FC236}">
                <a16:creationId xmlns:a16="http://schemas.microsoft.com/office/drawing/2014/main" id="{6FDEBB4E-5ABD-4430-B516-0048C45382ED}"/>
              </a:ext>
            </a:extLst>
          </p:cNvPr>
          <p:cNvSpPr>
            <a:spLocks noGrp="1"/>
          </p:cNvSpPr>
          <p:nvPr>
            <p:ph idx="1"/>
          </p:nvPr>
        </p:nvSpPr>
        <p:spPr>
          <a:xfrm>
            <a:off x="2003691" y="1635574"/>
            <a:ext cx="8550010" cy="713788"/>
          </a:xfrm>
        </p:spPr>
        <p:txBody>
          <a:bodyPr>
            <a:noAutofit/>
          </a:bodyPr>
          <a:lstStyle/>
          <a:p>
            <a:r>
              <a:rPr lang="it-IT" sz="1600" i="1"/>
              <a:t>Quanto sarebbe utile disporre di norme che obblighino le parti ad adottare una maggiore trasparenza? Ad esempio, pubblicare il curriculum vitae dei candidati, i conflitti di interesse, le dichiarazioni dei redditi e patrimoniali, ecc...
</a:t>
            </a:r>
            <a:endParaRPr lang="en-GB" sz="800" i="1" dirty="0"/>
          </a:p>
        </p:txBody>
      </p:sp>
      <p:pic>
        <p:nvPicPr>
          <p:cNvPr id="8" name="Picture 7">
            <a:extLst>
              <a:ext uri="{FF2B5EF4-FFF2-40B4-BE49-F238E27FC236}">
                <a16:creationId xmlns:a16="http://schemas.microsoft.com/office/drawing/2014/main" id="{41FDC0E2-9DF5-4E79-ACAC-825F8646A9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0421" y="2441551"/>
            <a:ext cx="5736550" cy="4343726"/>
          </a:xfrm>
          <a:prstGeom prst="rect">
            <a:avLst/>
          </a:prstGeom>
        </p:spPr>
      </p:pic>
    </p:spTree>
    <p:extLst>
      <p:ext uri="{BB962C8B-B14F-4D97-AF65-F5344CB8AC3E}">
        <p14:creationId xmlns:p14="http://schemas.microsoft.com/office/powerpoint/2010/main" val="23662662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2D1A4-8109-4D3D-804B-BB4BD0B4AB43}"/>
              </a:ext>
            </a:extLst>
          </p:cNvPr>
          <p:cNvSpPr>
            <a:spLocks noGrp="1"/>
          </p:cNvSpPr>
          <p:nvPr>
            <p:ph type="title"/>
          </p:nvPr>
        </p:nvSpPr>
        <p:spPr/>
        <p:txBody>
          <a:bodyPr/>
          <a:lstStyle/>
          <a:p>
            <a:r>
              <a:rPr lang="en-GB"/>
              <a:t>VISITE AL SITO INTERNET</a:t>
            </a:r>
            <a:endParaRPr lang="en-GB" dirty="0"/>
          </a:p>
        </p:txBody>
      </p:sp>
      <p:sp>
        <p:nvSpPr>
          <p:cNvPr id="3" name="Content Placeholder 2">
            <a:extLst>
              <a:ext uri="{FF2B5EF4-FFF2-40B4-BE49-F238E27FC236}">
                <a16:creationId xmlns:a16="http://schemas.microsoft.com/office/drawing/2014/main" id="{0C20A175-1659-4CB3-A2B1-36D7BEC7C563}"/>
              </a:ext>
            </a:extLst>
          </p:cNvPr>
          <p:cNvSpPr>
            <a:spLocks noGrp="1"/>
          </p:cNvSpPr>
          <p:nvPr>
            <p:ph idx="1"/>
          </p:nvPr>
        </p:nvSpPr>
        <p:spPr/>
        <p:txBody>
          <a:bodyPr/>
          <a:lstStyle/>
          <a:p>
            <a:r>
              <a:rPr lang="it-IT"/>
              <a:t>Abbiamo monitorato le visite degli intervistati utilizzando Google Analytics ... e abbiamo scoperto che
</a:t>
            </a:r>
            <a:endParaRPr lang="en-GB" dirty="0"/>
          </a:p>
        </p:txBody>
      </p:sp>
      <p:pic>
        <p:nvPicPr>
          <p:cNvPr id="5" name="Picture 4" descr="Logo&#10;&#10;Description automatically generated with low confidence">
            <a:extLst>
              <a:ext uri="{FF2B5EF4-FFF2-40B4-BE49-F238E27FC236}">
                <a16:creationId xmlns:a16="http://schemas.microsoft.com/office/drawing/2014/main" id="{D9BDD593-C8E6-490E-A8AB-CBD882092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5128" y="3262997"/>
            <a:ext cx="8501743" cy="2926017"/>
          </a:xfrm>
          <a:prstGeom prst="rect">
            <a:avLst/>
          </a:prstGeom>
        </p:spPr>
      </p:pic>
    </p:spTree>
    <p:extLst>
      <p:ext uri="{BB962C8B-B14F-4D97-AF65-F5344CB8AC3E}">
        <p14:creationId xmlns:p14="http://schemas.microsoft.com/office/powerpoint/2010/main" val="10876272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box and whisker chart&#10;&#10;Description automatically generated">
            <a:extLst>
              <a:ext uri="{FF2B5EF4-FFF2-40B4-BE49-F238E27FC236}">
                <a16:creationId xmlns:a16="http://schemas.microsoft.com/office/drawing/2014/main" id="{D01F8A60-8F5D-4620-9296-735A451282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6529" y="3768437"/>
            <a:ext cx="4357254" cy="2904836"/>
          </a:xfrm>
          <a:prstGeom prst="rect">
            <a:avLst/>
          </a:prstGeom>
        </p:spPr>
      </p:pic>
      <p:sp>
        <p:nvSpPr>
          <p:cNvPr id="11" name="TextBox 10">
            <a:extLst>
              <a:ext uri="{FF2B5EF4-FFF2-40B4-BE49-F238E27FC236}">
                <a16:creationId xmlns:a16="http://schemas.microsoft.com/office/drawing/2014/main" id="{B1EFF35B-2250-4E40-B7DC-88E61F57EB0A}"/>
              </a:ext>
            </a:extLst>
          </p:cNvPr>
          <p:cNvSpPr txBox="1"/>
          <p:nvPr/>
        </p:nvSpPr>
        <p:spPr>
          <a:xfrm>
            <a:off x="865908" y="329517"/>
            <a:ext cx="7335983" cy="646331"/>
          </a:xfrm>
          <a:prstGeom prst="rect">
            <a:avLst/>
          </a:prstGeom>
          <a:noFill/>
        </p:spPr>
        <p:txBody>
          <a:bodyPr wrap="square" rtlCol="0">
            <a:spAutoFit/>
          </a:bodyPr>
          <a:lstStyle/>
          <a:p>
            <a:r>
              <a:rPr lang="it-IT"/>
              <a:t>Durata della visita (media = 72 secondi, mediana = 41 sec)
</a:t>
            </a:r>
            <a:endParaRPr lang="en-GB" dirty="0"/>
          </a:p>
        </p:txBody>
      </p:sp>
      <p:sp>
        <p:nvSpPr>
          <p:cNvPr id="12" name="TextBox 11">
            <a:extLst>
              <a:ext uri="{FF2B5EF4-FFF2-40B4-BE49-F238E27FC236}">
                <a16:creationId xmlns:a16="http://schemas.microsoft.com/office/drawing/2014/main" id="{44B678B2-CDB1-4050-9509-5C7CAA0878EC}"/>
              </a:ext>
            </a:extLst>
          </p:cNvPr>
          <p:cNvSpPr txBox="1"/>
          <p:nvPr/>
        </p:nvSpPr>
        <p:spPr>
          <a:xfrm>
            <a:off x="609602" y="4097873"/>
            <a:ext cx="2456872" cy="923330"/>
          </a:xfrm>
          <a:prstGeom prst="rect">
            <a:avLst/>
          </a:prstGeom>
          <a:noFill/>
        </p:spPr>
        <p:txBody>
          <a:bodyPr wrap="square" rtlCol="0">
            <a:spAutoFit/>
          </a:bodyPr>
          <a:lstStyle/>
          <a:p>
            <a:r>
              <a:rPr lang="it-IT"/>
              <a:t>Durata della visita e richiesta di trasparenza
</a:t>
            </a:r>
            <a:endParaRPr lang="en-GB" dirty="0"/>
          </a:p>
        </p:txBody>
      </p:sp>
      <p:pic>
        <p:nvPicPr>
          <p:cNvPr id="13" name="Picture 12">
            <a:extLst>
              <a:ext uri="{FF2B5EF4-FFF2-40B4-BE49-F238E27FC236}">
                <a16:creationId xmlns:a16="http://schemas.microsoft.com/office/drawing/2014/main" id="{7DE31642-AD49-4C6A-82F9-DA43F13F220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397164" y="705093"/>
            <a:ext cx="10013847" cy="3337319"/>
          </a:xfrm>
          <a:prstGeom prst="rect">
            <a:avLst/>
          </a:prstGeom>
          <a:noFill/>
          <a:ln>
            <a:noFill/>
          </a:ln>
        </p:spPr>
      </p:pic>
    </p:spTree>
    <p:extLst>
      <p:ext uri="{BB962C8B-B14F-4D97-AF65-F5344CB8AC3E}">
        <p14:creationId xmlns:p14="http://schemas.microsoft.com/office/powerpoint/2010/main" val="10637638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istogram&#10;&#10;Description automatically generated">
            <a:extLst>
              <a:ext uri="{FF2B5EF4-FFF2-40B4-BE49-F238E27FC236}">
                <a16:creationId xmlns:a16="http://schemas.microsoft.com/office/drawing/2014/main" id="{C849F32B-BCA4-4DF7-8FDC-381BF80BFB8E}"/>
              </a:ext>
            </a:extLst>
          </p:cNvPr>
          <p:cNvPicPr>
            <a:picLocks noChangeAspect="1"/>
          </p:cNvPicPr>
          <p:nvPr/>
        </p:nvPicPr>
        <p:blipFill rotWithShape="1">
          <a:blip r:embed="rId2">
            <a:extLst>
              <a:ext uri="{28A0092B-C50C-407E-A947-70E740481C1C}">
                <a14:useLocalDpi xmlns:a14="http://schemas.microsoft.com/office/drawing/2010/main" val="0"/>
              </a:ext>
            </a:extLst>
          </a:blip>
          <a:srcRect b="26667"/>
          <a:stretch/>
        </p:blipFill>
        <p:spPr>
          <a:xfrm>
            <a:off x="3668973" y="1343608"/>
            <a:ext cx="4387523" cy="5029200"/>
          </a:xfrm>
          <a:prstGeom prst="rect">
            <a:avLst/>
          </a:prstGeom>
        </p:spPr>
      </p:pic>
      <p:sp>
        <p:nvSpPr>
          <p:cNvPr id="6" name="TextBox 5">
            <a:extLst>
              <a:ext uri="{FF2B5EF4-FFF2-40B4-BE49-F238E27FC236}">
                <a16:creationId xmlns:a16="http://schemas.microsoft.com/office/drawing/2014/main" id="{79429861-D929-4C40-901D-67BB069FCFF3}"/>
              </a:ext>
            </a:extLst>
          </p:cNvPr>
          <p:cNvSpPr txBox="1"/>
          <p:nvPr/>
        </p:nvSpPr>
        <p:spPr>
          <a:xfrm>
            <a:off x="4495800" y="895740"/>
            <a:ext cx="3200400" cy="646331"/>
          </a:xfrm>
          <a:prstGeom prst="rect">
            <a:avLst/>
          </a:prstGeom>
          <a:noFill/>
        </p:spPr>
        <p:txBody>
          <a:bodyPr wrap="square" rtlCol="0">
            <a:spAutoFit/>
          </a:bodyPr>
          <a:lstStyle/>
          <a:p>
            <a:r>
              <a:rPr lang="en-GB"/>
              <a:t>Pagine web più visitate
</a:t>
            </a:r>
            <a:endParaRPr lang="en-GB" dirty="0"/>
          </a:p>
        </p:txBody>
      </p:sp>
      <p:grpSp>
        <p:nvGrpSpPr>
          <p:cNvPr id="11" name="Group 10">
            <a:extLst>
              <a:ext uri="{FF2B5EF4-FFF2-40B4-BE49-F238E27FC236}">
                <a16:creationId xmlns:a16="http://schemas.microsoft.com/office/drawing/2014/main" id="{5B32FD6C-DD2C-4C7E-BC45-B5EFF7322415}"/>
              </a:ext>
            </a:extLst>
          </p:cNvPr>
          <p:cNvGrpSpPr/>
          <p:nvPr/>
        </p:nvGrpSpPr>
        <p:grpSpPr>
          <a:xfrm>
            <a:off x="591127" y="1413164"/>
            <a:ext cx="3528291" cy="4101228"/>
            <a:chOff x="591127" y="1413164"/>
            <a:chExt cx="3528291" cy="4101228"/>
          </a:xfrm>
        </p:grpSpPr>
        <p:sp>
          <p:nvSpPr>
            <p:cNvPr id="7" name="Rectangle 6">
              <a:extLst>
                <a:ext uri="{FF2B5EF4-FFF2-40B4-BE49-F238E27FC236}">
                  <a16:creationId xmlns:a16="http://schemas.microsoft.com/office/drawing/2014/main" id="{BBBACAB5-5D69-418C-B5F2-6EE9F7A41202}"/>
                </a:ext>
              </a:extLst>
            </p:cNvPr>
            <p:cNvSpPr/>
            <p:nvPr/>
          </p:nvSpPr>
          <p:spPr>
            <a:xfrm>
              <a:off x="3740727" y="1413164"/>
              <a:ext cx="378691" cy="41012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F7140F5-25EB-415F-A221-163A36D97898}"/>
                </a:ext>
              </a:extLst>
            </p:cNvPr>
            <p:cNvSpPr txBox="1"/>
            <p:nvPr/>
          </p:nvSpPr>
          <p:spPr>
            <a:xfrm>
              <a:off x="591127" y="2244436"/>
              <a:ext cx="2558473" cy="923330"/>
            </a:xfrm>
            <a:prstGeom prst="rect">
              <a:avLst/>
            </a:prstGeom>
            <a:noFill/>
          </p:spPr>
          <p:txBody>
            <a:bodyPr wrap="square" rtlCol="0">
              <a:spAutoFit/>
            </a:bodyPr>
            <a:lstStyle/>
            <a:p>
              <a:r>
                <a:rPr lang="it-IT"/>
                <a:t>Virginia raggi è stata la pagina web più visitata
</a:t>
              </a:r>
              <a:endParaRPr lang="en-GB" dirty="0"/>
            </a:p>
          </p:txBody>
        </p:sp>
        <p:cxnSp>
          <p:nvCxnSpPr>
            <p:cNvPr id="10" name="Connector: Elbow 9">
              <a:extLst>
                <a:ext uri="{FF2B5EF4-FFF2-40B4-BE49-F238E27FC236}">
                  <a16:creationId xmlns:a16="http://schemas.microsoft.com/office/drawing/2014/main" id="{5C4B831D-21F2-429F-8AA5-B6800ABC7C39}"/>
                </a:ext>
              </a:extLst>
            </p:cNvPr>
            <p:cNvCxnSpPr>
              <a:stCxn id="8" idx="2"/>
              <a:endCxn id="7" idx="1"/>
            </p:cNvCxnSpPr>
            <p:nvPr/>
          </p:nvCxnSpPr>
          <p:spPr>
            <a:xfrm rot="16200000" flipH="1">
              <a:off x="2657539" y="2380590"/>
              <a:ext cx="296012" cy="1870363"/>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7140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435E1-A99E-4EE6-B945-563BAC5C94E7}"/>
              </a:ext>
            </a:extLst>
          </p:cNvPr>
          <p:cNvSpPr>
            <a:spLocks noGrp="1"/>
          </p:cNvSpPr>
          <p:nvPr>
            <p:ph type="title"/>
          </p:nvPr>
        </p:nvSpPr>
        <p:spPr/>
        <p:txBody>
          <a:bodyPr/>
          <a:lstStyle/>
          <a:p>
            <a:r>
              <a:rPr lang="en-GB" dirty="0" err="1"/>
              <a:t>Sommario</a:t>
            </a:r>
            <a:r>
              <a:rPr lang="en-GB" dirty="0"/>
              <a:t> </a:t>
            </a:r>
            <a:r>
              <a:rPr lang="en-GB" dirty="0" err="1"/>
              <a:t>dei</a:t>
            </a:r>
            <a:r>
              <a:rPr lang="en-GB" dirty="0"/>
              <a:t> </a:t>
            </a:r>
            <a:r>
              <a:rPr lang="en-GB" dirty="0" err="1"/>
              <a:t>risultati</a:t>
            </a:r>
            <a:endParaRPr lang="en-GB" dirty="0"/>
          </a:p>
        </p:txBody>
      </p:sp>
      <p:graphicFrame>
        <p:nvGraphicFramePr>
          <p:cNvPr id="5" name="Table 5">
            <a:extLst>
              <a:ext uri="{FF2B5EF4-FFF2-40B4-BE49-F238E27FC236}">
                <a16:creationId xmlns:a16="http://schemas.microsoft.com/office/drawing/2014/main" id="{B1464C0B-52C2-4C39-8A14-F0F4DA053045}"/>
              </a:ext>
            </a:extLst>
          </p:cNvPr>
          <p:cNvGraphicFramePr>
            <a:graphicFrameLocks noGrp="1"/>
          </p:cNvGraphicFramePr>
          <p:nvPr>
            <p:ph idx="1"/>
            <p:extLst>
              <p:ext uri="{D42A27DB-BD31-4B8C-83A1-F6EECF244321}">
                <p14:modId xmlns:p14="http://schemas.microsoft.com/office/powerpoint/2010/main" val="2880126398"/>
              </p:ext>
            </p:extLst>
          </p:nvPr>
        </p:nvGraphicFramePr>
        <p:xfrm>
          <a:off x="240145" y="2084832"/>
          <a:ext cx="11776363" cy="1870365"/>
        </p:xfrm>
        <a:graphic>
          <a:graphicData uri="http://schemas.openxmlformats.org/drawingml/2006/table">
            <a:tbl>
              <a:tblPr firstRow="1" bandRow="1">
                <a:tableStyleId>{5C22544A-7EE6-4342-B048-85BDC9FD1C3A}</a:tableStyleId>
              </a:tblPr>
              <a:tblGrid>
                <a:gridCol w="839171">
                  <a:extLst>
                    <a:ext uri="{9D8B030D-6E8A-4147-A177-3AD203B41FA5}">
                      <a16:colId xmlns:a16="http://schemas.microsoft.com/office/drawing/2014/main" val="1073893710"/>
                    </a:ext>
                  </a:extLst>
                </a:gridCol>
                <a:gridCol w="1156191">
                  <a:extLst>
                    <a:ext uri="{9D8B030D-6E8A-4147-A177-3AD203B41FA5}">
                      <a16:colId xmlns:a16="http://schemas.microsoft.com/office/drawing/2014/main" val="844223993"/>
                    </a:ext>
                  </a:extLst>
                </a:gridCol>
                <a:gridCol w="951060">
                  <a:extLst>
                    <a:ext uri="{9D8B030D-6E8A-4147-A177-3AD203B41FA5}">
                      <a16:colId xmlns:a16="http://schemas.microsoft.com/office/drawing/2014/main" val="1048832483"/>
                    </a:ext>
                  </a:extLst>
                </a:gridCol>
                <a:gridCol w="1009955">
                  <a:extLst>
                    <a:ext uri="{9D8B030D-6E8A-4147-A177-3AD203B41FA5}">
                      <a16:colId xmlns:a16="http://schemas.microsoft.com/office/drawing/2014/main" val="130992662"/>
                    </a:ext>
                  </a:extLst>
                </a:gridCol>
                <a:gridCol w="790786">
                  <a:extLst>
                    <a:ext uri="{9D8B030D-6E8A-4147-A177-3AD203B41FA5}">
                      <a16:colId xmlns:a16="http://schemas.microsoft.com/office/drawing/2014/main" val="1534132673"/>
                    </a:ext>
                  </a:extLst>
                </a:gridCol>
                <a:gridCol w="1036808">
                  <a:extLst>
                    <a:ext uri="{9D8B030D-6E8A-4147-A177-3AD203B41FA5}">
                      <a16:colId xmlns:a16="http://schemas.microsoft.com/office/drawing/2014/main" val="4011587034"/>
                    </a:ext>
                  </a:extLst>
                </a:gridCol>
                <a:gridCol w="1028022">
                  <a:extLst>
                    <a:ext uri="{9D8B030D-6E8A-4147-A177-3AD203B41FA5}">
                      <a16:colId xmlns:a16="http://schemas.microsoft.com/office/drawing/2014/main" val="4272369342"/>
                    </a:ext>
                  </a:extLst>
                </a:gridCol>
                <a:gridCol w="992875">
                  <a:extLst>
                    <a:ext uri="{9D8B030D-6E8A-4147-A177-3AD203B41FA5}">
                      <a16:colId xmlns:a16="http://schemas.microsoft.com/office/drawing/2014/main" val="3938839192"/>
                    </a:ext>
                  </a:extLst>
                </a:gridCol>
                <a:gridCol w="1177391">
                  <a:extLst>
                    <a:ext uri="{9D8B030D-6E8A-4147-A177-3AD203B41FA5}">
                      <a16:colId xmlns:a16="http://schemas.microsoft.com/office/drawing/2014/main" val="405320622"/>
                    </a:ext>
                  </a:extLst>
                </a:gridCol>
                <a:gridCol w="1244331">
                  <a:extLst>
                    <a:ext uri="{9D8B030D-6E8A-4147-A177-3AD203B41FA5}">
                      <a16:colId xmlns:a16="http://schemas.microsoft.com/office/drawing/2014/main" val="725500430"/>
                    </a:ext>
                  </a:extLst>
                </a:gridCol>
                <a:gridCol w="1549773">
                  <a:extLst>
                    <a:ext uri="{9D8B030D-6E8A-4147-A177-3AD203B41FA5}">
                      <a16:colId xmlns:a16="http://schemas.microsoft.com/office/drawing/2014/main" val="2966982712"/>
                    </a:ext>
                  </a:extLst>
                </a:gridCol>
              </a:tblGrid>
              <a:tr h="467269">
                <a:tc>
                  <a:txBody>
                    <a:bodyPr/>
                    <a:lstStyle/>
                    <a:p>
                      <a:endParaRPr lang="en-GB"/>
                    </a:p>
                  </a:txBody>
                  <a:tcPr/>
                </a:tc>
                <a:tc>
                  <a:txBody>
                    <a:bodyPr/>
                    <a:lstStyle/>
                    <a:p>
                      <a:pPr algn="ctr"/>
                      <a:r>
                        <a:rPr lang="en-GB" dirty="0"/>
                        <a:t>Affluenza</a:t>
                      </a:r>
                    </a:p>
                  </a:txBody>
                  <a:tcPr>
                    <a:solidFill>
                      <a:srgbClr val="ADEC10"/>
                    </a:solidFill>
                  </a:tcPr>
                </a:tc>
                <a:tc>
                  <a:txBody>
                    <a:bodyPr/>
                    <a:lstStyle/>
                    <a:p>
                      <a:pPr algn="ctr"/>
                      <a:r>
                        <a:rPr lang="en-GB" dirty="0" err="1"/>
                        <a:t>Voto</a:t>
                      </a:r>
                      <a:r>
                        <a:rPr lang="en-GB" dirty="0"/>
                        <a:t> di </a:t>
                      </a:r>
                      <a:r>
                        <a:rPr lang="en-GB" sz="1200" dirty="0" err="1"/>
                        <a:t>Preferenza</a:t>
                      </a:r>
                      <a:endParaRPr lang="en-GB" dirty="0"/>
                    </a:p>
                  </a:txBody>
                  <a:tcPr>
                    <a:solidFill>
                      <a:srgbClr val="F408E3"/>
                    </a:solidFill>
                  </a:tcPr>
                </a:tc>
                <a:tc gridSpan="2">
                  <a:txBody>
                    <a:bodyPr/>
                    <a:lstStyle/>
                    <a:p>
                      <a:pPr algn="ctr"/>
                      <a:r>
                        <a:rPr lang="en-GB" dirty="0" err="1"/>
                        <a:t>Istruzione</a:t>
                      </a:r>
                      <a:endParaRPr lang="en-GB" dirty="0"/>
                    </a:p>
                  </a:txBody>
                  <a:tcPr>
                    <a:lnB w="12700" cap="flat" cmpd="sng" algn="ctr">
                      <a:solidFill>
                        <a:schemeClr val="tx1"/>
                      </a:solidFill>
                      <a:prstDash val="solid"/>
                      <a:round/>
                      <a:headEnd type="none" w="med" len="med"/>
                      <a:tailEnd type="none" w="med" len="med"/>
                    </a:lnB>
                    <a:solidFill>
                      <a:schemeClr val="accent4"/>
                    </a:solidFill>
                  </a:tcPr>
                </a:tc>
                <a:tc hMerge="1">
                  <a:txBody>
                    <a:bodyPr/>
                    <a:lstStyle/>
                    <a:p>
                      <a:r>
                        <a:rPr lang="en-GB" dirty="0" err="1"/>
                        <a:t>Istruzione</a:t>
                      </a:r>
                      <a:endParaRPr lang="en-GB" dirty="0"/>
                    </a:p>
                  </a:txBody>
                  <a:tcPr/>
                </a:tc>
                <a:tc gridSpan="2">
                  <a:txBody>
                    <a:bodyPr/>
                    <a:lstStyle/>
                    <a:p>
                      <a:pPr algn="ctr"/>
                      <a:r>
                        <a:rPr lang="en-GB" dirty="0" err="1"/>
                        <a:t>Sesso</a:t>
                      </a:r>
                      <a:endParaRPr lang="en-GB" dirty="0"/>
                    </a:p>
                  </a:txBody>
                  <a:tcPr>
                    <a:lnB w="12700" cap="flat" cmpd="sng" algn="ctr">
                      <a:solidFill>
                        <a:schemeClr val="tx1"/>
                      </a:solidFill>
                      <a:prstDash val="solid"/>
                      <a:round/>
                      <a:headEnd type="none" w="med" len="med"/>
                      <a:tailEnd type="none" w="med" len="med"/>
                    </a:lnB>
                    <a:solidFill>
                      <a:srgbClr val="C00000"/>
                    </a:solidFill>
                  </a:tcPr>
                </a:tc>
                <a:tc hMerge="1">
                  <a:txBody>
                    <a:bodyPr/>
                    <a:lstStyle/>
                    <a:p>
                      <a:r>
                        <a:rPr lang="en-GB" dirty="0" err="1"/>
                        <a:t>Sesso</a:t>
                      </a:r>
                      <a:endParaRPr lang="en-GB" dirty="0"/>
                    </a:p>
                  </a:txBody>
                  <a:tcPr/>
                </a:tc>
                <a:tc gridSpan="2">
                  <a:txBody>
                    <a:bodyPr/>
                    <a:lstStyle/>
                    <a:p>
                      <a:pPr algn="ctr"/>
                      <a:r>
                        <a:rPr lang="en-GB" dirty="0" err="1"/>
                        <a:t>Esperienza</a:t>
                      </a:r>
                      <a:endParaRPr lang="en-GB" dirty="0"/>
                    </a:p>
                  </a:txBody>
                  <a:tcPr>
                    <a:lnB w="12700" cap="flat" cmpd="sng" algn="ctr">
                      <a:solidFill>
                        <a:schemeClr val="tx1"/>
                      </a:solidFill>
                      <a:prstDash val="solid"/>
                      <a:round/>
                      <a:headEnd type="none" w="med" len="med"/>
                      <a:tailEnd type="none" w="med" len="med"/>
                    </a:lnB>
                    <a:solidFill>
                      <a:srgbClr val="002060"/>
                    </a:solidFill>
                  </a:tcPr>
                </a:tc>
                <a:tc hMerge="1">
                  <a:txBody>
                    <a:bodyPr/>
                    <a:lstStyle/>
                    <a:p>
                      <a:pPr algn="ctr"/>
                      <a:endParaRPr lang="en-GB" dirty="0"/>
                    </a:p>
                  </a:txBody>
                  <a:tcPr/>
                </a:tc>
                <a:tc>
                  <a:txBody>
                    <a:bodyPr/>
                    <a:lstStyle/>
                    <a:p>
                      <a:pPr algn="ctr"/>
                      <a:r>
                        <a:rPr lang="en-GB" dirty="0" err="1">
                          <a:solidFill>
                            <a:sysClr val="windowText" lastClr="000000"/>
                          </a:solidFill>
                        </a:rPr>
                        <a:t>Voto</a:t>
                      </a:r>
                      <a:r>
                        <a:rPr lang="en-GB" dirty="0">
                          <a:solidFill>
                            <a:sysClr val="windowText" lastClr="000000"/>
                          </a:solidFill>
                        </a:rPr>
                        <a:t> per </a:t>
                      </a:r>
                      <a:r>
                        <a:rPr lang="en-GB" dirty="0" err="1">
                          <a:solidFill>
                            <a:sysClr val="windowText" lastClr="000000"/>
                          </a:solidFill>
                        </a:rPr>
                        <a:t>candidato</a:t>
                      </a:r>
                      <a:r>
                        <a:rPr lang="en-GB" dirty="0">
                          <a:solidFill>
                            <a:sysClr val="windowText" lastClr="000000"/>
                          </a:solidFill>
                        </a:rPr>
                        <a:t> M5S</a:t>
                      </a:r>
                    </a:p>
                  </a:txBody>
                  <a:tcPr>
                    <a:solidFill>
                      <a:srgbClr val="FFFF00"/>
                    </a:solidFill>
                  </a:tcPr>
                </a:tc>
                <a:tc>
                  <a:txBody>
                    <a:bodyPr/>
                    <a:lstStyle/>
                    <a:p>
                      <a:pPr algn="ctr"/>
                      <a:r>
                        <a:rPr lang="en-GB" dirty="0" err="1"/>
                        <a:t>Voto</a:t>
                      </a:r>
                      <a:r>
                        <a:rPr lang="en-GB" dirty="0"/>
                        <a:t> </a:t>
                      </a:r>
                      <a:r>
                        <a:rPr lang="en-GB" dirty="0" err="1"/>
                        <a:t>candidato</a:t>
                      </a:r>
                      <a:r>
                        <a:rPr lang="en-GB" dirty="0"/>
                        <a:t> in </a:t>
                      </a:r>
                      <a:r>
                        <a:rPr lang="en-GB" dirty="0" err="1"/>
                        <a:t>carica</a:t>
                      </a:r>
                      <a:endParaRPr lang="en-GB" dirty="0"/>
                    </a:p>
                  </a:txBody>
                  <a:tcPr>
                    <a:solidFill>
                      <a:schemeClr val="tx2"/>
                    </a:solidFill>
                  </a:tcPr>
                </a:tc>
                <a:extLst>
                  <a:ext uri="{0D108BD9-81ED-4DB2-BD59-A6C34878D82A}">
                    <a16:rowId xmlns:a16="http://schemas.microsoft.com/office/drawing/2014/main" val="2470998164"/>
                  </a:ext>
                </a:extLst>
              </a:tr>
              <a:tr h="488696">
                <a:tc>
                  <a:txBody>
                    <a:bodyPr/>
                    <a:lstStyle/>
                    <a:p>
                      <a:endParaRPr lang="en-GB" dirty="0"/>
                    </a:p>
                  </a:txBody>
                  <a:tcPr>
                    <a:solidFill>
                      <a:schemeClr val="bg1"/>
                    </a:solidFill>
                  </a:tcPr>
                </a:tc>
                <a:tc>
                  <a:txBody>
                    <a:bodyPr/>
                    <a:lstStyle/>
                    <a:p>
                      <a:endParaRPr lang="en-GB" sz="1400" dirty="0"/>
                    </a:p>
                  </a:txBody>
                  <a:tcPr>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t>Consiglieri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err="1"/>
                        <a:t>Sindaco</a:t>
                      </a:r>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t>Consiglieri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err="1"/>
                        <a:t>Sindaco</a:t>
                      </a:r>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t>Consiglieri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err="1"/>
                        <a:t>Sindaco</a:t>
                      </a:r>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6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endParaRPr lang="en-GB" sz="1600" dirty="0"/>
                    </a:p>
                  </a:txBody>
                  <a:tcP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102208"/>
                  </a:ext>
                </a:extLst>
              </a:tr>
              <a:tr h="467269">
                <a:tc>
                  <a:txBody>
                    <a:bodyPr/>
                    <a:lstStyle/>
                    <a:p>
                      <a:r>
                        <a:rPr lang="en-GB" dirty="0" err="1"/>
                        <a:t>Effetto</a:t>
                      </a:r>
                      <a:endParaRPr lang="en-GB" dirty="0"/>
                    </a:p>
                  </a:txBody>
                  <a:tcPr>
                    <a:lnR w="12700" cap="flat" cmpd="sng" algn="ctr">
                      <a:solidFill>
                        <a:schemeClr val="tx1"/>
                      </a:solidFill>
                      <a:prstDash val="solid"/>
                      <a:round/>
                      <a:headEnd type="none" w="med" len="med"/>
                      <a:tailEnd type="none" w="med" len="med"/>
                    </a:lnR>
                  </a:tcPr>
                </a:tc>
                <a:tc>
                  <a:txBody>
                    <a:bodyPr/>
                    <a:lstStyle/>
                    <a:p>
                      <a:pPr algn="ctr"/>
                      <a:r>
                        <a:rPr lang="en-GB" dirty="0">
                          <a:solidFill>
                            <a:schemeClr val="bg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GB" dirty="0">
                          <a:solidFill>
                            <a:schemeClr val="bg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GB" dirty="0">
                          <a:solidFill>
                            <a:schemeClr val="bg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GB" dirty="0">
                          <a:solidFill>
                            <a:schemeClr val="bg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GB" dirty="0">
                          <a:solidFill>
                            <a:schemeClr val="bg1"/>
                          </a:solidFill>
                          <a:highlight>
                            <a:srgbClr val="FF0000"/>
                          </a:highligh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GB" dirty="0">
                          <a:solidFill>
                            <a:schemeClr val="bg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GB" dirty="0">
                          <a:solidFill>
                            <a:schemeClr val="bg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GB" dirty="0">
                          <a:solidFill>
                            <a:schemeClr val="bg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GB" dirty="0">
                          <a:solidFill>
                            <a:schemeClr val="bg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GB" dirty="0">
                          <a:solidFill>
                            <a:schemeClr val="bg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872208386"/>
                  </a:ext>
                </a:extLst>
              </a:tr>
            </a:tbl>
          </a:graphicData>
        </a:graphic>
      </p:graphicFrame>
      <p:sp>
        <p:nvSpPr>
          <p:cNvPr id="7" name="TextBox 6">
            <a:extLst>
              <a:ext uri="{FF2B5EF4-FFF2-40B4-BE49-F238E27FC236}">
                <a16:creationId xmlns:a16="http://schemas.microsoft.com/office/drawing/2014/main" id="{CB0E4B27-37AA-47CB-B339-70ADF855B13A}"/>
              </a:ext>
            </a:extLst>
          </p:cNvPr>
          <p:cNvSpPr txBox="1"/>
          <p:nvPr/>
        </p:nvSpPr>
        <p:spPr>
          <a:xfrm>
            <a:off x="3740728" y="5069718"/>
            <a:ext cx="6096000" cy="923330"/>
          </a:xfrm>
          <a:prstGeom prst="rect">
            <a:avLst/>
          </a:prstGeom>
          <a:noFill/>
        </p:spPr>
        <p:txBody>
          <a:bodyPr wrap="square">
            <a:spAutoFit/>
          </a:bodyPr>
          <a:lstStyle/>
          <a:p>
            <a:r>
              <a:rPr lang="en-GB" dirty="0" err="1"/>
              <a:t>L’unico</a:t>
            </a:r>
            <a:r>
              <a:rPr lang="en-GB" dirty="0"/>
              <a:t> </a:t>
            </a:r>
            <a:r>
              <a:rPr lang="en-GB" dirty="0" err="1"/>
              <a:t>candidato</a:t>
            </a:r>
            <a:r>
              <a:rPr lang="en-GB" dirty="0"/>
              <a:t> </a:t>
            </a:r>
            <a:r>
              <a:rPr lang="en-GB" dirty="0" err="1"/>
              <a:t>femmina</a:t>
            </a:r>
            <a:r>
              <a:rPr lang="en-GB" dirty="0"/>
              <a:t> di rilievo era il </a:t>
            </a:r>
            <a:r>
              <a:rPr lang="en-GB" dirty="0" err="1"/>
              <a:t>candidato</a:t>
            </a:r>
            <a:r>
              <a:rPr lang="en-GB" dirty="0"/>
              <a:t> del m5s e </a:t>
            </a:r>
            <a:r>
              <a:rPr lang="en-GB" dirty="0" err="1"/>
              <a:t>anche</a:t>
            </a:r>
            <a:r>
              <a:rPr lang="en-GB" dirty="0"/>
              <a:t> il </a:t>
            </a:r>
            <a:r>
              <a:rPr lang="en-GB" dirty="0" err="1"/>
              <a:t>candidato</a:t>
            </a:r>
            <a:r>
              <a:rPr lang="en-GB" dirty="0"/>
              <a:t> in </a:t>
            </a:r>
            <a:r>
              <a:rPr lang="en-GB" dirty="0" err="1"/>
              <a:t>carica</a:t>
            </a:r>
            <a:r>
              <a:rPr lang="en-GB" dirty="0"/>
              <a:t>. </a:t>
            </a:r>
            <a:r>
              <a:rPr lang="en-GB" dirty="0" err="1"/>
              <a:t>Gli</a:t>
            </a:r>
            <a:r>
              <a:rPr lang="en-GB" dirty="0"/>
              <a:t> </a:t>
            </a:r>
            <a:r>
              <a:rPr lang="en-GB" dirty="0" err="1"/>
              <a:t>effetti</a:t>
            </a:r>
            <a:r>
              <a:rPr lang="en-GB" dirty="0"/>
              <a:t> non </a:t>
            </a:r>
            <a:r>
              <a:rPr lang="en-GB" dirty="0" err="1"/>
              <a:t>sono</a:t>
            </a:r>
            <a:r>
              <a:rPr lang="en-GB" dirty="0"/>
              <a:t> “</a:t>
            </a:r>
            <a:r>
              <a:rPr lang="en-GB" dirty="0" err="1"/>
              <a:t>separabili</a:t>
            </a:r>
            <a:r>
              <a:rPr lang="en-GB" dirty="0"/>
              <a:t>”.</a:t>
            </a:r>
          </a:p>
          <a:p>
            <a:r>
              <a:rPr lang="en-GB" b="1" dirty="0" err="1"/>
              <a:t>Limiti</a:t>
            </a:r>
            <a:r>
              <a:rPr lang="en-GB" b="1" dirty="0"/>
              <a:t> </a:t>
            </a:r>
            <a:r>
              <a:rPr lang="en-GB" b="1" dirty="0" err="1"/>
              <a:t>interpretativi</a:t>
            </a:r>
            <a:r>
              <a:rPr lang="en-GB" b="1" dirty="0"/>
              <a:t>!</a:t>
            </a:r>
          </a:p>
        </p:txBody>
      </p:sp>
      <p:graphicFrame>
        <p:nvGraphicFramePr>
          <p:cNvPr id="3" name="Table 6">
            <a:extLst>
              <a:ext uri="{FF2B5EF4-FFF2-40B4-BE49-F238E27FC236}">
                <a16:creationId xmlns:a16="http://schemas.microsoft.com/office/drawing/2014/main" id="{B3907C8E-301A-8450-4B5B-F3D30E1B1324}"/>
              </a:ext>
            </a:extLst>
          </p:cNvPr>
          <p:cNvGraphicFramePr>
            <a:graphicFrameLocks noGrp="1"/>
          </p:cNvGraphicFramePr>
          <p:nvPr>
            <p:extLst>
              <p:ext uri="{D42A27DB-BD31-4B8C-83A1-F6EECF244321}">
                <p14:modId xmlns:p14="http://schemas.microsoft.com/office/powerpoint/2010/main" val="485859891"/>
              </p:ext>
            </p:extLst>
          </p:nvPr>
        </p:nvGraphicFramePr>
        <p:xfrm>
          <a:off x="3486728" y="4264428"/>
          <a:ext cx="6781221" cy="413788"/>
        </p:xfrm>
        <a:graphic>
          <a:graphicData uri="http://schemas.openxmlformats.org/drawingml/2006/table">
            <a:tbl>
              <a:tblPr firstRow="1" bandRow="1">
                <a:tableStyleId>{5C22544A-7EE6-4342-B048-85BDC9FD1C3A}</a:tableStyleId>
              </a:tblPr>
              <a:tblGrid>
                <a:gridCol w="2260407">
                  <a:extLst>
                    <a:ext uri="{9D8B030D-6E8A-4147-A177-3AD203B41FA5}">
                      <a16:colId xmlns:a16="http://schemas.microsoft.com/office/drawing/2014/main" val="406355790"/>
                    </a:ext>
                  </a:extLst>
                </a:gridCol>
                <a:gridCol w="2260407">
                  <a:extLst>
                    <a:ext uri="{9D8B030D-6E8A-4147-A177-3AD203B41FA5}">
                      <a16:colId xmlns:a16="http://schemas.microsoft.com/office/drawing/2014/main" val="1213773680"/>
                    </a:ext>
                  </a:extLst>
                </a:gridCol>
                <a:gridCol w="2260407">
                  <a:extLst>
                    <a:ext uri="{9D8B030D-6E8A-4147-A177-3AD203B41FA5}">
                      <a16:colId xmlns:a16="http://schemas.microsoft.com/office/drawing/2014/main" val="1888907399"/>
                    </a:ext>
                  </a:extLst>
                </a:gridCol>
              </a:tblGrid>
              <a:tr h="413788">
                <a:tc>
                  <a:txBody>
                    <a:bodyPr/>
                    <a:lstStyle/>
                    <a:p>
                      <a:r>
                        <a:rPr lang="en-GB">
                          <a:solidFill>
                            <a:sysClr val="windowText" lastClr="000000"/>
                          </a:solidFill>
                        </a:rPr>
                        <a:t>EFFETTO NULLO</a:t>
                      </a:r>
                      <a:endParaRPr lang="en-GB" dirty="0">
                        <a:solidFill>
                          <a:sysClr val="windowText" lastClr="000000"/>
                        </a:solidFill>
                      </a:endParaRPr>
                    </a:p>
                  </a:txBody>
                  <a:tcPr>
                    <a:solidFill>
                      <a:schemeClr val="bg2"/>
                    </a:solidFill>
                  </a:tcPr>
                </a:tc>
                <a:tc>
                  <a:txBody>
                    <a:bodyPr/>
                    <a:lstStyle/>
                    <a:p>
                      <a:r>
                        <a:rPr lang="en-GB"/>
                        <a:t>EFFETTO NEGATIVO</a:t>
                      </a:r>
                      <a:endParaRPr lang="en-GB" dirty="0"/>
                    </a:p>
                  </a:txBody>
                  <a:tcPr>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EFFETTO POSITIVO</a:t>
                      </a:r>
                      <a:endParaRPr lang="en-GB" dirty="0"/>
                    </a:p>
                  </a:txBody>
                  <a:tcPr>
                    <a:solidFill>
                      <a:schemeClr val="accent5"/>
                    </a:solidFill>
                  </a:tcPr>
                </a:tc>
                <a:extLst>
                  <a:ext uri="{0D108BD9-81ED-4DB2-BD59-A6C34878D82A}">
                    <a16:rowId xmlns:a16="http://schemas.microsoft.com/office/drawing/2014/main" val="891604430"/>
                  </a:ext>
                </a:extLst>
              </a:tr>
            </a:tbl>
          </a:graphicData>
        </a:graphic>
      </p:graphicFrame>
    </p:spTree>
    <p:extLst>
      <p:ext uri="{BB962C8B-B14F-4D97-AF65-F5344CB8AC3E}">
        <p14:creationId xmlns:p14="http://schemas.microsoft.com/office/powerpoint/2010/main" val="23423778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7B399-D172-28A5-395A-9B74F53E513B}"/>
              </a:ext>
            </a:extLst>
          </p:cNvPr>
          <p:cNvSpPr>
            <a:spLocks noGrp="1"/>
          </p:cNvSpPr>
          <p:nvPr>
            <p:ph type="title"/>
          </p:nvPr>
        </p:nvSpPr>
        <p:spPr/>
        <p:txBody>
          <a:bodyPr/>
          <a:lstStyle/>
          <a:p>
            <a:r>
              <a:rPr lang="en-GB"/>
              <a:t>Interpretazion: Perchè effetti nulli?
</a:t>
            </a:r>
            <a:endParaRPr lang="en-GB" dirty="0"/>
          </a:p>
        </p:txBody>
      </p:sp>
      <p:sp>
        <p:nvSpPr>
          <p:cNvPr id="3" name="Content Placeholder 2">
            <a:extLst>
              <a:ext uri="{FF2B5EF4-FFF2-40B4-BE49-F238E27FC236}">
                <a16:creationId xmlns:a16="http://schemas.microsoft.com/office/drawing/2014/main" id="{5AFE14DB-B27A-FE18-B0E8-03EED3108B73}"/>
              </a:ext>
            </a:extLst>
          </p:cNvPr>
          <p:cNvSpPr>
            <a:spLocks noGrp="1"/>
          </p:cNvSpPr>
          <p:nvPr>
            <p:ph idx="1"/>
          </p:nvPr>
        </p:nvSpPr>
        <p:spPr>
          <a:xfrm>
            <a:off x="1024128" y="2286000"/>
            <a:ext cx="4102053" cy="4023360"/>
          </a:xfrm>
        </p:spPr>
        <p:txBody>
          <a:bodyPr/>
          <a:lstStyle/>
          <a:p>
            <a:pPr>
              <a:buFont typeface="Wingdings" panose="05000000000000000000" pitchFamily="2" charset="2"/>
              <a:buChar char="q"/>
            </a:pPr>
            <a:r>
              <a:rPr lang="it-IT"/>
              <a:t>Informazioni non salienti
Nessun effetto di rete (gli intervistati non "spettegolano")
Altri canali (ruolo dei media, delle ONG, ecc...)
Potenza statistica </a:t>
            </a:r>
            <a:endParaRPr lang="en-GB" dirty="0"/>
          </a:p>
        </p:txBody>
      </p:sp>
      <p:graphicFrame>
        <p:nvGraphicFramePr>
          <p:cNvPr id="4" name="Table 4">
            <a:extLst>
              <a:ext uri="{FF2B5EF4-FFF2-40B4-BE49-F238E27FC236}">
                <a16:creationId xmlns:a16="http://schemas.microsoft.com/office/drawing/2014/main" id="{B47793FE-6C6C-6F83-3BD1-622A133362A6}"/>
              </a:ext>
            </a:extLst>
          </p:cNvPr>
          <p:cNvGraphicFramePr>
            <a:graphicFrameLocks noGrp="1"/>
          </p:cNvGraphicFramePr>
          <p:nvPr>
            <p:extLst>
              <p:ext uri="{D42A27DB-BD31-4B8C-83A1-F6EECF244321}">
                <p14:modId xmlns:p14="http://schemas.microsoft.com/office/powerpoint/2010/main" val="385291116"/>
              </p:ext>
            </p:extLst>
          </p:nvPr>
        </p:nvGraphicFramePr>
        <p:xfrm>
          <a:off x="7065821" y="5621368"/>
          <a:ext cx="4442691" cy="741680"/>
        </p:xfrm>
        <a:graphic>
          <a:graphicData uri="http://schemas.openxmlformats.org/drawingml/2006/table">
            <a:tbl>
              <a:tblPr firstRow="1" bandRow="1">
                <a:tableStyleId>{5C22544A-7EE6-4342-B048-85BDC9FD1C3A}</a:tableStyleId>
              </a:tblPr>
              <a:tblGrid>
                <a:gridCol w="1480897">
                  <a:extLst>
                    <a:ext uri="{9D8B030D-6E8A-4147-A177-3AD203B41FA5}">
                      <a16:colId xmlns:a16="http://schemas.microsoft.com/office/drawing/2014/main" val="2304027909"/>
                    </a:ext>
                  </a:extLst>
                </a:gridCol>
                <a:gridCol w="1480897">
                  <a:extLst>
                    <a:ext uri="{9D8B030D-6E8A-4147-A177-3AD203B41FA5}">
                      <a16:colId xmlns:a16="http://schemas.microsoft.com/office/drawing/2014/main" val="4184100545"/>
                    </a:ext>
                  </a:extLst>
                </a:gridCol>
                <a:gridCol w="1480897">
                  <a:extLst>
                    <a:ext uri="{9D8B030D-6E8A-4147-A177-3AD203B41FA5}">
                      <a16:colId xmlns:a16="http://schemas.microsoft.com/office/drawing/2014/main" val="3459103423"/>
                    </a:ext>
                  </a:extLst>
                </a:gridCol>
              </a:tblGrid>
              <a:tr h="370840">
                <a:tc>
                  <a:txBody>
                    <a:bodyPr/>
                    <a:lstStyle/>
                    <a:p>
                      <a:r>
                        <a:rPr lang="en-GB" dirty="0"/>
                        <a:t>Full sample</a:t>
                      </a:r>
                    </a:p>
                  </a:txBody>
                  <a:tcPr/>
                </a:tc>
                <a:tc>
                  <a:txBody>
                    <a:bodyPr/>
                    <a:lstStyle/>
                    <a:p>
                      <a:r>
                        <a:rPr lang="en-GB" dirty="0"/>
                        <a:t>Excl. Turnout</a:t>
                      </a:r>
                    </a:p>
                  </a:txBody>
                  <a:tcPr/>
                </a:tc>
                <a:tc>
                  <a:txBody>
                    <a:bodyPr/>
                    <a:lstStyle/>
                    <a:p>
                      <a:r>
                        <a:rPr lang="en-GB" dirty="0"/>
                        <a:t>Pref. Vote</a:t>
                      </a:r>
                    </a:p>
                  </a:txBody>
                  <a:tcPr/>
                </a:tc>
                <a:extLst>
                  <a:ext uri="{0D108BD9-81ED-4DB2-BD59-A6C34878D82A}">
                    <a16:rowId xmlns:a16="http://schemas.microsoft.com/office/drawing/2014/main" val="1052340139"/>
                  </a:ext>
                </a:extLst>
              </a:tr>
              <a:tr h="370840">
                <a:tc>
                  <a:txBody>
                    <a:bodyPr/>
                    <a:lstStyle/>
                    <a:p>
                      <a:r>
                        <a:rPr lang="en-GB" dirty="0"/>
                        <a:t>1008</a:t>
                      </a:r>
                    </a:p>
                  </a:txBody>
                  <a:tcPr/>
                </a:tc>
                <a:tc>
                  <a:txBody>
                    <a:bodyPr/>
                    <a:lstStyle/>
                    <a:p>
                      <a:r>
                        <a:rPr lang="en-GB" dirty="0"/>
                        <a:t>867</a:t>
                      </a:r>
                    </a:p>
                  </a:txBody>
                  <a:tcPr/>
                </a:tc>
                <a:tc>
                  <a:txBody>
                    <a:bodyPr/>
                    <a:lstStyle/>
                    <a:p>
                      <a:r>
                        <a:rPr lang="en-GB" dirty="0"/>
                        <a:t>148</a:t>
                      </a:r>
                    </a:p>
                  </a:txBody>
                  <a:tcPr/>
                </a:tc>
                <a:extLst>
                  <a:ext uri="{0D108BD9-81ED-4DB2-BD59-A6C34878D82A}">
                    <a16:rowId xmlns:a16="http://schemas.microsoft.com/office/drawing/2014/main" val="3473967739"/>
                  </a:ext>
                </a:extLst>
              </a:tr>
            </a:tbl>
          </a:graphicData>
        </a:graphic>
      </p:graphicFrame>
      <p:sp>
        <p:nvSpPr>
          <p:cNvPr id="5" name="TextBox 4">
            <a:extLst>
              <a:ext uri="{FF2B5EF4-FFF2-40B4-BE49-F238E27FC236}">
                <a16:creationId xmlns:a16="http://schemas.microsoft.com/office/drawing/2014/main" id="{15CE5C8C-8A3D-4F13-E1D8-B555AE451C48}"/>
              </a:ext>
            </a:extLst>
          </p:cNvPr>
          <p:cNvSpPr txBox="1"/>
          <p:nvPr/>
        </p:nvSpPr>
        <p:spPr>
          <a:xfrm>
            <a:off x="8654477" y="5252036"/>
            <a:ext cx="1976581" cy="369332"/>
          </a:xfrm>
          <a:prstGeom prst="rect">
            <a:avLst/>
          </a:prstGeom>
          <a:noFill/>
        </p:spPr>
        <p:txBody>
          <a:bodyPr wrap="square" rtlCol="0">
            <a:spAutoFit/>
          </a:bodyPr>
          <a:lstStyle/>
          <a:p>
            <a:r>
              <a:rPr lang="en-GB" dirty="0"/>
              <a:t>Sample Size</a:t>
            </a:r>
          </a:p>
        </p:txBody>
      </p:sp>
      <p:pic>
        <p:nvPicPr>
          <p:cNvPr id="8" name="Picture 7" descr="Logo&#10;&#10;Description automatically generated">
            <a:extLst>
              <a:ext uri="{FF2B5EF4-FFF2-40B4-BE49-F238E27FC236}">
                <a16:creationId xmlns:a16="http://schemas.microsoft.com/office/drawing/2014/main" id="{19C42A1E-093A-8301-3B52-CAF5F02E1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5668" y="1790629"/>
            <a:ext cx="3276742" cy="3276742"/>
          </a:xfrm>
          <a:prstGeom prst="rect">
            <a:avLst/>
          </a:prstGeom>
        </p:spPr>
      </p:pic>
    </p:spTree>
    <p:extLst>
      <p:ext uri="{BB962C8B-B14F-4D97-AF65-F5344CB8AC3E}">
        <p14:creationId xmlns:p14="http://schemas.microsoft.com/office/powerpoint/2010/main" val="287038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500"/>
                                        <p:tgtEl>
                                          <p:spTgt spid="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7B399-D172-28A5-395A-9B74F53E513B}"/>
              </a:ext>
            </a:extLst>
          </p:cNvPr>
          <p:cNvSpPr>
            <a:spLocks noGrp="1"/>
          </p:cNvSpPr>
          <p:nvPr>
            <p:ph type="title"/>
          </p:nvPr>
        </p:nvSpPr>
        <p:spPr/>
        <p:txBody>
          <a:bodyPr/>
          <a:lstStyle/>
          <a:p>
            <a:r>
              <a:rPr lang="en-GB"/>
              <a:t>ininterpretazione
</a:t>
            </a:r>
            <a:endParaRPr lang="en-GB" dirty="0"/>
          </a:p>
        </p:txBody>
      </p:sp>
      <p:sp>
        <p:nvSpPr>
          <p:cNvPr id="3" name="Content Placeholder 2">
            <a:extLst>
              <a:ext uri="{FF2B5EF4-FFF2-40B4-BE49-F238E27FC236}">
                <a16:creationId xmlns:a16="http://schemas.microsoft.com/office/drawing/2014/main" id="{5AFE14DB-B27A-FE18-B0E8-03EED3108B73}"/>
              </a:ext>
            </a:extLst>
          </p:cNvPr>
          <p:cNvSpPr>
            <a:spLocks noGrp="1"/>
          </p:cNvSpPr>
          <p:nvPr>
            <p:ph idx="1"/>
          </p:nvPr>
        </p:nvSpPr>
        <p:spPr>
          <a:xfrm>
            <a:off x="1024128" y="2286000"/>
            <a:ext cx="5247363" cy="4023360"/>
          </a:xfrm>
        </p:spPr>
        <p:txBody>
          <a:bodyPr>
            <a:normAutofit fontScale="77500" lnSpcReduction="20000"/>
          </a:bodyPr>
          <a:lstStyle/>
          <a:p>
            <a:r>
              <a:rPr lang="it-IT" b="1"/>
              <a:t>Perché gli intervistati trattati hanno votato di più per Virginia Raggi (Movimento Cinque Stelle)?
</a:t>
            </a:r>
            <a:r>
              <a:rPr lang="it-IT"/>
              <a:t>Femmina?
Sindaco in carica?
Movimento Cinque Stelle?</a:t>
            </a:r>
            <a:r>
              <a:rPr lang="it-IT" b="1"/>
              <a:t>
</a:t>
            </a:r>
            <a:r>
              <a:rPr lang="it-IT" b="1" u="sng"/>
              <a:t>Il trattamento ha aumentato la rilevanza delle questioni di "trasparenza". Poiché il Movimento Cinque Stelle è il partito della trasparenza, hanno ottenuto più voti.    la trasparenza non è neutrale. La trasparenza è una questione di parte?</a:t>
            </a:r>
            <a:r>
              <a:rPr lang="it-IT" b="1"/>
              <a:t>
</a:t>
            </a:r>
            <a:r>
              <a:rPr lang="it-IT" b="1">
                <a:solidFill>
                  <a:srgbClr val="FF0000"/>
                </a:solidFill>
              </a:rPr>
              <a:t>Ma non abbiamo prove su nessuno di questi meccanismi! (Non abbastanza varianza, avremmo dovuto eseguire l'esperimento su più città ..). Budget limitato 5k €</a:t>
            </a:r>
            <a:r>
              <a:rPr lang="it-IT" b="1"/>
              <a:t>
</a:t>
            </a:r>
            <a:endParaRPr lang="en-GB" sz="1800" b="1" dirty="0">
              <a:solidFill>
                <a:srgbClr val="C00000"/>
              </a:solidFill>
            </a:endParaRPr>
          </a:p>
        </p:txBody>
      </p:sp>
      <p:pic>
        <p:nvPicPr>
          <p:cNvPr id="7" name="Picture 6">
            <a:extLst>
              <a:ext uri="{FF2B5EF4-FFF2-40B4-BE49-F238E27FC236}">
                <a16:creationId xmlns:a16="http://schemas.microsoft.com/office/drawing/2014/main" id="{12465542-4C04-786E-904F-D988DEF26F42}"/>
              </a:ext>
            </a:extLst>
          </p:cNvPr>
          <p:cNvPicPr>
            <a:picLocks noChangeAspect="1"/>
          </p:cNvPicPr>
          <p:nvPr/>
        </p:nvPicPr>
        <p:blipFill>
          <a:blip r:embed="rId2"/>
          <a:stretch>
            <a:fillRect/>
          </a:stretch>
        </p:blipFill>
        <p:spPr>
          <a:xfrm>
            <a:off x="6591300" y="1335024"/>
            <a:ext cx="5600700" cy="4905375"/>
          </a:xfrm>
          <a:prstGeom prst="rect">
            <a:avLst/>
          </a:prstGeom>
        </p:spPr>
      </p:pic>
    </p:spTree>
    <p:extLst>
      <p:ext uri="{BB962C8B-B14F-4D97-AF65-F5344CB8AC3E}">
        <p14:creationId xmlns:p14="http://schemas.microsoft.com/office/powerpoint/2010/main" val="3227846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9BBA7F-58ED-5154-7EED-77EB60D99A14}"/>
              </a:ext>
            </a:extLst>
          </p:cNvPr>
          <p:cNvSpPr>
            <a:spLocks noGrp="1"/>
          </p:cNvSpPr>
          <p:nvPr>
            <p:ph type="title"/>
          </p:nvPr>
        </p:nvSpPr>
        <p:spPr/>
        <p:txBody>
          <a:bodyPr/>
          <a:lstStyle/>
          <a:p>
            <a:r>
              <a:rPr lang="it-IT" dirty="0"/>
              <a:t>CURRICULUM e CERTIFICATI PENALI</a:t>
            </a:r>
          </a:p>
        </p:txBody>
      </p:sp>
      <p:pic>
        <p:nvPicPr>
          <p:cNvPr id="5" name="Immagine 4">
            <a:extLst>
              <a:ext uri="{FF2B5EF4-FFF2-40B4-BE49-F238E27FC236}">
                <a16:creationId xmlns:a16="http://schemas.microsoft.com/office/drawing/2014/main" id="{57F127BC-A34F-A95A-BED5-95CB8ACCECE0}"/>
              </a:ext>
            </a:extLst>
          </p:cNvPr>
          <p:cNvPicPr>
            <a:picLocks noChangeAspect="1"/>
          </p:cNvPicPr>
          <p:nvPr/>
        </p:nvPicPr>
        <p:blipFill>
          <a:blip r:embed="rId2"/>
          <a:stretch>
            <a:fillRect/>
          </a:stretch>
        </p:blipFill>
        <p:spPr>
          <a:xfrm>
            <a:off x="728389" y="2647404"/>
            <a:ext cx="3458457" cy="3811361"/>
          </a:xfrm>
          <a:prstGeom prst="rect">
            <a:avLst/>
          </a:prstGeom>
        </p:spPr>
      </p:pic>
      <p:pic>
        <p:nvPicPr>
          <p:cNvPr id="7" name="Immagine 6">
            <a:extLst>
              <a:ext uri="{FF2B5EF4-FFF2-40B4-BE49-F238E27FC236}">
                <a16:creationId xmlns:a16="http://schemas.microsoft.com/office/drawing/2014/main" id="{492F0976-144F-FC85-07A4-5903F19709E2}"/>
              </a:ext>
            </a:extLst>
          </p:cNvPr>
          <p:cNvPicPr>
            <a:picLocks noChangeAspect="1"/>
          </p:cNvPicPr>
          <p:nvPr/>
        </p:nvPicPr>
        <p:blipFill>
          <a:blip r:embed="rId3"/>
          <a:stretch>
            <a:fillRect/>
          </a:stretch>
        </p:blipFill>
        <p:spPr>
          <a:xfrm>
            <a:off x="4838689" y="2084832"/>
            <a:ext cx="3500869" cy="4619897"/>
          </a:xfrm>
          <a:prstGeom prst="rect">
            <a:avLst/>
          </a:prstGeom>
        </p:spPr>
      </p:pic>
    </p:spTree>
    <p:extLst>
      <p:ext uri="{BB962C8B-B14F-4D97-AF65-F5344CB8AC3E}">
        <p14:creationId xmlns:p14="http://schemas.microsoft.com/office/powerpoint/2010/main" val="6172901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D5A06-97B7-4738-9326-C22DB9B10533}"/>
              </a:ext>
            </a:extLst>
          </p:cNvPr>
          <p:cNvSpPr>
            <a:spLocks noGrp="1"/>
          </p:cNvSpPr>
          <p:nvPr>
            <p:ph type="title"/>
          </p:nvPr>
        </p:nvSpPr>
        <p:spPr/>
        <p:txBody>
          <a:bodyPr/>
          <a:lstStyle/>
          <a:p>
            <a:r>
              <a:rPr lang="en-GB" dirty="0"/>
              <a:t>CONCLUSIONS</a:t>
            </a:r>
          </a:p>
        </p:txBody>
      </p:sp>
      <p:sp>
        <p:nvSpPr>
          <p:cNvPr id="3" name="Content Placeholder 2">
            <a:extLst>
              <a:ext uri="{FF2B5EF4-FFF2-40B4-BE49-F238E27FC236}">
                <a16:creationId xmlns:a16="http://schemas.microsoft.com/office/drawing/2014/main" id="{513B0E0C-8900-44BA-B118-A4B8C580BD80}"/>
              </a:ext>
            </a:extLst>
          </p:cNvPr>
          <p:cNvSpPr>
            <a:spLocks noGrp="1"/>
          </p:cNvSpPr>
          <p:nvPr>
            <p:ph idx="1"/>
          </p:nvPr>
        </p:nvSpPr>
        <p:spPr/>
        <p:txBody>
          <a:bodyPr>
            <a:normAutofit fontScale="92500" lnSpcReduction="10000"/>
          </a:bodyPr>
          <a:lstStyle/>
          <a:p>
            <a:pPr>
              <a:buFont typeface="Arial" panose="020B0604020202020204" pitchFamily="34" charset="0"/>
              <a:buChar char="•"/>
            </a:pPr>
            <a:r>
              <a:rPr lang="it-IT" sz="3600"/>
              <a:t>Sondaggi ed evidenza aneddotica mostrano il sostegno popolare alle iniziative di trasparenza politica nonostante...
…Incertezza sull'efficacia della trasparenza nell'influenzare le scelte degli elettori.
La politicizzazione della trasparenza potrebbe essere un canale importante attraverso il quale la trasparenza influisce sulla politica.</a:t>
            </a:r>
            <a:endParaRPr lang="en-GB" sz="3600" dirty="0"/>
          </a:p>
        </p:txBody>
      </p:sp>
    </p:spTree>
    <p:extLst>
      <p:ext uri="{BB962C8B-B14F-4D97-AF65-F5344CB8AC3E}">
        <p14:creationId xmlns:p14="http://schemas.microsoft.com/office/powerpoint/2010/main" val="141830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39B8C8E5-F3EA-4A31-97F2-A7509F088D02}"/>
              </a:ext>
            </a:extLst>
          </p:cNvPr>
          <p:cNvSpPr txBox="1"/>
          <p:nvPr/>
        </p:nvSpPr>
        <p:spPr>
          <a:xfrm>
            <a:off x="4803976" y="5589182"/>
            <a:ext cx="3287080" cy="1077218"/>
          </a:xfrm>
          <a:prstGeom prst="rect">
            <a:avLst/>
          </a:prstGeom>
          <a:noFill/>
        </p:spPr>
        <p:txBody>
          <a:bodyPr wrap="square" rtlCol="0">
            <a:spAutoFit/>
          </a:bodyPr>
          <a:lstStyle/>
          <a:p>
            <a:pPr algn="ctr"/>
            <a:r>
              <a:rPr lang="it-IT" sz="1600" dirty="0"/>
              <a:t>Slides </a:t>
            </a:r>
            <a:r>
              <a:rPr lang="it-IT" sz="1600" dirty="0" err="1"/>
              <a:t>here</a:t>
            </a:r>
            <a:r>
              <a:rPr lang="it-IT" sz="1600" dirty="0"/>
              <a:t>:</a:t>
            </a:r>
          </a:p>
          <a:p>
            <a:r>
              <a:rPr lang="it-IT" sz="1600" dirty="0"/>
              <a:t>Personal page: </a:t>
            </a:r>
            <a:r>
              <a:rPr lang="it-IT" sz="1600" dirty="0">
                <a:hlinkClick r:id="rId2">
                  <a:extLst>
                    <a:ext uri="{A12FA001-AC4F-418D-AE19-62706E023703}">
                      <ahyp:hlinkClr xmlns:ahyp="http://schemas.microsoft.com/office/drawing/2018/hyperlinkcolor" val="tx"/>
                    </a:ext>
                  </a:extLst>
                </a:hlinkClick>
              </a:rPr>
              <a:t>www.gabrielepinto.it</a:t>
            </a:r>
            <a:endParaRPr lang="it-IT" sz="1600" dirty="0"/>
          </a:p>
          <a:p>
            <a:r>
              <a:rPr lang="it-IT" sz="1600" dirty="0"/>
              <a:t>Email: </a:t>
            </a:r>
            <a:r>
              <a:rPr lang="it-IT" sz="1600" dirty="0">
                <a:hlinkClick r:id="rId3">
                  <a:extLst>
                    <a:ext uri="{A12FA001-AC4F-418D-AE19-62706E023703}">
                      <ahyp:hlinkClr xmlns:ahyp="http://schemas.microsoft.com/office/drawing/2018/hyperlinkcolor" val="tx"/>
                    </a:ext>
                  </a:extLst>
                </a:hlinkClick>
              </a:rPr>
              <a:t>gabriele.pinto@uniroma1.it</a:t>
            </a:r>
            <a:endParaRPr lang="it-IT" sz="1600" dirty="0"/>
          </a:p>
          <a:p>
            <a:r>
              <a:rPr lang="it-IT" sz="1600" dirty="0"/>
              <a:t>Twitter: @gabrieleaopinto</a:t>
            </a:r>
          </a:p>
        </p:txBody>
      </p:sp>
      <p:pic>
        <p:nvPicPr>
          <p:cNvPr id="12" name="Immagine 11" descr="Immagine che contiene testo, grafica vettoriale&#10;&#10;Descrizione generata automaticamente">
            <a:extLst>
              <a:ext uri="{FF2B5EF4-FFF2-40B4-BE49-F238E27FC236}">
                <a16:creationId xmlns:a16="http://schemas.microsoft.com/office/drawing/2014/main" id="{44D808F4-A737-43E2-9AFB-BE0DB67760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4737" y="0"/>
            <a:ext cx="4962525" cy="5715000"/>
          </a:xfrm>
          <a:prstGeom prst="rect">
            <a:avLst/>
          </a:prstGeom>
        </p:spPr>
      </p:pic>
    </p:spTree>
    <p:extLst>
      <p:ext uri="{BB962C8B-B14F-4D97-AF65-F5344CB8AC3E}">
        <p14:creationId xmlns:p14="http://schemas.microsoft.com/office/powerpoint/2010/main" val="237567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4000"/>
                                        <p:tgtEl>
                                          <p:spTgt spid="12"/>
                                        </p:tgtEl>
                                      </p:cBhvr>
                                    </p:animEffect>
                                  </p:childTnLst>
                                </p:cTn>
                              </p:par>
                            </p:childTnLst>
                          </p:cTn>
                        </p:par>
                        <p:par>
                          <p:cTn id="8" fill="hold">
                            <p:stCondLst>
                              <p:cond delay="40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C73648-4C29-4F2B-9897-CCBA4B9D9E3E}"/>
              </a:ext>
            </a:extLst>
          </p:cNvPr>
          <p:cNvSpPr>
            <a:spLocks noGrp="1"/>
          </p:cNvSpPr>
          <p:nvPr>
            <p:ph type="title"/>
          </p:nvPr>
        </p:nvSpPr>
        <p:spPr/>
        <p:txBody>
          <a:bodyPr/>
          <a:lstStyle/>
          <a:p>
            <a:r>
              <a:rPr lang="it-IT" dirty="0" err="1"/>
              <a:t>references</a:t>
            </a:r>
            <a:endParaRPr lang="it-IT" dirty="0"/>
          </a:p>
        </p:txBody>
      </p:sp>
      <p:sp>
        <p:nvSpPr>
          <p:cNvPr id="3" name="Segnaposto contenuto 2">
            <a:extLst>
              <a:ext uri="{FF2B5EF4-FFF2-40B4-BE49-F238E27FC236}">
                <a16:creationId xmlns:a16="http://schemas.microsoft.com/office/drawing/2014/main" id="{AE27C316-A562-42C8-BE8B-07D56EE869A3}"/>
              </a:ext>
            </a:extLst>
          </p:cNvPr>
          <p:cNvSpPr>
            <a:spLocks noGrp="1"/>
          </p:cNvSpPr>
          <p:nvPr>
            <p:ph idx="1"/>
          </p:nvPr>
        </p:nvSpPr>
        <p:spPr>
          <a:xfrm>
            <a:off x="1024127" y="1816767"/>
            <a:ext cx="4281799" cy="4884821"/>
          </a:xfrm>
        </p:spPr>
        <p:txBody>
          <a:bodyPr>
            <a:normAutofit lnSpcReduction="10000"/>
          </a:bodyPr>
          <a:lstStyle/>
          <a:p>
            <a:r>
              <a:rPr lang="en-US" sz="1000" b="0" i="0" u="none" strike="noStrike" baseline="0" dirty="0">
                <a:solidFill>
                  <a:srgbClr val="000000"/>
                </a:solidFill>
                <a:latin typeface="Times New Roman" panose="02020603050405020304" pitchFamily="18" charset="0"/>
              </a:rPr>
              <a:t>Ashworth, S. (2012). Electoral Accountability: Recent Theoretical and Empirical Work. </a:t>
            </a:r>
            <a:r>
              <a:rPr lang="en-US" sz="1000" b="0" i="1" u="none" strike="noStrike" baseline="0" dirty="0">
                <a:solidFill>
                  <a:srgbClr val="000000"/>
                </a:solidFill>
                <a:latin typeface="Times New Roman" panose="02020603050405020304" pitchFamily="18" charset="0"/>
              </a:rPr>
              <a:t>Annual Review of Political Science</a:t>
            </a:r>
            <a:r>
              <a:rPr lang="en-US" sz="1000" b="0" i="0" u="none" strike="noStrike" baseline="0" dirty="0">
                <a:solidFill>
                  <a:srgbClr val="000000"/>
                </a:solidFill>
                <a:latin typeface="Times New Roman" panose="02020603050405020304" pitchFamily="18" charset="0"/>
              </a:rPr>
              <a:t>, </a:t>
            </a:r>
            <a:r>
              <a:rPr lang="en-US" sz="1000" b="0" i="1" u="none" strike="noStrike" baseline="0" dirty="0">
                <a:solidFill>
                  <a:srgbClr val="000000"/>
                </a:solidFill>
                <a:latin typeface="Times New Roman" panose="02020603050405020304" pitchFamily="18" charset="0"/>
              </a:rPr>
              <a:t>15</a:t>
            </a:r>
            <a:r>
              <a:rPr lang="en-US" sz="1000" b="0" i="0" u="none" strike="noStrike" baseline="0" dirty="0">
                <a:solidFill>
                  <a:srgbClr val="000000"/>
                </a:solidFill>
                <a:latin typeface="Times New Roman" panose="02020603050405020304" pitchFamily="18" charset="0"/>
              </a:rPr>
              <a:t>(1), 183–201. https://doi.org/10.1146/annurev-polisci-031710-103823 </a:t>
            </a:r>
          </a:p>
          <a:p>
            <a:r>
              <a:rPr lang="en-US" sz="1000" b="0" i="0" u="none" strike="noStrike" baseline="0" dirty="0">
                <a:solidFill>
                  <a:srgbClr val="000000"/>
                </a:solidFill>
                <a:latin typeface="Times New Roman" panose="02020603050405020304" pitchFamily="18" charset="0"/>
              </a:rPr>
              <a:t>Bank, W. (2016). </a:t>
            </a:r>
            <a:r>
              <a:rPr lang="en-US" sz="1000" b="0" i="1" u="none" strike="noStrike" baseline="0" dirty="0">
                <a:solidFill>
                  <a:srgbClr val="000000"/>
                </a:solidFill>
                <a:latin typeface="Times New Roman" panose="02020603050405020304" pitchFamily="18" charset="0"/>
              </a:rPr>
              <a:t>Making Politics Work for Development: Harnessing Transparency and Citizen Engagement</a:t>
            </a:r>
            <a:r>
              <a:rPr lang="en-US" sz="1000" b="0" i="0" u="none" strike="noStrike" baseline="0" dirty="0">
                <a:solidFill>
                  <a:srgbClr val="000000"/>
                </a:solidFill>
                <a:latin typeface="Times New Roman" panose="02020603050405020304" pitchFamily="18" charset="0"/>
              </a:rPr>
              <a:t>. The World Bank. </a:t>
            </a:r>
          </a:p>
          <a:p>
            <a:r>
              <a:rPr lang="en-US" sz="1000" b="0" i="0" u="none" strike="noStrike" baseline="0" dirty="0">
                <a:solidFill>
                  <a:srgbClr val="000000"/>
                </a:solidFill>
                <a:latin typeface="Times New Roman" panose="02020603050405020304" pitchFamily="18" charset="0"/>
              </a:rPr>
              <a:t>Bhandari, A., </a:t>
            </a:r>
            <a:r>
              <a:rPr lang="en-US" sz="1000" b="0" i="0" u="none" strike="noStrike" baseline="0" dirty="0" err="1">
                <a:solidFill>
                  <a:srgbClr val="000000"/>
                </a:solidFill>
                <a:latin typeface="Times New Roman" panose="02020603050405020304" pitchFamily="18" charset="0"/>
              </a:rPr>
              <a:t>Larreguy</a:t>
            </a:r>
            <a:r>
              <a:rPr lang="en-US" sz="1000" b="0" i="0" u="none" strike="noStrike" baseline="0" dirty="0">
                <a:solidFill>
                  <a:srgbClr val="000000"/>
                </a:solidFill>
                <a:latin typeface="Times New Roman" panose="02020603050405020304" pitchFamily="18" charset="0"/>
              </a:rPr>
              <a:t>, H., &amp; Marshall, J. (n.d.). Able and Mostly Willing: An Empirical Anatomy of Information’s Effect on Voter-Driven Accountability in Senegal. </a:t>
            </a:r>
            <a:r>
              <a:rPr lang="en-US" sz="1000" b="0" i="1" u="none" strike="noStrike" baseline="0" dirty="0">
                <a:solidFill>
                  <a:srgbClr val="000000"/>
                </a:solidFill>
                <a:latin typeface="Times New Roman" panose="02020603050405020304" pitchFamily="18" charset="0"/>
              </a:rPr>
              <a:t>American Journal of Political Science</a:t>
            </a:r>
            <a:r>
              <a:rPr lang="en-US" sz="1000" b="0" i="0" u="none" strike="noStrike" baseline="0" dirty="0">
                <a:solidFill>
                  <a:srgbClr val="000000"/>
                </a:solidFill>
                <a:latin typeface="Times New Roman" panose="02020603050405020304" pitchFamily="18" charset="0"/>
              </a:rPr>
              <a:t>, </a:t>
            </a:r>
            <a:r>
              <a:rPr lang="en-US" sz="1000" b="0" i="1" u="none" strike="noStrike" baseline="0" dirty="0">
                <a:solidFill>
                  <a:srgbClr val="000000"/>
                </a:solidFill>
                <a:latin typeface="Times New Roman" panose="02020603050405020304" pitchFamily="18" charset="0"/>
              </a:rPr>
              <a:t>n/a</a:t>
            </a:r>
            <a:r>
              <a:rPr lang="en-US" sz="1000" b="0" i="0" u="none" strike="noStrike" baseline="0" dirty="0">
                <a:solidFill>
                  <a:srgbClr val="000000"/>
                </a:solidFill>
                <a:latin typeface="Times New Roman" panose="02020603050405020304" pitchFamily="18" charset="0"/>
              </a:rPr>
              <a:t>(n/a). https://doi.org/https://doi.org/10.1111/ajps.12591 </a:t>
            </a:r>
          </a:p>
          <a:p>
            <a:r>
              <a:rPr lang="en-US" sz="1000" b="0" i="0" u="none" strike="noStrike" baseline="0" dirty="0">
                <a:solidFill>
                  <a:srgbClr val="000000"/>
                </a:solidFill>
                <a:latin typeface="Times New Roman" panose="02020603050405020304" pitchFamily="18" charset="0"/>
              </a:rPr>
              <a:t>Brennan, J. (2016). </a:t>
            </a:r>
            <a:r>
              <a:rPr lang="en-US" sz="1000" b="0" i="1" u="none" strike="noStrike" baseline="0" dirty="0">
                <a:solidFill>
                  <a:srgbClr val="000000"/>
                </a:solidFill>
                <a:latin typeface="Times New Roman" panose="02020603050405020304" pitchFamily="18" charset="0"/>
              </a:rPr>
              <a:t>Against democracy</a:t>
            </a:r>
            <a:r>
              <a:rPr lang="en-US" sz="1000" b="0" i="0" u="none" strike="noStrike" baseline="0" dirty="0">
                <a:solidFill>
                  <a:srgbClr val="000000"/>
                </a:solidFill>
                <a:latin typeface="Times New Roman" panose="02020603050405020304" pitchFamily="18" charset="0"/>
              </a:rPr>
              <a:t>. Princeton University Press. </a:t>
            </a:r>
          </a:p>
          <a:p>
            <a:r>
              <a:rPr lang="en-US" sz="1000" b="0" i="0" u="none" strike="noStrike" baseline="0" dirty="0">
                <a:solidFill>
                  <a:srgbClr val="000000"/>
                </a:solidFill>
                <a:latin typeface="Times New Roman" panose="02020603050405020304" pitchFamily="18" charset="0"/>
              </a:rPr>
              <a:t>Campbell, R., &amp; Cowley, P. (2014). What Voters Want: Reactions to Candidate Characteristics in a Survey Experiment. </a:t>
            </a:r>
            <a:r>
              <a:rPr lang="en-US" sz="1000" b="0" i="1" u="none" strike="noStrike" baseline="0" dirty="0">
                <a:solidFill>
                  <a:srgbClr val="000000"/>
                </a:solidFill>
                <a:latin typeface="Times New Roman" panose="02020603050405020304" pitchFamily="18" charset="0"/>
              </a:rPr>
              <a:t>Political Studies</a:t>
            </a:r>
            <a:r>
              <a:rPr lang="en-US" sz="1000" b="0" i="0" u="none" strike="noStrike" baseline="0" dirty="0">
                <a:solidFill>
                  <a:srgbClr val="000000"/>
                </a:solidFill>
                <a:latin typeface="Times New Roman" panose="02020603050405020304" pitchFamily="18" charset="0"/>
              </a:rPr>
              <a:t>, </a:t>
            </a:r>
            <a:r>
              <a:rPr lang="en-US" sz="1000" b="0" i="1" u="none" strike="noStrike" baseline="0" dirty="0">
                <a:solidFill>
                  <a:srgbClr val="000000"/>
                </a:solidFill>
                <a:latin typeface="Times New Roman" panose="02020603050405020304" pitchFamily="18" charset="0"/>
              </a:rPr>
              <a:t>62</a:t>
            </a:r>
            <a:r>
              <a:rPr lang="en-US" sz="1000" b="0" i="0" u="none" strike="noStrike" baseline="0" dirty="0">
                <a:solidFill>
                  <a:srgbClr val="000000"/>
                </a:solidFill>
                <a:latin typeface="Times New Roman" panose="02020603050405020304" pitchFamily="18" charset="0"/>
              </a:rPr>
              <a:t>(4), 745–765. https://doi.org/10.1111/1467-9248.12048 </a:t>
            </a:r>
          </a:p>
          <a:p>
            <a:r>
              <a:rPr lang="en-US" sz="1000" b="0" i="0" u="none" strike="noStrike" baseline="0" dirty="0">
                <a:solidFill>
                  <a:srgbClr val="000000"/>
                </a:solidFill>
                <a:latin typeface="Times New Roman" panose="02020603050405020304" pitchFamily="18" charset="0"/>
              </a:rPr>
              <a:t>Caplan, B. (2011). </a:t>
            </a:r>
            <a:r>
              <a:rPr lang="en-US" sz="1000" b="0" i="1" u="none" strike="noStrike" baseline="0" dirty="0">
                <a:solidFill>
                  <a:srgbClr val="000000"/>
                </a:solidFill>
                <a:latin typeface="Times New Roman" panose="02020603050405020304" pitchFamily="18" charset="0"/>
              </a:rPr>
              <a:t>The Myth of the Rational Voter: Why Democracies Choose Bad Policies-New Edition</a:t>
            </a:r>
            <a:r>
              <a:rPr lang="en-US" sz="1000" b="0" i="0" u="none" strike="noStrike" baseline="0" dirty="0">
                <a:solidFill>
                  <a:srgbClr val="000000"/>
                </a:solidFill>
                <a:latin typeface="Times New Roman" panose="02020603050405020304" pitchFamily="18" charset="0"/>
              </a:rPr>
              <a:t>. Princeton University Press. </a:t>
            </a:r>
          </a:p>
          <a:p>
            <a:r>
              <a:rPr lang="it-IT" sz="1000" b="0" i="0" u="none" strike="noStrike" baseline="0" dirty="0" err="1">
                <a:solidFill>
                  <a:srgbClr val="000000"/>
                </a:solidFill>
                <a:latin typeface="Times New Roman" panose="02020603050405020304" pitchFamily="18" charset="0"/>
              </a:rPr>
              <a:t>Dunning</a:t>
            </a:r>
            <a:r>
              <a:rPr lang="it-IT" sz="1000" b="0" i="0" u="none" strike="noStrike" baseline="0" dirty="0">
                <a:solidFill>
                  <a:srgbClr val="000000"/>
                </a:solidFill>
                <a:latin typeface="Times New Roman" panose="02020603050405020304" pitchFamily="18" charset="0"/>
              </a:rPr>
              <a:t>, T., Grossman, G., Humphreys, M., Hyde, S. D., McIntosh, C., </a:t>
            </a:r>
            <a:r>
              <a:rPr lang="it-IT" sz="1000" b="0" i="0" u="none" strike="noStrike" baseline="0" dirty="0" err="1">
                <a:solidFill>
                  <a:srgbClr val="000000"/>
                </a:solidFill>
                <a:latin typeface="Times New Roman" panose="02020603050405020304" pitchFamily="18" charset="0"/>
              </a:rPr>
              <a:t>Nellis</a:t>
            </a:r>
            <a:r>
              <a:rPr lang="it-IT" sz="1000" b="0" i="0" u="none" strike="noStrike" baseline="0" dirty="0">
                <a:solidFill>
                  <a:srgbClr val="000000"/>
                </a:solidFill>
                <a:latin typeface="Times New Roman" panose="02020603050405020304" pitchFamily="18" charset="0"/>
              </a:rPr>
              <a:t>, G., </a:t>
            </a:r>
            <a:r>
              <a:rPr lang="it-IT" sz="1000" b="0" i="0" u="none" strike="noStrike" baseline="0" dirty="0" err="1">
                <a:solidFill>
                  <a:srgbClr val="000000"/>
                </a:solidFill>
                <a:latin typeface="Times New Roman" panose="02020603050405020304" pitchFamily="18" charset="0"/>
              </a:rPr>
              <a:t>Adida</a:t>
            </a:r>
            <a:r>
              <a:rPr lang="it-IT" sz="1000" b="0" i="0" u="none" strike="noStrike" baseline="0" dirty="0">
                <a:solidFill>
                  <a:srgbClr val="000000"/>
                </a:solidFill>
                <a:latin typeface="Times New Roman" panose="02020603050405020304" pitchFamily="18" charset="0"/>
              </a:rPr>
              <a:t>, C. L., </a:t>
            </a:r>
            <a:r>
              <a:rPr lang="it-IT" sz="1000" b="0" i="0" u="none" strike="noStrike" baseline="0" dirty="0" err="1">
                <a:solidFill>
                  <a:srgbClr val="000000"/>
                </a:solidFill>
                <a:latin typeface="Times New Roman" panose="02020603050405020304" pitchFamily="18" charset="0"/>
              </a:rPr>
              <a:t>Arias</a:t>
            </a:r>
            <a:r>
              <a:rPr lang="it-IT" sz="1000" b="0" i="0" u="none" strike="noStrike" baseline="0" dirty="0">
                <a:solidFill>
                  <a:srgbClr val="000000"/>
                </a:solidFill>
                <a:latin typeface="Times New Roman" panose="02020603050405020304" pitchFamily="18" charset="0"/>
              </a:rPr>
              <a:t>, E., </a:t>
            </a:r>
            <a:r>
              <a:rPr lang="it-IT" sz="1000" b="0" i="0" u="none" strike="noStrike" baseline="0" dirty="0" err="1">
                <a:solidFill>
                  <a:srgbClr val="000000"/>
                </a:solidFill>
                <a:latin typeface="Times New Roman" panose="02020603050405020304" pitchFamily="18" charset="0"/>
              </a:rPr>
              <a:t>Bicalho</a:t>
            </a:r>
            <a:r>
              <a:rPr lang="it-IT" sz="1000" b="0" i="0" u="none" strike="noStrike" baseline="0" dirty="0">
                <a:solidFill>
                  <a:srgbClr val="000000"/>
                </a:solidFill>
                <a:latin typeface="Times New Roman" panose="02020603050405020304" pitchFamily="18" charset="0"/>
              </a:rPr>
              <a:t>, C., Boas, T. C., &amp; </a:t>
            </a:r>
            <a:r>
              <a:rPr lang="it-IT" sz="1000" b="0" i="0" u="none" strike="noStrike" baseline="0" dirty="0" err="1">
                <a:solidFill>
                  <a:srgbClr val="000000"/>
                </a:solidFill>
                <a:latin typeface="Times New Roman" panose="02020603050405020304" pitchFamily="18" charset="0"/>
              </a:rPr>
              <a:t>others</a:t>
            </a:r>
            <a:r>
              <a:rPr lang="it-IT" sz="1000" b="0" i="0" u="none" strike="noStrike" baseline="0" dirty="0">
                <a:solidFill>
                  <a:srgbClr val="000000"/>
                </a:solidFill>
                <a:latin typeface="Times New Roman" panose="02020603050405020304" pitchFamily="18" charset="0"/>
              </a:rPr>
              <a:t>. (2019). </a:t>
            </a:r>
            <a:r>
              <a:rPr lang="it-IT" sz="1000" b="0" i="0" u="none" strike="noStrike" baseline="0" dirty="0" err="1">
                <a:solidFill>
                  <a:srgbClr val="000000"/>
                </a:solidFill>
                <a:latin typeface="Times New Roman" panose="02020603050405020304" pitchFamily="18" charset="0"/>
              </a:rPr>
              <a:t>Voter</a:t>
            </a:r>
            <a:r>
              <a:rPr lang="it-IT" sz="1000" b="0" i="0" u="none" strike="noStrike" baseline="0" dirty="0">
                <a:solidFill>
                  <a:srgbClr val="000000"/>
                </a:solidFill>
                <a:latin typeface="Times New Roman" panose="02020603050405020304" pitchFamily="18" charset="0"/>
              </a:rPr>
              <a:t> information </a:t>
            </a:r>
            <a:r>
              <a:rPr lang="it-IT" sz="1000" b="0" i="0" u="none" strike="noStrike" baseline="0" dirty="0" err="1">
                <a:solidFill>
                  <a:srgbClr val="000000"/>
                </a:solidFill>
                <a:latin typeface="Times New Roman" panose="02020603050405020304" pitchFamily="18" charset="0"/>
              </a:rPr>
              <a:t>campaigns</a:t>
            </a:r>
            <a:r>
              <a:rPr lang="it-IT" sz="1000" b="0" i="0" u="none" strike="noStrike" baseline="0" dirty="0">
                <a:solidFill>
                  <a:srgbClr val="000000"/>
                </a:solidFill>
                <a:latin typeface="Times New Roman" panose="02020603050405020304" pitchFamily="18" charset="0"/>
              </a:rPr>
              <a:t> and </a:t>
            </a:r>
            <a:r>
              <a:rPr lang="it-IT" sz="1000" b="0" i="0" u="none" strike="noStrike" baseline="0" dirty="0" err="1">
                <a:solidFill>
                  <a:srgbClr val="000000"/>
                </a:solidFill>
                <a:latin typeface="Times New Roman" panose="02020603050405020304" pitchFamily="18" charset="0"/>
              </a:rPr>
              <a:t>political</a:t>
            </a:r>
            <a:r>
              <a:rPr lang="it-IT" sz="1000" b="0" i="0" u="none" strike="noStrike" baseline="0" dirty="0">
                <a:solidFill>
                  <a:srgbClr val="000000"/>
                </a:solidFill>
                <a:latin typeface="Times New Roman" panose="02020603050405020304" pitchFamily="18" charset="0"/>
              </a:rPr>
              <a:t> accountability: Cumulative </a:t>
            </a:r>
            <a:r>
              <a:rPr lang="it-IT" sz="1000" b="0" i="0" u="none" strike="noStrike" baseline="0" dirty="0" err="1">
                <a:solidFill>
                  <a:srgbClr val="000000"/>
                </a:solidFill>
                <a:latin typeface="Times New Roman" panose="02020603050405020304" pitchFamily="18" charset="0"/>
              </a:rPr>
              <a:t>findings</a:t>
            </a:r>
            <a:r>
              <a:rPr lang="it-IT" sz="1000" b="0" i="0" u="none" strike="noStrike" baseline="0" dirty="0">
                <a:solidFill>
                  <a:srgbClr val="000000"/>
                </a:solidFill>
                <a:latin typeface="Times New Roman" panose="02020603050405020304" pitchFamily="18" charset="0"/>
              </a:rPr>
              <a:t> from a </a:t>
            </a:r>
            <a:r>
              <a:rPr lang="it-IT" sz="1000" b="0" i="0" u="none" strike="noStrike" baseline="0" dirty="0" err="1">
                <a:solidFill>
                  <a:srgbClr val="000000"/>
                </a:solidFill>
                <a:latin typeface="Times New Roman" panose="02020603050405020304" pitchFamily="18" charset="0"/>
              </a:rPr>
              <a:t>preregistered</a:t>
            </a:r>
            <a:r>
              <a:rPr lang="it-IT" sz="1000" b="0" i="0" u="none" strike="noStrike" baseline="0" dirty="0">
                <a:solidFill>
                  <a:srgbClr val="000000"/>
                </a:solidFill>
                <a:latin typeface="Times New Roman" panose="02020603050405020304" pitchFamily="18" charset="0"/>
              </a:rPr>
              <a:t> meta-</a:t>
            </a:r>
            <a:r>
              <a:rPr lang="it-IT" sz="1000" b="0" i="0" u="none" strike="noStrike" baseline="0" dirty="0" err="1">
                <a:solidFill>
                  <a:srgbClr val="000000"/>
                </a:solidFill>
                <a:latin typeface="Times New Roman" panose="02020603050405020304" pitchFamily="18" charset="0"/>
              </a:rPr>
              <a:t>analysis</a:t>
            </a:r>
            <a:r>
              <a:rPr lang="it-IT" sz="1000" b="0" i="0" u="none" strike="noStrike" baseline="0" dirty="0">
                <a:solidFill>
                  <a:srgbClr val="000000"/>
                </a:solidFill>
                <a:latin typeface="Times New Roman" panose="02020603050405020304" pitchFamily="18" charset="0"/>
              </a:rPr>
              <a:t> of </a:t>
            </a:r>
            <a:r>
              <a:rPr lang="it-IT" sz="1000" b="0" i="0" u="none" strike="noStrike" baseline="0" dirty="0" err="1">
                <a:solidFill>
                  <a:srgbClr val="000000"/>
                </a:solidFill>
                <a:latin typeface="Times New Roman" panose="02020603050405020304" pitchFamily="18" charset="0"/>
              </a:rPr>
              <a:t>coordinated</a:t>
            </a:r>
            <a:r>
              <a:rPr lang="it-IT" sz="1000" b="0" i="0" u="none" strike="noStrike" baseline="0" dirty="0">
                <a:solidFill>
                  <a:srgbClr val="000000"/>
                </a:solidFill>
                <a:latin typeface="Times New Roman" panose="02020603050405020304" pitchFamily="18" charset="0"/>
              </a:rPr>
              <a:t> trials. </a:t>
            </a:r>
            <a:r>
              <a:rPr lang="it-IT" sz="1000" b="0" i="1" u="none" strike="noStrike" baseline="0" dirty="0">
                <a:solidFill>
                  <a:srgbClr val="000000"/>
                </a:solidFill>
                <a:latin typeface="Times New Roman" panose="02020603050405020304" pitchFamily="18" charset="0"/>
              </a:rPr>
              <a:t>Science </a:t>
            </a:r>
            <a:r>
              <a:rPr lang="it-IT" sz="1000" b="0" i="1" u="none" strike="noStrike" baseline="0" dirty="0" err="1">
                <a:solidFill>
                  <a:srgbClr val="000000"/>
                </a:solidFill>
                <a:latin typeface="Times New Roman" panose="02020603050405020304" pitchFamily="18" charset="0"/>
              </a:rPr>
              <a:t>Advances</a:t>
            </a:r>
            <a:r>
              <a:rPr lang="it-IT" sz="1000" b="0" i="0" u="none" strike="noStrike" baseline="0" dirty="0">
                <a:solidFill>
                  <a:srgbClr val="000000"/>
                </a:solidFill>
                <a:latin typeface="Times New Roman" panose="02020603050405020304" pitchFamily="18" charset="0"/>
              </a:rPr>
              <a:t>, </a:t>
            </a:r>
            <a:r>
              <a:rPr lang="it-IT" sz="1000" b="0" i="1" u="none" strike="noStrike" baseline="0" dirty="0">
                <a:solidFill>
                  <a:srgbClr val="000000"/>
                </a:solidFill>
                <a:latin typeface="Times New Roman" panose="02020603050405020304" pitchFamily="18" charset="0"/>
              </a:rPr>
              <a:t>5</a:t>
            </a:r>
            <a:r>
              <a:rPr lang="it-IT" sz="1000" b="0" i="0" u="none" strike="noStrike" baseline="0" dirty="0">
                <a:solidFill>
                  <a:srgbClr val="000000"/>
                </a:solidFill>
                <a:latin typeface="Times New Roman" panose="02020603050405020304" pitchFamily="18" charset="0"/>
              </a:rPr>
              <a:t>(7), eaaw2612. </a:t>
            </a:r>
          </a:p>
          <a:p>
            <a:r>
              <a:rPr lang="en-US" sz="1000" b="0" i="0" u="none" strike="noStrike" baseline="0" dirty="0">
                <a:solidFill>
                  <a:srgbClr val="000000"/>
                </a:solidFill>
                <a:latin typeface="Times New Roman" panose="02020603050405020304" pitchFamily="18" charset="0"/>
              </a:rPr>
              <a:t>Fearon, J. D. (1999). Electoral Accountability and the Control of Politicians: Selecting Good Types versus Sanctioning Poor Performance. In A. </a:t>
            </a:r>
            <a:r>
              <a:rPr lang="en-US" sz="1000" b="0" i="0" u="none" strike="noStrike" baseline="0" dirty="0" err="1">
                <a:solidFill>
                  <a:srgbClr val="000000"/>
                </a:solidFill>
                <a:latin typeface="Times New Roman" panose="02020603050405020304" pitchFamily="18" charset="0"/>
              </a:rPr>
              <a:t>Przeworski</a:t>
            </a:r>
            <a:r>
              <a:rPr lang="en-US" sz="1000" b="0" i="0" u="none" strike="noStrike" baseline="0" dirty="0">
                <a:solidFill>
                  <a:srgbClr val="000000"/>
                </a:solidFill>
                <a:latin typeface="Times New Roman" panose="02020603050405020304" pitchFamily="18" charset="0"/>
              </a:rPr>
              <a:t>, S. C. Stokes, &amp; B. </a:t>
            </a:r>
            <a:r>
              <a:rPr lang="en-US" sz="1000" b="0" i="0" u="none" strike="noStrike" baseline="0" dirty="0" err="1">
                <a:solidFill>
                  <a:srgbClr val="000000"/>
                </a:solidFill>
                <a:latin typeface="Times New Roman" panose="02020603050405020304" pitchFamily="18" charset="0"/>
              </a:rPr>
              <a:t>Manin</a:t>
            </a:r>
            <a:r>
              <a:rPr lang="en-US" sz="1000" b="0" i="0" u="none" strike="noStrike" baseline="0" dirty="0">
                <a:solidFill>
                  <a:srgbClr val="000000"/>
                </a:solidFill>
                <a:latin typeface="Times New Roman" panose="02020603050405020304" pitchFamily="18" charset="0"/>
              </a:rPr>
              <a:t> (Eds.), </a:t>
            </a:r>
            <a:r>
              <a:rPr lang="en-US" sz="1000" b="0" i="1" u="none" strike="noStrike" baseline="0" dirty="0">
                <a:solidFill>
                  <a:srgbClr val="000000"/>
                </a:solidFill>
                <a:latin typeface="Times New Roman" panose="02020603050405020304" pitchFamily="18" charset="0"/>
              </a:rPr>
              <a:t>Democracy, Accountability, and Representation </a:t>
            </a:r>
            <a:r>
              <a:rPr lang="en-US" sz="1000" b="0" i="0" u="none" strike="noStrike" baseline="0" dirty="0">
                <a:solidFill>
                  <a:srgbClr val="000000"/>
                </a:solidFill>
                <a:latin typeface="Times New Roman" panose="02020603050405020304" pitchFamily="18" charset="0"/>
              </a:rPr>
              <a:t>(pp. 55–97). Cambridge University Press. https://doi.org/10.1017/CBO9781139175104.003 </a:t>
            </a:r>
          </a:p>
          <a:p>
            <a:r>
              <a:rPr lang="en-US" sz="1000" b="0" i="0" u="none" strike="noStrike" baseline="0" dirty="0">
                <a:solidFill>
                  <a:srgbClr val="000000"/>
                </a:solidFill>
                <a:latin typeface="Times New Roman" panose="02020603050405020304" pitchFamily="18" charset="0"/>
              </a:rPr>
              <a:t>Grossman, G., </a:t>
            </a:r>
            <a:r>
              <a:rPr lang="en-US" sz="1000" b="0" i="0" u="none" strike="noStrike" baseline="0" dirty="0" err="1">
                <a:solidFill>
                  <a:srgbClr val="000000"/>
                </a:solidFill>
                <a:latin typeface="Times New Roman" panose="02020603050405020304" pitchFamily="18" charset="0"/>
              </a:rPr>
              <a:t>Michelitch</a:t>
            </a:r>
            <a:r>
              <a:rPr lang="en-US" sz="1000" b="0" i="0" u="none" strike="noStrike" baseline="0" dirty="0">
                <a:solidFill>
                  <a:srgbClr val="000000"/>
                </a:solidFill>
                <a:latin typeface="Times New Roman" panose="02020603050405020304" pitchFamily="18" charset="0"/>
              </a:rPr>
              <a:t>, K., &amp; Prato, C. (2020). </a:t>
            </a:r>
            <a:r>
              <a:rPr lang="en-US" sz="1000" b="0" i="1" u="none" strike="noStrike" baseline="0" dirty="0">
                <a:solidFill>
                  <a:srgbClr val="000000"/>
                </a:solidFill>
                <a:latin typeface="Times New Roman" panose="02020603050405020304" pitchFamily="18" charset="0"/>
              </a:rPr>
              <a:t>The Effect of Sustained Transparency on Electoral Accountability</a:t>
            </a:r>
            <a:r>
              <a:rPr lang="en-US" sz="1000" b="0" i="0" u="none" strike="noStrike" baseline="0" dirty="0">
                <a:solidFill>
                  <a:srgbClr val="000000"/>
                </a:solidFill>
                <a:latin typeface="Times New Roman" panose="02020603050405020304" pitchFamily="18" charset="0"/>
              </a:rPr>
              <a:t>. </a:t>
            </a:r>
          </a:p>
        </p:txBody>
      </p:sp>
      <p:sp>
        <p:nvSpPr>
          <p:cNvPr id="5" name="CasellaDiTesto 4">
            <a:extLst>
              <a:ext uri="{FF2B5EF4-FFF2-40B4-BE49-F238E27FC236}">
                <a16:creationId xmlns:a16="http://schemas.microsoft.com/office/drawing/2014/main" id="{C2A25382-5A22-41CB-863C-A07A26A0777F}"/>
              </a:ext>
            </a:extLst>
          </p:cNvPr>
          <p:cNvSpPr txBox="1"/>
          <p:nvPr/>
        </p:nvSpPr>
        <p:spPr>
          <a:xfrm>
            <a:off x="6886076" y="1774701"/>
            <a:ext cx="4847223" cy="4324261"/>
          </a:xfrm>
          <a:prstGeom prst="rect">
            <a:avLst/>
          </a:prstGeom>
          <a:noFill/>
        </p:spPr>
        <p:txBody>
          <a:bodyPr wrap="square">
            <a:spAutoFit/>
          </a:bodyPr>
          <a:lstStyle/>
          <a:p>
            <a:r>
              <a:rPr lang="fr-FR" sz="1100" b="0" i="0" u="none" strike="noStrike" baseline="0" dirty="0">
                <a:solidFill>
                  <a:srgbClr val="000000"/>
                </a:solidFill>
                <a:latin typeface="Times New Roman" panose="02020603050405020304" pitchFamily="18" charset="0"/>
              </a:rPr>
              <a:t>International, T. (2021). </a:t>
            </a:r>
            <a:r>
              <a:rPr lang="fr-FR" sz="1100" b="0" i="1" u="none" strike="noStrike" baseline="0" dirty="0">
                <a:solidFill>
                  <a:srgbClr val="000000"/>
                </a:solidFill>
                <a:latin typeface="Times New Roman" panose="02020603050405020304" pitchFamily="18" charset="0"/>
              </a:rPr>
              <a:t>Corruption Perceptions Index 2020</a:t>
            </a:r>
            <a:r>
              <a:rPr lang="fr-FR" sz="1100" b="0" i="0" u="none" strike="noStrike" baseline="0" dirty="0">
                <a:solidFill>
                  <a:srgbClr val="000000"/>
                </a:solidFill>
                <a:latin typeface="Times New Roman" panose="02020603050405020304" pitchFamily="18" charset="0"/>
              </a:rPr>
              <a:t>. https://images.transparencycdn.org/images/CPI2020_Report_EN_0802-WEB-1_2021-02-08-103053.pdf </a:t>
            </a:r>
          </a:p>
          <a:p>
            <a:endParaRPr lang="fr-FR" sz="1100" b="0" i="0" u="none" strike="noStrike" baseline="0" dirty="0">
              <a:solidFill>
                <a:srgbClr val="000000"/>
              </a:solidFill>
              <a:latin typeface="Times New Roman" panose="02020603050405020304" pitchFamily="18" charset="0"/>
            </a:endParaRPr>
          </a:p>
          <a:p>
            <a:r>
              <a:rPr lang="en-US" sz="1100" b="0" i="0" u="none" strike="noStrike" baseline="0" dirty="0" err="1">
                <a:solidFill>
                  <a:srgbClr val="000000"/>
                </a:solidFill>
                <a:latin typeface="Times New Roman" panose="02020603050405020304" pitchFamily="18" charset="0"/>
              </a:rPr>
              <a:t>Leiser</a:t>
            </a:r>
            <a:r>
              <a:rPr lang="en-US" sz="1100" b="0" i="0" u="none" strike="noStrike" baseline="0" dirty="0">
                <a:solidFill>
                  <a:srgbClr val="000000"/>
                </a:solidFill>
                <a:latin typeface="Times New Roman" panose="02020603050405020304" pitchFamily="18" charset="0"/>
              </a:rPr>
              <a:t>, D., &amp; Shemesh, Y. (2018). </a:t>
            </a:r>
            <a:r>
              <a:rPr lang="en-US" sz="1100" b="0" i="1" u="none" strike="noStrike" baseline="0" dirty="0">
                <a:solidFill>
                  <a:srgbClr val="000000"/>
                </a:solidFill>
                <a:latin typeface="Times New Roman" panose="02020603050405020304" pitchFamily="18" charset="0"/>
              </a:rPr>
              <a:t>How we misunderstand economics and why it matters: The psychology of bias, distortion and conspiracy</a:t>
            </a:r>
            <a:r>
              <a:rPr lang="en-US" sz="1100" b="0" i="0" u="none" strike="noStrike" baseline="0" dirty="0">
                <a:solidFill>
                  <a:srgbClr val="000000"/>
                </a:solidFill>
                <a:latin typeface="Times New Roman" panose="02020603050405020304" pitchFamily="18" charset="0"/>
              </a:rPr>
              <a:t>. Routledge London and New York. </a:t>
            </a:r>
          </a:p>
          <a:p>
            <a:endParaRPr lang="en-US" sz="1100" b="0" i="0" u="none" strike="noStrike" baseline="0" dirty="0">
              <a:solidFill>
                <a:srgbClr val="000000"/>
              </a:solidFill>
              <a:latin typeface="Times New Roman" panose="02020603050405020304" pitchFamily="18" charset="0"/>
            </a:endParaRPr>
          </a:p>
          <a:p>
            <a:r>
              <a:rPr lang="en-US" sz="1100" b="0" i="0" u="none" strike="noStrike" baseline="0" dirty="0">
                <a:solidFill>
                  <a:srgbClr val="000000"/>
                </a:solidFill>
                <a:latin typeface="Times New Roman" panose="02020603050405020304" pitchFamily="18" charset="0"/>
              </a:rPr>
              <a:t>McGee, R., &amp; </a:t>
            </a:r>
            <a:r>
              <a:rPr lang="en-US" sz="1100" b="0" i="0" u="none" strike="noStrike" baseline="0" dirty="0" err="1">
                <a:solidFill>
                  <a:srgbClr val="000000"/>
                </a:solidFill>
                <a:latin typeface="Times New Roman" panose="02020603050405020304" pitchFamily="18" charset="0"/>
              </a:rPr>
              <a:t>Gaventa</a:t>
            </a:r>
            <a:r>
              <a:rPr lang="en-US" sz="1100" b="0" i="0" u="none" strike="noStrike" baseline="0" dirty="0">
                <a:solidFill>
                  <a:srgbClr val="000000"/>
                </a:solidFill>
                <a:latin typeface="Times New Roman" panose="02020603050405020304" pitchFamily="18" charset="0"/>
              </a:rPr>
              <a:t>, J. (2011). Shifting Power? Assessing the Impact of Transparency and Accountability Initiatives. </a:t>
            </a:r>
            <a:r>
              <a:rPr lang="en-US" sz="1100" b="0" i="1" u="none" strike="noStrike" baseline="0" dirty="0">
                <a:solidFill>
                  <a:srgbClr val="000000"/>
                </a:solidFill>
                <a:latin typeface="Times New Roman" panose="02020603050405020304" pitchFamily="18" charset="0"/>
              </a:rPr>
              <a:t>IDS Working Papers</a:t>
            </a:r>
            <a:r>
              <a:rPr lang="en-US" sz="1100" b="0" i="0" u="none" strike="noStrike" baseline="0" dirty="0">
                <a:solidFill>
                  <a:srgbClr val="000000"/>
                </a:solidFill>
                <a:latin typeface="Times New Roman" panose="02020603050405020304" pitchFamily="18" charset="0"/>
              </a:rPr>
              <a:t>, </a:t>
            </a:r>
            <a:r>
              <a:rPr lang="en-US" sz="1100" b="0" i="1" u="none" strike="noStrike" baseline="0" dirty="0">
                <a:solidFill>
                  <a:srgbClr val="000000"/>
                </a:solidFill>
                <a:latin typeface="Times New Roman" panose="02020603050405020304" pitchFamily="18" charset="0"/>
              </a:rPr>
              <a:t>2011</a:t>
            </a:r>
            <a:r>
              <a:rPr lang="en-US" sz="1100" b="0" i="0" u="none" strike="noStrike" baseline="0" dirty="0">
                <a:solidFill>
                  <a:srgbClr val="000000"/>
                </a:solidFill>
                <a:latin typeface="Times New Roman" panose="02020603050405020304" pitchFamily="18" charset="0"/>
              </a:rPr>
              <a:t>(383), 1–39. https://doi.org/https://doi.org/10.1111/j.2040-0209.2011.00383\_2.x </a:t>
            </a:r>
          </a:p>
          <a:p>
            <a:endParaRPr lang="en-US" sz="1100" b="0" i="0" u="none" strike="noStrike" baseline="0" dirty="0">
              <a:solidFill>
                <a:srgbClr val="000000"/>
              </a:solidFill>
              <a:latin typeface="Times New Roman" panose="02020603050405020304" pitchFamily="18" charset="0"/>
            </a:endParaRPr>
          </a:p>
          <a:p>
            <a:r>
              <a:rPr lang="en-US" sz="1100" b="0" i="0" u="none" strike="noStrike" baseline="0" dirty="0" err="1">
                <a:solidFill>
                  <a:srgbClr val="000000"/>
                </a:solidFill>
                <a:latin typeface="Times New Roman" panose="02020603050405020304" pitchFamily="18" charset="0"/>
              </a:rPr>
              <a:t>Mechtel</a:t>
            </a:r>
            <a:r>
              <a:rPr lang="en-US" sz="1100" b="0" i="0" u="none" strike="noStrike" baseline="0" dirty="0">
                <a:solidFill>
                  <a:srgbClr val="000000"/>
                </a:solidFill>
                <a:latin typeface="Times New Roman" panose="02020603050405020304" pitchFamily="18" charset="0"/>
              </a:rPr>
              <a:t>, M. (2014). It’s the occupation, stupid! Explaining candidates’ success in low-information elections. </a:t>
            </a:r>
            <a:r>
              <a:rPr lang="en-US" sz="1100" b="0" i="1" u="none" strike="noStrike" baseline="0" dirty="0">
                <a:solidFill>
                  <a:srgbClr val="000000"/>
                </a:solidFill>
                <a:latin typeface="Times New Roman" panose="02020603050405020304" pitchFamily="18" charset="0"/>
              </a:rPr>
              <a:t>European Journal of Political Economy</a:t>
            </a:r>
            <a:r>
              <a:rPr lang="en-US" sz="1100" b="0" i="0" u="none" strike="noStrike" baseline="0" dirty="0">
                <a:solidFill>
                  <a:srgbClr val="000000"/>
                </a:solidFill>
                <a:latin typeface="Times New Roman" panose="02020603050405020304" pitchFamily="18" charset="0"/>
              </a:rPr>
              <a:t>, </a:t>
            </a:r>
            <a:r>
              <a:rPr lang="en-US" sz="1100" b="0" i="1" u="none" strike="noStrike" baseline="0" dirty="0">
                <a:solidFill>
                  <a:srgbClr val="000000"/>
                </a:solidFill>
                <a:latin typeface="Times New Roman" panose="02020603050405020304" pitchFamily="18" charset="0"/>
              </a:rPr>
              <a:t>33</a:t>
            </a:r>
            <a:r>
              <a:rPr lang="en-US" sz="1100" b="0" i="0" u="none" strike="noStrike" baseline="0" dirty="0">
                <a:solidFill>
                  <a:srgbClr val="000000"/>
                </a:solidFill>
                <a:latin typeface="Times New Roman" panose="02020603050405020304" pitchFamily="18" charset="0"/>
              </a:rPr>
              <a:t>, 53–70. </a:t>
            </a:r>
          </a:p>
          <a:p>
            <a:endParaRPr lang="en-US" sz="1100" b="0" i="0" u="none" strike="noStrike" baseline="0" dirty="0">
              <a:solidFill>
                <a:srgbClr val="000000"/>
              </a:solidFill>
              <a:latin typeface="Times New Roman" panose="02020603050405020304" pitchFamily="18" charset="0"/>
            </a:endParaRPr>
          </a:p>
          <a:p>
            <a:r>
              <a:rPr lang="en-US" sz="1100" b="0" i="0" u="none" strike="noStrike" baseline="0" dirty="0">
                <a:solidFill>
                  <a:srgbClr val="000000"/>
                </a:solidFill>
                <a:latin typeface="Times New Roman" panose="02020603050405020304" pitchFamily="18" charset="0"/>
              </a:rPr>
              <a:t>Pande, R. (2011). Can Informed Voters Enforce Better Governance? Experiments in Low Income Democracies. </a:t>
            </a:r>
            <a:r>
              <a:rPr lang="en-US" sz="1100" b="0" i="1" u="none" strike="noStrike" baseline="0" dirty="0">
                <a:solidFill>
                  <a:srgbClr val="000000"/>
                </a:solidFill>
                <a:latin typeface="Times New Roman" panose="02020603050405020304" pitchFamily="18" charset="0"/>
              </a:rPr>
              <a:t>Annual Review of Economics</a:t>
            </a:r>
            <a:r>
              <a:rPr lang="en-US" sz="1100" b="0" i="0" u="none" strike="noStrike" baseline="0" dirty="0">
                <a:solidFill>
                  <a:srgbClr val="000000"/>
                </a:solidFill>
                <a:latin typeface="Times New Roman" panose="02020603050405020304" pitchFamily="18" charset="0"/>
              </a:rPr>
              <a:t>, </a:t>
            </a:r>
            <a:r>
              <a:rPr lang="en-US" sz="1100" b="0" i="1" u="none" strike="noStrike" baseline="0" dirty="0">
                <a:solidFill>
                  <a:srgbClr val="000000"/>
                </a:solidFill>
                <a:latin typeface="Times New Roman" panose="02020603050405020304" pitchFamily="18" charset="0"/>
              </a:rPr>
              <a:t>3</a:t>
            </a:r>
            <a:r>
              <a:rPr lang="en-US" sz="1100" b="0" i="0" u="none" strike="noStrike" baseline="0" dirty="0">
                <a:solidFill>
                  <a:srgbClr val="000000"/>
                </a:solidFill>
                <a:latin typeface="Times New Roman" panose="02020603050405020304" pitchFamily="18" charset="0"/>
              </a:rPr>
              <a:t>, 215–237. </a:t>
            </a:r>
          </a:p>
          <a:p>
            <a:endParaRPr lang="en-US" sz="1100" b="0" i="0" u="none" strike="noStrike" baseline="0" dirty="0">
              <a:solidFill>
                <a:srgbClr val="000000"/>
              </a:solidFill>
              <a:latin typeface="Times New Roman" panose="02020603050405020304" pitchFamily="18" charset="0"/>
            </a:endParaRPr>
          </a:p>
          <a:p>
            <a:r>
              <a:rPr lang="en-US" sz="1100" b="0" i="0" u="none" strike="noStrike" baseline="0" dirty="0">
                <a:solidFill>
                  <a:srgbClr val="000000"/>
                </a:solidFill>
                <a:latin typeface="Times New Roman" panose="02020603050405020304" pitchFamily="18" charset="0"/>
              </a:rPr>
              <a:t>Pande, R., Banerjee, A., Green, D., &amp; McManus, J. (2014). Are Poor Voters Indifferent to Whether Elected Leaders are Criminal or Corrupt? A Vignette Experiment in Rural India. </a:t>
            </a:r>
            <a:r>
              <a:rPr lang="en-US" sz="1100" b="0" i="1" u="none" strike="noStrike" baseline="0" dirty="0">
                <a:solidFill>
                  <a:srgbClr val="000000"/>
                </a:solidFill>
                <a:latin typeface="Times New Roman" panose="02020603050405020304" pitchFamily="18" charset="0"/>
              </a:rPr>
              <a:t>Political Communications</a:t>
            </a:r>
            <a:r>
              <a:rPr lang="en-US" sz="1100" b="0" i="0" u="none" strike="noStrike" baseline="0" dirty="0">
                <a:solidFill>
                  <a:srgbClr val="000000"/>
                </a:solidFill>
                <a:latin typeface="Times New Roman" panose="02020603050405020304" pitchFamily="18" charset="0"/>
              </a:rPr>
              <a:t>, </a:t>
            </a:r>
            <a:r>
              <a:rPr lang="en-US" sz="1100" b="0" i="1" u="none" strike="noStrike" baseline="0" dirty="0">
                <a:solidFill>
                  <a:srgbClr val="000000"/>
                </a:solidFill>
                <a:latin typeface="Times New Roman" panose="02020603050405020304" pitchFamily="18" charset="0"/>
              </a:rPr>
              <a:t>31</a:t>
            </a:r>
            <a:r>
              <a:rPr lang="en-US" sz="1100" b="0" i="0" u="none" strike="noStrike" baseline="0" dirty="0">
                <a:solidFill>
                  <a:srgbClr val="000000"/>
                </a:solidFill>
                <a:latin typeface="Times New Roman" panose="02020603050405020304" pitchFamily="18" charset="0"/>
              </a:rPr>
              <a:t>, 391–407. </a:t>
            </a:r>
          </a:p>
          <a:p>
            <a:endParaRPr lang="en-US" sz="1100" b="0" i="0" u="none" strike="noStrike" baseline="0" dirty="0">
              <a:solidFill>
                <a:srgbClr val="000000"/>
              </a:solidFill>
              <a:latin typeface="Times New Roman" panose="02020603050405020304" pitchFamily="18" charset="0"/>
            </a:endParaRPr>
          </a:p>
          <a:p>
            <a:r>
              <a:rPr lang="en-US" sz="1100" b="0" i="0" u="none" strike="noStrike" baseline="0" dirty="0">
                <a:solidFill>
                  <a:srgbClr val="000000"/>
                </a:solidFill>
                <a:latin typeface="Times New Roman" panose="02020603050405020304" pitchFamily="18" charset="0"/>
              </a:rPr>
              <a:t>Pande, R., Banerjee, A., &amp; Walton, M. (2012). </a:t>
            </a:r>
            <a:r>
              <a:rPr lang="en-US" sz="1100" b="0" i="1" u="none" strike="noStrike" baseline="0" dirty="0">
                <a:solidFill>
                  <a:srgbClr val="000000"/>
                </a:solidFill>
                <a:latin typeface="Times New Roman" panose="02020603050405020304" pitchFamily="18" charset="0"/>
              </a:rPr>
              <a:t>Delhi’s Slum-Dwellers: Deprivation, Preferences, and Political Engagement among the Urban Poor</a:t>
            </a:r>
            <a:r>
              <a:rPr lang="en-US" sz="1100" b="0" i="0" u="none" strike="noStrike" baseline="0" dirty="0">
                <a:solidFill>
                  <a:srgbClr val="000000"/>
                </a:solidFill>
                <a:latin typeface="Times New Roman" panose="02020603050405020304" pitchFamily="18" charset="0"/>
              </a:rPr>
              <a:t>. International Growth Center. </a:t>
            </a:r>
            <a:endParaRPr lang="it-IT" sz="1100" dirty="0"/>
          </a:p>
        </p:txBody>
      </p:sp>
    </p:spTree>
    <p:extLst>
      <p:ext uri="{BB962C8B-B14F-4D97-AF65-F5344CB8AC3E}">
        <p14:creationId xmlns:p14="http://schemas.microsoft.com/office/powerpoint/2010/main" val="6199374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e">
  <a:themeElements>
    <a:clrScheme name="Integrale">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e">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e">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1979</TotalTime>
  <Words>4254</Words>
  <Application>Microsoft Office PowerPoint</Application>
  <PresentationFormat>Widescreen</PresentationFormat>
  <Paragraphs>477</Paragraphs>
  <Slides>92</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92</vt:i4>
      </vt:variant>
    </vt:vector>
  </HeadingPairs>
  <TitlesOfParts>
    <vt:vector size="100" baseType="lpstr">
      <vt:lpstr>Tw Cen MT (Body)</vt:lpstr>
      <vt:lpstr>Arial</vt:lpstr>
      <vt:lpstr>Times New Roman</vt:lpstr>
      <vt:lpstr>Tw Cen MT</vt:lpstr>
      <vt:lpstr>Tw Cen MT Condensed</vt:lpstr>
      <vt:lpstr>Wingdings</vt:lpstr>
      <vt:lpstr>Wingdings 3</vt:lpstr>
      <vt:lpstr>Integrale</vt:lpstr>
      <vt:lpstr>La TRASPARENZA POLITICA</vt:lpstr>
      <vt:lpstr>Chi sono i corrotti?</vt:lpstr>
      <vt:lpstr>PROGRAMMA DI OGGI</vt:lpstr>
      <vt:lpstr>Cosa è la trasparenza politica (e come si differenzia dagli altri tipi di trasparenza) </vt:lpstr>
      <vt:lpstr>3 tipologie di TRASPARENZA</vt:lpstr>
      <vt:lpstr>ALCUNI ESEMPI DI TRASPARENZA POLITICA</vt:lpstr>
      <vt:lpstr>il finanziamento ai partiti</vt:lpstr>
      <vt:lpstr>Dichiarazioni redditi parlamentari</vt:lpstr>
      <vt:lpstr>CURRICULUM e CERTIFICATI PENALI</vt:lpstr>
      <vt:lpstr>ALTRI ESEMPI, non ancora utilizzati in italia</vt:lpstr>
      <vt:lpstr>FINANZIAMENTO DEI Programmi dei partiti politici</vt:lpstr>
      <vt:lpstr>A cosa Serve la Trasparenza Politica?</vt:lpstr>
      <vt:lpstr>Che cosa è la political accountability ?</vt:lpstr>
      <vt:lpstr>Un MODELLO BANALE   DI POLITICAL ACCOUNTABILITY</vt:lpstr>
      <vt:lpstr>PowerPoint Presentation</vt:lpstr>
      <vt:lpstr>TRASPARENZA POLITICA</vt:lpstr>
      <vt:lpstr>In che modo la trasparenza influenza il processo ?</vt:lpstr>
      <vt:lpstr>In che modo la trasparenza influenza il processo ?</vt:lpstr>
      <vt:lpstr>In che modo la trasparenza influenza il processo ?</vt:lpstr>
      <vt:lpstr>IL MECCANISMO</vt:lpstr>
      <vt:lpstr>SANZIONE VS SELEZIONE</vt:lpstr>
      <vt:lpstr>SANZIONE VS SELEZIONE</vt:lpstr>
      <vt:lpstr>Come si valutano e quali sono gli effetti della trasparenza politica? </vt:lpstr>
      <vt:lpstr>COSA DICE LA LETTERATURA</vt:lpstr>
      <vt:lpstr>VALUTAZIONE DELLE POLITICHE di TRASPARENZA POLITICA</vt:lpstr>
      <vt:lpstr>Closing the Gap: Information and Mass Support in a Dominant Party Regime (Platas &amp; Raffler 2021; The Journal of Politics)</vt:lpstr>
      <vt:lpstr>Closing the Gap: Information and Mass Support in a Dominant Party Regime (Platas &amp; Raffler 2021; The Journal of Politics)</vt:lpstr>
      <vt:lpstr>Competence versus Priorities: Negative Electoral Responses to Education Quality in Brazil (BoaS et al. 2021; The Journal of Politics)</vt:lpstr>
      <vt:lpstr>Competence versus Priorities: Negative Electoral Responses to Education Quality in Brazil (BoaS et al. 2021; The Journal of Politics)</vt:lpstr>
      <vt:lpstr>Norms versus Action: Why Voters Fail to Sanction Malfeasance in Brazil (BoaS et al. 2018; American Journal of Political Science)</vt:lpstr>
      <vt:lpstr>Norms versus Action: Why Voters Fail to Sanction Malfeasance in Brazil (BoaS et al. 2018; American Journal of Political Science)</vt:lpstr>
      <vt:lpstr>Buying Informed Voters: New Effects of Information on Voters and Candidates  (Cruz et al, Economic Journal 2020)</vt:lpstr>
      <vt:lpstr>Buying Informed Voters: New Effects of Information on Voters and Candidates  (Cruz et al, Economic Journal 2020)</vt:lpstr>
      <vt:lpstr>Effetti perversi della trasparenza</vt:lpstr>
      <vt:lpstr>E in italia? </vt:lpstr>
      <vt:lpstr>PowerPoint Presentation</vt:lpstr>
      <vt:lpstr>CAMPAGNA PER LA TRASPARENZA POLITICA IN ITALIA
</vt:lpstr>
      <vt:lpstr>POLITICAL TRANSPARENCY CAMPAIGN IN ITALY</vt:lpstr>
      <vt:lpstr>UN SITO WEB DOVE GLI ELETTORI POSSONO vedere le schede dei candidati
</vt:lpstr>
      <vt:lpstr>CAMPAGNA PER LA TRASPARENZA POLITICA IN ITALIA
</vt:lpstr>
      <vt:lpstr>POLITICAL TRANSPARENCY CAMPAIGN IN ITALY</vt:lpstr>
      <vt:lpstr>The Italian Wave of Transparency</vt:lpstr>
      <vt:lpstr>PowerPoint Presentation</vt:lpstr>
      <vt:lpstr>GLI INTERVENTI NORMATIVI</vt:lpstr>
      <vt:lpstr>PubBlicazione dei curriculum vitae</vt:lpstr>
      <vt:lpstr>LA RATIO</vt:lpstr>
      <vt:lpstr>LA RATIO</vt:lpstr>
      <vt:lpstr>LA RATIO</vt:lpstr>
      <vt:lpstr>PROBLEMA</vt:lpstr>
      <vt:lpstr>IL MECCANISMO</vt:lpstr>
      <vt:lpstr>TEST</vt:lpstr>
      <vt:lpstr>TEST</vt:lpstr>
      <vt:lpstr>PowerPoint Presentation</vt:lpstr>
      <vt:lpstr>RESEARCH QUESTION &amp; Experimental design</vt:lpstr>
      <vt:lpstr>DOMANDA DI RICERCA</vt:lpstr>
      <vt:lpstr>EFFETTO CAUSALE</vt:lpstr>
      <vt:lpstr>EFFETTO CAUSALE</vt:lpstr>
      <vt:lpstr>https://www.tylervigen.com/spurious-correlations</vt:lpstr>
      <vt:lpstr>COME POSSIAMO STIMARE UN RAPPORTO DI CAUSA-EFFETTO ?</vt:lpstr>
      <vt:lpstr>CONTESTO</vt:lpstr>
      <vt:lpstr>PowerPoint Presentation</vt:lpstr>
      <vt:lpstr>CANDIDATI CONSIGLIO COMUNALE</vt:lpstr>
      <vt:lpstr>PowerPoint Presentation</vt:lpstr>
      <vt:lpstr>Il trattamento</vt:lpstr>
      <vt:lpstr>IL SITO INTERNET</vt:lpstr>
      <vt:lpstr>VIDEO ESPERIMENTO</vt:lpstr>
      <vt:lpstr>PowerPoint Presentation</vt:lpstr>
      <vt:lpstr>PowerPoint Presentation</vt:lpstr>
      <vt:lpstr>E poi ?</vt:lpstr>
      <vt:lpstr>RISULTATI</vt:lpstr>
      <vt:lpstr>Variabili studiate</vt:lpstr>
      <vt:lpstr>Risultati</vt:lpstr>
      <vt:lpstr>PowerPoint Presentation</vt:lpstr>
      <vt:lpstr>PowerPoint Presentation</vt:lpstr>
      <vt:lpstr>PowerPoint Presentation</vt:lpstr>
      <vt:lpstr>Effetto sulla scelta dei 4 candidati</vt:lpstr>
      <vt:lpstr>PowerPoint Presentation</vt:lpstr>
      <vt:lpstr>PowerPoint Presentation</vt:lpstr>
      <vt:lpstr>PowerPoint Presentation</vt:lpstr>
      <vt:lpstr>Interaction effectS</vt:lpstr>
      <vt:lpstr>PowerPoint Presentation</vt:lpstr>
      <vt:lpstr>PowerPoint Presentation</vt:lpstr>
      <vt:lpstr>Richiesta di trasparenza
</vt:lpstr>
      <vt:lpstr>VISITE AL SITO INTERNET</vt:lpstr>
      <vt:lpstr>PowerPoint Presentation</vt:lpstr>
      <vt:lpstr>PowerPoint Presentation</vt:lpstr>
      <vt:lpstr>Sommario dei risultati</vt:lpstr>
      <vt:lpstr>Interpretazion: Perchè effetti nulli?
</vt:lpstr>
      <vt:lpstr>ininterpretazione
</vt:lpstr>
      <vt:lpstr>CONCLUSIONS</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L’effetto della trasparenza politica sul voto: un esperimento per le elezioni comunali di Roma 2021</dc:title>
  <dc:creator>Pinto Gabriele</dc:creator>
  <cp:lastModifiedBy>Gabriele Pinto</cp:lastModifiedBy>
  <cp:revision>35</cp:revision>
  <dcterms:created xsi:type="dcterms:W3CDTF">2021-11-30T09:53:06Z</dcterms:created>
  <dcterms:modified xsi:type="dcterms:W3CDTF">2023-02-24T17:36:51Z</dcterms:modified>
</cp:coreProperties>
</file>