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58"/>
  </p:notesMasterIdLst>
  <p:sldIdLst>
    <p:sldId id="261" r:id="rId5"/>
    <p:sldId id="389" r:id="rId6"/>
    <p:sldId id="263" r:id="rId7"/>
    <p:sldId id="317" r:id="rId8"/>
    <p:sldId id="376" r:id="rId9"/>
    <p:sldId id="377" r:id="rId10"/>
    <p:sldId id="322" r:id="rId11"/>
    <p:sldId id="321" r:id="rId12"/>
    <p:sldId id="329" r:id="rId13"/>
    <p:sldId id="326" r:id="rId14"/>
    <p:sldId id="331" r:id="rId15"/>
    <p:sldId id="327" r:id="rId16"/>
    <p:sldId id="371" r:id="rId17"/>
    <p:sldId id="332" r:id="rId18"/>
    <p:sldId id="333" r:id="rId19"/>
    <p:sldId id="334" r:id="rId20"/>
    <p:sldId id="335" r:id="rId21"/>
    <p:sldId id="336" r:id="rId22"/>
    <p:sldId id="378" r:id="rId23"/>
    <p:sldId id="339" r:id="rId24"/>
    <p:sldId id="340" r:id="rId25"/>
    <p:sldId id="379" r:id="rId26"/>
    <p:sldId id="341" r:id="rId27"/>
    <p:sldId id="344" r:id="rId28"/>
    <p:sldId id="380" r:id="rId29"/>
    <p:sldId id="381" r:id="rId30"/>
    <p:sldId id="382" r:id="rId31"/>
    <p:sldId id="390" r:id="rId32"/>
    <p:sldId id="374" r:id="rId33"/>
    <p:sldId id="355" r:id="rId34"/>
    <p:sldId id="356" r:id="rId35"/>
    <p:sldId id="357" r:id="rId36"/>
    <p:sldId id="385" r:id="rId37"/>
    <p:sldId id="386" r:id="rId38"/>
    <p:sldId id="387" r:id="rId39"/>
    <p:sldId id="358" r:id="rId40"/>
    <p:sldId id="388" r:id="rId41"/>
    <p:sldId id="365" r:id="rId42"/>
    <p:sldId id="366" r:id="rId43"/>
    <p:sldId id="364" r:id="rId44"/>
    <p:sldId id="359" r:id="rId45"/>
    <p:sldId id="367" r:id="rId46"/>
    <p:sldId id="350" r:id="rId47"/>
    <p:sldId id="360" r:id="rId48"/>
    <p:sldId id="349" r:id="rId49"/>
    <p:sldId id="384" r:id="rId50"/>
    <p:sldId id="362" r:id="rId51"/>
    <p:sldId id="352" r:id="rId52"/>
    <p:sldId id="351" r:id="rId53"/>
    <p:sldId id="353" r:id="rId54"/>
    <p:sldId id="354" r:id="rId55"/>
    <p:sldId id="373" r:id="rId56"/>
    <p:sldId id="370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63BB7-2D3D-46F1-B835-B14DAD92BED5}" type="doc">
      <dgm:prSet loTypeId="urn:microsoft.com/office/officeart/2005/8/layout/gear1" loCatId="cycle" qsTypeId="urn:microsoft.com/office/officeart/2005/8/quickstyle/simple1" qsCatId="simple" csTypeId="urn:microsoft.com/office/officeart/2005/8/colors/accent0_2" csCatId="mainScheme" phldr="1"/>
      <dgm:spPr/>
    </dgm:pt>
    <dgm:pt modelId="{5769051A-1E16-4E3C-ADE3-CBF81B5043EE}">
      <dgm:prSet phldrT="[Testo]"/>
      <dgm:spPr/>
      <dgm:t>
        <a:bodyPr/>
        <a:lstStyle/>
        <a:p>
          <a:r>
            <a:rPr lang="it-IT"/>
            <a:t>nationalism</a:t>
          </a:r>
          <a:endParaRPr lang="it-IT" dirty="0"/>
        </a:p>
      </dgm:t>
    </dgm:pt>
    <dgm:pt modelId="{4DE33C11-31F9-4377-8195-A06B172AF621}" type="parTrans" cxnId="{82D5189D-3217-4D15-96B9-C6F3334A873E}">
      <dgm:prSet/>
      <dgm:spPr/>
      <dgm:t>
        <a:bodyPr/>
        <a:lstStyle/>
        <a:p>
          <a:endParaRPr lang="it-IT"/>
        </a:p>
      </dgm:t>
    </dgm:pt>
    <dgm:pt modelId="{720B252A-2A63-4B2B-A417-62397DF2EA3E}" type="sibTrans" cxnId="{82D5189D-3217-4D15-96B9-C6F3334A873E}">
      <dgm:prSet/>
      <dgm:spPr/>
      <dgm:t>
        <a:bodyPr/>
        <a:lstStyle/>
        <a:p>
          <a:endParaRPr lang="it-IT"/>
        </a:p>
      </dgm:t>
    </dgm:pt>
    <dgm:pt modelId="{C8FBBCE7-BE97-4DCC-B282-C1ED355D8CF6}">
      <dgm:prSet phldrT="[Testo]"/>
      <dgm:spPr/>
      <dgm:t>
        <a:bodyPr/>
        <a:lstStyle/>
        <a:p>
          <a:r>
            <a:rPr lang="it-IT"/>
            <a:t>Anti-immigrant attitudes</a:t>
          </a:r>
          <a:endParaRPr lang="it-IT" dirty="0"/>
        </a:p>
      </dgm:t>
    </dgm:pt>
    <dgm:pt modelId="{E37048E6-A717-43B9-9A30-DD92B096166C}" type="parTrans" cxnId="{E95F108F-C018-4E33-BD8D-16D6EA681F85}">
      <dgm:prSet/>
      <dgm:spPr/>
      <dgm:t>
        <a:bodyPr/>
        <a:lstStyle/>
        <a:p>
          <a:endParaRPr lang="it-IT"/>
        </a:p>
      </dgm:t>
    </dgm:pt>
    <dgm:pt modelId="{81AECAA7-5101-46E2-8F37-F3C7C678CC04}" type="sibTrans" cxnId="{E95F108F-C018-4E33-BD8D-16D6EA681F85}">
      <dgm:prSet/>
      <dgm:spPr/>
      <dgm:t>
        <a:bodyPr/>
        <a:lstStyle/>
        <a:p>
          <a:endParaRPr lang="it-IT"/>
        </a:p>
      </dgm:t>
    </dgm:pt>
    <dgm:pt modelId="{AD861292-FE8C-44FE-BF42-BBEC3D2882F1}">
      <dgm:prSet phldrT="[Testo]"/>
      <dgm:spPr/>
      <dgm:t>
        <a:bodyPr/>
        <a:lstStyle/>
        <a:p>
          <a:r>
            <a:rPr lang="it-IT"/>
            <a:t>Hate crimes</a:t>
          </a:r>
          <a:endParaRPr lang="it-IT" dirty="0"/>
        </a:p>
      </dgm:t>
    </dgm:pt>
    <dgm:pt modelId="{47C88BCE-9D15-4021-9A54-C54341527D6C}" type="parTrans" cxnId="{7CF52FC6-8BF0-4C3B-872D-4C2B092445AD}">
      <dgm:prSet/>
      <dgm:spPr/>
      <dgm:t>
        <a:bodyPr/>
        <a:lstStyle/>
        <a:p>
          <a:endParaRPr lang="it-IT"/>
        </a:p>
      </dgm:t>
    </dgm:pt>
    <dgm:pt modelId="{ED6DE2D7-C716-42AD-A772-19B801AB1FFF}" type="sibTrans" cxnId="{7CF52FC6-8BF0-4C3B-872D-4C2B092445AD}">
      <dgm:prSet/>
      <dgm:spPr/>
      <dgm:t>
        <a:bodyPr/>
        <a:lstStyle/>
        <a:p>
          <a:endParaRPr lang="it-IT"/>
        </a:p>
      </dgm:t>
    </dgm:pt>
    <dgm:pt modelId="{AC63351B-AF5E-4A01-8385-6626A38B16F0}" type="pres">
      <dgm:prSet presAssocID="{60863BB7-2D3D-46F1-B835-B14DAD92B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939D4B-070F-4AA4-8F37-BA13307621C2}" type="pres">
      <dgm:prSet presAssocID="{5769051A-1E16-4E3C-ADE3-CBF81B5043EE}" presName="gear1" presStyleLbl="node1" presStyleIdx="0" presStyleCnt="3">
        <dgm:presLayoutVars>
          <dgm:chMax val="1"/>
          <dgm:bulletEnabled val="1"/>
        </dgm:presLayoutVars>
      </dgm:prSet>
      <dgm:spPr/>
    </dgm:pt>
    <dgm:pt modelId="{ACC826E9-CEFD-4E5E-8587-090ADF5FC24E}" type="pres">
      <dgm:prSet presAssocID="{5769051A-1E16-4E3C-ADE3-CBF81B5043EE}" presName="gear1srcNode" presStyleLbl="node1" presStyleIdx="0" presStyleCnt="3"/>
      <dgm:spPr/>
    </dgm:pt>
    <dgm:pt modelId="{684E11FD-120B-482F-AB32-328EB1403CBC}" type="pres">
      <dgm:prSet presAssocID="{5769051A-1E16-4E3C-ADE3-CBF81B5043EE}" presName="gear1dstNode" presStyleLbl="node1" presStyleIdx="0" presStyleCnt="3"/>
      <dgm:spPr/>
    </dgm:pt>
    <dgm:pt modelId="{5025A3EC-1C8A-4256-A1EB-876E3E1CE3EB}" type="pres">
      <dgm:prSet presAssocID="{C8FBBCE7-BE97-4DCC-B282-C1ED355D8CF6}" presName="gear2" presStyleLbl="node1" presStyleIdx="1" presStyleCnt="3">
        <dgm:presLayoutVars>
          <dgm:chMax val="1"/>
          <dgm:bulletEnabled val="1"/>
        </dgm:presLayoutVars>
      </dgm:prSet>
      <dgm:spPr/>
    </dgm:pt>
    <dgm:pt modelId="{F1F3F122-392B-41EE-9E22-E3B207B944C5}" type="pres">
      <dgm:prSet presAssocID="{C8FBBCE7-BE97-4DCC-B282-C1ED355D8CF6}" presName="gear2srcNode" presStyleLbl="node1" presStyleIdx="1" presStyleCnt="3"/>
      <dgm:spPr/>
    </dgm:pt>
    <dgm:pt modelId="{0F9FFC79-093C-44E2-AD77-21801079D570}" type="pres">
      <dgm:prSet presAssocID="{C8FBBCE7-BE97-4DCC-B282-C1ED355D8CF6}" presName="gear2dstNode" presStyleLbl="node1" presStyleIdx="1" presStyleCnt="3"/>
      <dgm:spPr/>
    </dgm:pt>
    <dgm:pt modelId="{F5C8523D-66BD-4DA5-B836-FE551044332E}" type="pres">
      <dgm:prSet presAssocID="{AD861292-FE8C-44FE-BF42-BBEC3D2882F1}" presName="gear3" presStyleLbl="node1" presStyleIdx="2" presStyleCnt="3"/>
      <dgm:spPr/>
    </dgm:pt>
    <dgm:pt modelId="{DF59C004-F90B-44A3-8786-4A4939314418}" type="pres">
      <dgm:prSet presAssocID="{AD861292-FE8C-44FE-BF42-BBEC3D2882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902B1D-C26C-441A-A423-7B48AD649EE1}" type="pres">
      <dgm:prSet presAssocID="{AD861292-FE8C-44FE-BF42-BBEC3D2882F1}" presName="gear3srcNode" presStyleLbl="node1" presStyleIdx="2" presStyleCnt="3"/>
      <dgm:spPr/>
    </dgm:pt>
    <dgm:pt modelId="{FD3E1573-A8B5-4768-982E-5CC4EF0A5FAF}" type="pres">
      <dgm:prSet presAssocID="{AD861292-FE8C-44FE-BF42-BBEC3D2882F1}" presName="gear3dstNode" presStyleLbl="node1" presStyleIdx="2" presStyleCnt="3"/>
      <dgm:spPr/>
    </dgm:pt>
    <dgm:pt modelId="{52AB9E65-0601-42DD-9311-0E5D01FDA1B0}" type="pres">
      <dgm:prSet presAssocID="{720B252A-2A63-4B2B-A417-62397DF2EA3E}" presName="connector1" presStyleLbl="sibTrans2D1" presStyleIdx="0" presStyleCnt="3"/>
      <dgm:spPr/>
    </dgm:pt>
    <dgm:pt modelId="{A4F463B6-96DC-47E7-A317-A0D640AEA837}" type="pres">
      <dgm:prSet presAssocID="{81AECAA7-5101-46E2-8F37-F3C7C678CC04}" presName="connector2" presStyleLbl="sibTrans2D1" presStyleIdx="1" presStyleCnt="3"/>
      <dgm:spPr/>
    </dgm:pt>
    <dgm:pt modelId="{4CEA26D9-70A7-4BE8-B53C-7ED801D3B0F0}" type="pres">
      <dgm:prSet presAssocID="{ED6DE2D7-C716-42AD-A772-19B801AB1FFF}" presName="connector3" presStyleLbl="sibTrans2D1" presStyleIdx="2" presStyleCnt="3"/>
      <dgm:spPr/>
    </dgm:pt>
  </dgm:ptLst>
  <dgm:cxnLst>
    <dgm:cxn modelId="{BB1B7018-B524-4C77-9A7C-CA8E9E7FC290}" type="presOf" srcId="{AD861292-FE8C-44FE-BF42-BBEC3D2882F1}" destId="{DF59C004-F90B-44A3-8786-4A4939314418}" srcOrd="1" destOrd="0" presId="urn:microsoft.com/office/officeart/2005/8/layout/gear1"/>
    <dgm:cxn modelId="{6A86E63E-5472-410D-AB15-94EF05FC1592}" type="presOf" srcId="{5769051A-1E16-4E3C-ADE3-CBF81B5043EE}" destId="{ACC826E9-CEFD-4E5E-8587-090ADF5FC24E}" srcOrd="1" destOrd="0" presId="urn:microsoft.com/office/officeart/2005/8/layout/gear1"/>
    <dgm:cxn modelId="{21AC216C-F76D-4B0A-95DF-1EC886BBDEDC}" type="presOf" srcId="{5769051A-1E16-4E3C-ADE3-CBF81B5043EE}" destId="{17939D4B-070F-4AA4-8F37-BA13307621C2}" srcOrd="0" destOrd="0" presId="urn:microsoft.com/office/officeart/2005/8/layout/gear1"/>
    <dgm:cxn modelId="{36E1A34D-BED9-496A-B8A1-0CC25CE56A16}" type="presOf" srcId="{5769051A-1E16-4E3C-ADE3-CBF81B5043EE}" destId="{684E11FD-120B-482F-AB32-328EB1403CBC}" srcOrd="2" destOrd="0" presId="urn:microsoft.com/office/officeart/2005/8/layout/gear1"/>
    <dgm:cxn modelId="{65A67D7D-E4BB-4B33-9C3F-FBE7DA048BE8}" type="presOf" srcId="{AD861292-FE8C-44FE-BF42-BBEC3D2882F1}" destId="{FD3E1573-A8B5-4768-982E-5CC4EF0A5FAF}" srcOrd="3" destOrd="0" presId="urn:microsoft.com/office/officeart/2005/8/layout/gear1"/>
    <dgm:cxn modelId="{F82AAC7F-FD0C-4EFE-B21F-72516CF676B6}" type="presOf" srcId="{C8FBBCE7-BE97-4DCC-B282-C1ED355D8CF6}" destId="{F1F3F122-392B-41EE-9E22-E3B207B944C5}" srcOrd="1" destOrd="0" presId="urn:microsoft.com/office/officeart/2005/8/layout/gear1"/>
    <dgm:cxn modelId="{E95F108F-C018-4E33-BD8D-16D6EA681F85}" srcId="{60863BB7-2D3D-46F1-B835-B14DAD92BED5}" destId="{C8FBBCE7-BE97-4DCC-B282-C1ED355D8CF6}" srcOrd="1" destOrd="0" parTransId="{E37048E6-A717-43B9-9A30-DD92B096166C}" sibTransId="{81AECAA7-5101-46E2-8F37-F3C7C678CC04}"/>
    <dgm:cxn modelId="{96C74499-9C48-431C-A438-5B89D845A478}" type="presOf" srcId="{ED6DE2D7-C716-42AD-A772-19B801AB1FFF}" destId="{4CEA26D9-70A7-4BE8-B53C-7ED801D3B0F0}" srcOrd="0" destOrd="0" presId="urn:microsoft.com/office/officeart/2005/8/layout/gear1"/>
    <dgm:cxn modelId="{8833249A-CB5C-4674-9AF9-79B0B2F4293F}" type="presOf" srcId="{81AECAA7-5101-46E2-8F37-F3C7C678CC04}" destId="{A4F463B6-96DC-47E7-A317-A0D640AEA837}" srcOrd="0" destOrd="0" presId="urn:microsoft.com/office/officeart/2005/8/layout/gear1"/>
    <dgm:cxn modelId="{82D5189D-3217-4D15-96B9-C6F3334A873E}" srcId="{60863BB7-2D3D-46F1-B835-B14DAD92BED5}" destId="{5769051A-1E16-4E3C-ADE3-CBF81B5043EE}" srcOrd="0" destOrd="0" parTransId="{4DE33C11-31F9-4377-8195-A06B172AF621}" sibTransId="{720B252A-2A63-4B2B-A417-62397DF2EA3E}"/>
    <dgm:cxn modelId="{4EE420AA-7E73-4039-964B-672533831686}" type="presOf" srcId="{AD861292-FE8C-44FE-BF42-BBEC3D2882F1}" destId="{F5C8523D-66BD-4DA5-B836-FE551044332E}" srcOrd="0" destOrd="0" presId="urn:microsoft.com/office/officeart/2005/8/layout/gear1"/>
    <dgm:cxn modelId="{59C99CBF-C95A-49A8-9EC1-555E0774E1E4}" type="presOf" srcId="{C8FBBCE7-BE97-4DCC-B282-C1ED355D8CF6}" destId="{5025A3EC-1C8A-4256-A1EB-876E3E1CE3EB}" srcOrd="0" destOrd="0" presId="urn:microsoft.com/office/officeart/2005/8/layout/gear1"/>
    <dgm:cxn modelId="{7CF52FC6-8BF0-4C3B-872D-4C2B092445AD}" srcId="{60863BB7-2D3D-46F1-B835-B14DAD92BED5}" destId="{AD861292-FE8C-44FE-BF42-BBEC3D2882F1}" srcOrd="2" destOrd="0" parTransId="{47C88BCE-9D15-4021-9A54-C54341527D6C}" sibTransId="{ED6DE2D7-C716-42AD-A772-19B801AB1FFF}"/>
    <dgm:cxn modelId="{01A686D5-C008-422E-B780-72FF307635E9}" type="presOf" srcId="{60863BB7-2D3D-46F1-B835-B14DAD92BED5}" destId="{AC63351B-AF5E-4A01-8385-6626A38B16F0}" srcOrd="0" destOrd="0" presId="urn:microsoft.com/office/officeart/2005/8/layout/gear1"/>
    <dgm:cxn modelId="{EA6101E0-0C06-4D99-A5BD-E7F1BDEEB16A}" type="presOf" srcId="{C8FBBCE7-BE97-4DCC-B282-C1ED355D8CF6}" destId="{0F9FFC79-093C-44E2-AD77-21801079D570}" srcOrd="2" destOrd="0" presId="urn:microsoft.com/office/officeart/2005/8/layout/gear1"/>
    <dgm:cxn modelId="{560739EB-912B-4F67-AC1E-33C4DD8174B4}" type="presOf" srcId="{AD861292-FE8C-44FE-BF42-BBEC3D2882F1}" destId="{EB902B1D-C26C-441A-A423-7B48AD649EE1}" srcOrd="2" destOrd="0" presId="urn:microsoft.com/office/officeart/2005/8/layout/gear1"/>
    <dgm:cxn modelId="{12E84FED-6D89-403C-AEDB-B38A3D9C14D1}" type="presOf" srcId="{720B252A-2A63-4B2B-A417-62397DF2EA3E}" destId="{52AB9E65-0601-42DD-9311-0E5D01FDA1B0}" srcOrd="0" destOrd="0" presId="urn:microsoft.com/office/officeart/2005/8/layout/gear1"/>
    <dgm:cxn modelId="{B0EFF467-A670-48B2-A9BB-13B60D4391B4}" type="presParOf" srcId="{AC63351B-AF5E-4A01-8385-6626A38B16F0}" destId="{17939D4B-070F-4AA4-8F37-BA13307621C2}" srcOrd="0" destOrd="0" presId="urn:microsoft.com/office/officeart/2005/8/layout/gear1"/>
    <dgm:cxn modelId="{67EEC66E-13B1-418E-BEBC-42941BC08C44}" type="presParOf" srcId="{AC63351B-AF5E-4A01-8385-6626A38B16F0}" destId="{ACC826E9-CEFD-4E5E-8587-090ADF5FC24E}" srcOrd="1" destOrd="0" presId="urn:microsoft.com/office/officeart/2005/8/layout/gear1"/>
    <dgm:cxn modelId="{DF24CF51-C4FE-43E8-BE15-653ADE448CC7}" type="presParOf" srcId="{AC63351B-AF5E-4A01-8385-6626A38B16F0}" destId="{684E11FD-120B-482F-AB32-328EB1403CBC}" srcOrd="2" destOrd="0" presId="urn:microsoft.com/office/officeart/2005/8/layout/gear1"/>
    <dgm:cxn modelId="{62C87EE4-BFCD-4B88-A0B3-E73303B7BC20}" type="presParOf" srcId="{AC63351B-AF5E-4A01-8385-6626A38B16F0}" destId="{5025A3EC-1C8A-4256-A1EB-876E3E1CE3EB}" srcOrd="3" destOrd="0" presId="urn:microsoft.com/office/officeart/2005/8/layout/gear1"/>
    <dgm:cxn modelId="{4C52593A-A8F6-4AA4-B04B-7B09282575C5}" type="presParOf" srcId="{AC63351B-AF5E-4A01-8385-6626A38B16F0}" destId="{F1F3F122-392B-41EE-9E22-E3B207B944C5}" srcOrd="4" destOrd="0" presId="urn:microsoft.com/office/officeart/2005/8/layout/gear1"/>
    <dgm:cxn modelId="{203A0CCC-3C4D-4980-9716-5E29DF3605A0}" type="presParOf" srcId="{AC63351B-AF5E-4A01-8385-6626A38B16F0}" destId="{0F9FFC79-093C-44E2-AD77-21801079D570}" srcOrd="5" destOrd="0" presId="urn:microsoft.com/office/officeart/2005/8/layout/gear1"/>
    <dgm:cxn modelId="{DA11BC51-C6B1-4E21-B232-0B99F1564403}" type="presParOf" srcId="{AC63351B-AF5E-4A01-8385-6626A38B16F0}" destId="{F5C8523D-66BD-4DA5-B836-FE551044332E}" srcOrd="6" destOrd="0" presId="urn:microsoft.com/office/officeart/2005/8/layout/gear1"/>
    <dgm:cxn modelId="{E738D04C-94FE-4641-9561-B7E97A6D1EC5}" type="presParOf" srcId="{AC63351B-AF5E-4A01-8385-6626A38B16F0}" destId="{DF59C004-F90B-44A3-8786-4A4939314418}" srcOrd="7" destOrd="0" presId="urn:microsoft.com/office/officeart/2005/8/layout/gear1"/>
    <dgm:cxn modelId="{2683F731-1757-4E5E-8DED-67250707A163}" type="presParOf" srcId="{AC63351B-AF5E-4A01-8385-6626A38B16F0}" destId="{EB902B1D-C26C-441A-A423-7B48AD649EE1}" srcOrd="8" destOrd="0" presId="urn:microsoft.com/office/officeart/2005/8/layout/gear1"/>
    <dgm:cxn modelId="{A174AE50-697B-43F7-8B53-3A96ABBF8D84}" type="presParOf" srcId="{AC63351B-AF5E-4A01-8385-6626A38B16F0}" destId="{FD3E1573-A8B5-4768-982E-5CC4EF0A5FAF}" srcOrd="9" destOrd="0" presId="urn:microsoft.com/office/officeart/2005/8/layout/gear1"/>
    <dgm:cxn modelId="{48A7BEB6-26DC-4C05-A966-5CEBF40FB6E5}" type="presParOf" srcId="{AC63351B-AF5E-4A01-8385-6626A38B16F0}" destId="{52AB9E65-0601-42DD-9311-0E5D01FDA1B0}" srcOrd="10" destOrd="0" presId="urn:microsoft.com/office/officeart/2005/8/layout/gear1"/>
    <dgm:cxn modelId="{36A6729B-58FD-4648-8373-385EC448FFC0}" type="presParOf" srcId="{AC63351B-AF5E-4A01-8385-6626A38B16F0}" destId="{A4F463B6-96DC-47E7-A317-A0D640AEA837}" srcOrd="11" destOrd="0" presId="urn:microsoft.com/office/officeart/2005/8/layout/gear1"/>
    <dgm:cxn modelId="{88DD5EC3-935A-4A40-8723-A7916DC7C7B4}" type="presParOf" srcId="{AC63351B-AF5E-4A01-8385-6626A38B16F0}" destId="{4CEA26D9-70A7-4BE8-B53C-7ED801D3B0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63BB7-2D3D-46F1-B835-B14DAD92BED5}" type="doc">
      <dgm:prSet loTypeId="urn:microsoft.com/office/officeart/2005/8/layout/gear1" loCatId="cycle" qsTypeId="urn:microsoft.com/office/officeart/2005/8/quickstyle/simple1" qsCatId="simple" csTypeId="urn:microsoft.com/office/officeart/2005/8/colors/accent0_2" csCatId="mainScheme" phldr="1"/>
      <dgm:spPr/>
    </dgm:pt>
    <dgm:pt modelId="{5769051A-1E16-4E3C-ADE3-CBF81B5043EE}">
      <dgm:prSet phldrT="[Testo]" custT="1"/>
      <dgm:spPr/>
      <dgm:t>
        <a:bodyPr/>
        <a:lstStyle/>
        <a:p>
          <a:r>
            <a:rPr lang="it-IT" sz="1100" b="1"/>
            <a:t>nationalism</a:t>
          </a:r>
          <a:endParaRPr lang="it-IT" sz="1100" b="1" dirty="0"/>
        </a:p>
      </dgm:t>
    </dgm:pt>
    <dgm:pt modelId="{4DE33C11-31F9-4377-8195-A06B172AF621}" type="par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720B252A-2A63-4B2B-A417-62397DF2EA3E}" type="sib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C8FBBCE7-BE97-4DCC-B282-C1ED355D8CF6}">
      <dgm:prSet phldrT="[Testo]" custT="1"/>
      <dgm:spPr/>
      <dgm:t>
        <a:bodyPr/>
        <a:lstStyle/>
        <a:p>
          <a:r>
            <a:rPr lang="it-IT" sz="1100" b="1"/>
            <a:t>Anti-immigrant attitudes</a:t>
          </a:r>
          <a:endParaRPr lang="it-IT" sz="1100" b="1" dirty="0"/>
        </a:p>
      </dgm:t>
    </dgm:pt>
    <dgm:pt modelId="{E37048E6-A717-43B9-9A30-DD92B096166C}" type="par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81AECAA7-5101-46E2-8F37-F3C7C678CC04}" type="sib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AD861292-FE8C-44FE-BF42-BBEC3D2882F1}">
      <dgm:prSet phldrT="[Testo]" custT="1"/>
      <dgm:spPr/>
      <dgm:t>
        <a:bodyPr/>
        <a:lstStyle/>
        <a:p>
          <a:r>
            <a:rPr lang="it-IT" sz="1100" b="1"/>
            <a:t>Hate crimes</a:t>
          </a:r>
          <a:endParaRPr lang="it-IT" sz="1100" b="1" dirty="0"/>
        </a:p>
      </dgm:t>
    </dgm:pt>
    <dgm:pt modelId="{47C88BCE-9D15-4021-9A54-C54341527D6C}" type="par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ED6DE2D7-C716-42AD-A772-19B801AB1FFF}" type="sib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AC63351B-AF5E-4A01-8385-6626A38B16F0}" type="pres">
      <dgm:prSet presAssocID="{60863BB7-2D3D-46F1-B835-B14DAD92B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939D4B-070F-4AA4-8F37-BA13307621C2}" type="pres">
      <dgm:prSet presAssocID="{5769051A-1E16-4E3C-ADE3-CBF81B5043EE}" presName="gear1" presStyleLbl="node1" presStyleIdx="0" presStyleCnt="3" custScaleX="174084">
        <dgm:presLayoutVars>
          <dgm:chMax val="1"/>
          <dgm:bulletEnabled val="1"/>
        </dgm:presLayoutVars>
      </dgm:prSet>
      <dgm:spPr/>
    </dgm:pt>
    <dgm:pt modelId="{ACC826E9-CEFD-4E5E-8587-090ADF5FC24E}" type="pres">
      <dgm:prSet presAssocID="{5769051A-1E16-4E3C-ADE3-CBF81B5043EE}" presName="gear1srcNode" presStyleLbl="node1" presStyleIdx="0" presStyleCnt="3"/>
      <dgm:spPr/>
    </dgm:pt>
    <dgm:pt modelId="{684E11FD-120B-482F-AB32-328EB1403CBC}" type="pres">
      <dgm:prSet presAssocID="{5769051A-1E16-4E3C-ADE3-CBF81B5043EE}" presName="gear1dstNode" presStyleLbl="node1" presStyleIdx="0" presStyleCnt="3"/>
      <dgm:spPr/>
    </dgm:pt>
    <dgm:pt modelId="{5025A3EC-1C8A-4256-A1EB-876E3E1CE3EB}" type="pres">
      <dgm:prSet presAssocID="{C8FBBCE7-BE97-4DCC-B282-C1ED355D8CF6}" presName="gear2" presStyleLbl="node1" presStyleIdx="1" presStyleCnt="3" custScaleX="155240" custScaleY="136122">
        <dgm:presLayoutVars>
          <dgm:chMax val="1"/>
          <dgm:bulletEnabled val="1"/>
        </dgm:presLayoutVars>
      </dgm:prSet>
      <dgm:spPr/>
    </dgm:pt>
    <dgm:pt modelId="{F1F3F122-392B-41EE-9E22-E3B207B944C5}" type="pres">
      <dgm:prSet presAssocID="{C8FBBCE7-BE97-4DCC-B282-C1ED355D8CF6}" presName="gear2srcNode" presStyleLbl="node1" presStyleIdx="1" presStyleCnt="3"/>
      <dgm:spPr/>
    </dgm:pt>
    <dgm:pt modelId="{0F9FFC79-093C-44E2-AD77-21801079D570}" type="pres">
      <dgm:prSet presAssocID="{C8FBBCE7-BE97-4DCC-B282-C1ED355D8CF6}" presName="gear2dstNode" presStyleLbl="node1" presStyleIdx="1" presStyleCnt="3"/>
      <dgm:spPr/>
    </dgm:pt>
    <dgm:pt modelId="{F5C8523D-66BD-4DA5-B836-FE551044332E}" type="pres">
      <dgm:prSet presAssocID="{AD861292-FE8C-44FE-BF42-BBEC3D2882F1}" presName="gear3" presStyleLbl="node1" presStyleIdx="2" presStyleCnt="3"/>
      <dgm:spPr/>
    </dgm:pt>
    <dgm:pt modelId="{DF59C004-F90B-44A3-8786-4A4939314418}" type="pres">
      <dgm:prSet presAssocID="{AD861292-FE8C-44FE-BF42-BBEC3D2882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902B1D-C26C-441A-A423-7B48AD649EE1}" type="pres">
      <dgm:prSet presAssocID="{AD861292-FE8C-44FE-BF42-BBEC3D2882F1}" presName="gear3srcNode" presStyleLbl="node1" presStyleIdx="2" presStyleCnt="3"/>
      <dgm:spPr/>
    </dgm:pt>
    <dgm:pt modelId="{FD3E1573-A8B5-4768-982E-5CC4EF0A5FAF}" type="pres">
      <dgm:prSet presAssocID="{AD861292-FE8C-44FE-BF42-BBEC3D2882F1}" presName="gear3dstNode" presStyleLbl="node1" presStyleIdx="2" presStyleCnt="3"/>
      <dgm:spPr/>
    </dgm:pt>
    <dgm:pt modelId="{52AB9E65-0601-42DD-9311-0E5D01FDA1B0}" type="pres">
      <dgm:prSet presAssocID="{720B252A-2A63-4B2B-A417-62397DF2EA3E}" presName="connector1" presStyleLbl="sibTrans2D1" presStyleIdx="0" presStyleCnt="3"/>
      <dgm:spPr/>
    </dgm:pt>
    <dgm:pt modelId="{A4F463B6-96DC-47E7-A317-A0D640AEA837}" type="pres">
      <dgm:prSet presAssocID="{81AECAA7-5101-46E2-8F37-F3C7C678CC04}" presName="connector2" presStyleLbl="sibTrans2D1" presStyleIdx="1" presStyleCnt="3"/>
      <dgm:spPr/>
    </dgm:pt>
    <dgm:pt modelId="{4CEA26D9-70A7-4BE8-B53C-7ED801D3B0F0}" type="pres">
      <dgm:prSet presAssocID="{ED6DE2D7-C716-42AD-A772-19B801AB1FFF}" presName="connector3" presStyleLbl="sibTrans2D1" presStyleIdx="2" presStyleCnt="3"/>
      <dgm:spPr/>
    </dgm:pt>
  </dgm:ptLst>
  <dgm:cxnLst>
    <dgm:cxn modelId="{BB1B7018-B524-4C77-9A7C-CA8E9E7FC290}" type="presOf" srcId="{AD861292-FE8C-44FE-BF42-BBEC3D2882F1}" destId="{DF59C004-F90B-44A3-8786-4A4939314418}" srcOrd="1" destOrd="0" presId="urn:microsoft.com/office/officeart/2005/8/layout/gear1"/>
    <dgm:cxn modelId="{6A86E63E-5472-410D-AB15-94EF05FC1592}" type="presOf" srcId="{5769051A-1E16-4E3C-ADE3-CBF81B5043EE}" destId="{ACC826E9-CEFD-4E5E-8587-090ADF5FC24E}" srcOrd="1" destOrd="0" presId="urn:microsoft.com/office/officeart/2005/8/layout/gear1"/>
    <dgm:cxn modelId="{21AC216C-F76D-4B0A-95DF-1EC886BBDEDC}" type="presOf" srcId="{5769051A-1E16-4E3C-ADE3-CBF81B5043EE}" destId="{17939D4B-070F-4AA4-8F37-BA13307621C2}" srcOrd="0" destOrd="0" presId="urn:microsoft.com/office/officeart/2005/8/layout/gear1"/>
    <dgm:cxn modelId="{36E1A34D-BED9-496A-B8A1-0CC25CE56A16}" type="presOf" srcId="{5769051A-1E16-4E3C-ADE3-CBF81B5043EE}" destId="{684E11FD-120B-482F-AB32-328EB1403CBC}" srcOrd="2" destOrd="0" presId="urn:microsoft.com/office/officeart/2005/8/layout/gear1"/>
    <dgm:cxn modelId="{65A67D7D-E4BB-4B33-9C3F-FBE7DA048BE8}" type="presOf" srcId="{AD861292-FE8C-44FE-BF42-BBEC3D2882F1}" destId="{FD3E1573-A8B5-4768-982E-5CC4EF0A5FAF}" srcOrd="3" destOrd="0" presId="urn:microsoft.com/office/officeart/2005/8/layout/gear1"/>
    <dgm:cxn modelId="{F82AAC7F-FD0C-4EFE-B21F-72516CF676B6}" type="presOf" srcId="{C8FBBCE7-BE97-4DCC-B282-C1ED355D8CF6}" destId="{F1F3F122-392B-41EE-9E22-E3B207B944C5}" srcOrd="1" destOrd="0" presId="urn:microsoft.com/office/officeart/2005/8/layout/gear1"/>
    <dgm:cxn modelId="{E95F108F-C018-4E33-BD8D-16D6EA681F85}" srcId="{60863BB7-2D3D-46F1-B835-B14DAD92BED5}" destId="{C8FBBCE7-BE97-4DCC-B282-C1ED355D8CF6}" srcOrd="1" destOrd="0" parTransId="{E37048E6-A717-43B9-9A30-DD92B096166C}" sibTransId="{81AECAA7-5101-46E2-8F37-F3C7C678CC04}"/>
    <dgm:cxn modelId="{96C74499-9C48-431C-A438-5B89D845A478}" type="presOf" srcId="{ED6DE2D7-C716-42AD-A772-19B801AB1FFF}" destId="{4CEA26D9-70A7-4BE8-B53C-7ED801D3B0F0}" srcOrd="0" destOrd="0" presId="urn:microsoft.com/office/officeart/2005/8/layout/gear1"/>
    <dgm:cxn modelId="{8833249A-CB5C-4674-9AF9-79B0B2F4293F}" type="presOf" srcId="{81AECAA7-5101-46E2-8F37-F3C7C678CC04}" destId="{A4F463B6-96DC-47E7-A317-A0D640AEA837}" srcOrd="0" destOrd="0" presId="urn:microsoft.com/office/officeart/2005/8/layout/gear1"/>
    <dgm:cxn modelId="{82D5189D-3217-4D15-96B9-C6F3334A873E}" srcId="{60863BB7-2D3D-46F1-B835-B14DAD92BED5}" destId="{5769051A-1E16-4E3C-ADE3-CBF81B5043EE}" srcOrd="0" destOrd="0" parTransId="{4DE33C11-31F9-4377-8195-A06B172AF621}" sibTransId="{720B252A-2A63-4B2B-A417-62397DF2EA3E}"/>
    <dgm:cxn modelId="{4EE420AA-7E73-4039-964B-672533831686}" type="presOf" srcId="{AD861292-FE8C-44FE-BF42-BBEC3D2882F1}" destId="{F5C8523D-66BD-4DA5-B836-FE551044332E}" srcOrd="0" destOrd="0" presId="urn:microsoft.com/office/officeart/2005/8/layout/gear1"/>
    <dgm:cxn modelId="{59C99CBF-C95A-49A8-9EC1-555E0774E1E4}" type="presOf" srcId="{C8FBBCE7-BE97-4DCC-B282-C1ED355D8CF6}" destId="{5025A3EC-1C8A-4256-A1EB-876E3E1CE3EB}" srcOrd="0" destOrd="0" presId="urn:microsoft.com/office/officeart/2005/8/layout/gear1"/>
    <dgm:cxn modelId="{7CF52FC6-8BF0-4C3B-872D-4C2B092445AD}" srcId="{60863BB7-2D3D-46F1-B835-B14DAD92BED5}" destId="{AD861292-FE8C-44FE-BF42-BBEC3D2882F1}" srcOrd="2" destOrd="0" parTransId="{47C88BCE-9D15-4021-9A54-C54341527D6C}" sibTransId="{ED6DE2D7-C716-42AD-A772-19B801AB1FFF}"/>
    <dgm:cxn modelId="{01A686D5-C008-422E-B780-72FF307635E9}" type="presOf" srcId="{60863BB7-2D3D-46F1-B835-B14DAD92BED5}" destId="{AC63351B-AF5E-4A01-8385-6626A38B16F0}" srcOrd="0" destOrd="0" presId="urn:microsoft.com/office/officeart/2005/8/layout/gear1"/>
    <dgm:cxn modelId="{EA6101E0-0C06-4D99-A5BD-E7F1BDEEB16A}" type="presOf" srcId="{C8FBBCE7-BE97-4DCC-B282-C1ED355D8CF6}" destId="{0F9FFC79-093C-44E2-AD77-21801079D570}" srcOrd="2" destOrd="0" presId="urn:microsoft.com/office/officeart/2005/8/layout/gear1"/>
    <dgm:cxn modelId="{560739EB-912B-4F67-AC1E-33C4DD8174B4}" type="presOf" srcId="{AD861292-FE8C-44FE-BF42-BBEC3D2882F1}" destId="{EB902B1D-C26C-441A-A423-7B48AD649EE1}" srcOrd="2" destOrd="0" presId="urn:microsoft.com/office/officeart/2005/8/layout/gear1"/>
    <dgm:cxn modelId="{12E84FED-6D89-403C-AEDB-B38A3D9C14D1}" type="presOf" srcId="{720B252A-2A63-4B2B-A417-62397DF2EA3E}" destId="{52AB9E65-0601-42DD-9311-0E5D01FDA1B0}" srcOrd="0" destOrd="0" presId="urn:microsoft.com/office/officeart/2005/8/layout/gear1"/>
    <dgm:cxn modelId="{B0EFF467-A670-48B2-A9BB-13B60D4391B4}" type="presParOf" srcId="{AC63351B-AF5E-4A01-8385-6626A38B16F0}" destId="{17939D4B-070F-4AA4-8F37-BA13307621C2}" srcOrd="0" destOrd="0" presId="urn:microsoft.com/office/officeart/2005/8/layout/gear1"/>
    <dgm:cxn modelId="{67EEC66E-13B1-418E-BEBC-42941BC08C44}" type="presParOf" srcId="{AC63351B-AF5E-4A01-8385-6626A38B16F0}" destId="{ACC826E9-CEFD-4E5E-8587-090ADF5FC24E}" srcOrd="1" destOrd="0" presId="urn:microsoft.com/office/officeart/2005/8/layout/gear1"/>
    <dgm:cxn modelId="{DF24CF51-C4FE-43E8-BE15-653ADE448CC7}" type="presParOf" srcId="{AC63351B-AF5E-4A01-8385-6626A38B16F0}" destId="{684E11FD-120B-482F-AB32-328EB1403CBC}" srcOrd="2" destOrd="0" presId="urn:microsoft.com/office/officeart/2005/8/layout/gear1"/>
    <dgm:cxn modelId="{62C87EE4-BFCD-4B88-A0B3-E73303B7BC20}" type="presParOf" srcId="{AC63351B-AF5E-4A01-8385-6626A38B16F0}" destId="{5025A3EC-1C8A-4256-A1EB-876E3E1CE3EB}" srcOrd="3" destOrd="0" presId="urn:microsoft.com/office/officeart/2005/8/layout/gear1"/>
    <dgm:cxn modelId="{4C52593A-A8F6-4AA4-B04B-7B09282575C5}" type="presParOf" srcId="{AC63351B-AF5E-4A01-8385-6626A38B16F0}" destId="{F1F3F122-392B-41EE-9E22-E3B207B944C5}" srcOrd="4" destOrd="0" presId="urn:microsoft.com/office/officeart/2005/8/layout/gear1"/>
    <dgm:cxn modelId="{203A0CCC-3C4D-4980-9716-5E29DF3605A0}" type="presParOf" srcId="{AC63351B-AF5E-4A01-8385-6626A38B16F0}" destId="{0F9FFC79-093C-44E2-AD77-21801079D570}" srcOrd="5" destOrd="0" presId="urn:microsoft.com/office/officeart/2005/8/layout/gear1"/>
    <dgm:cxn modelId="{DA11BC51-C6B1-4E21-B232-0B99F1564403}" type="presParOf" srcId="{AC63351B-AF5E-4A01-8385-6626A38B16F0}" destId="{F5C8523D-66BD-4DA5-B836-FE551044332E}" srcOrd="6" destOrd="0" presId="urn:microsoft.com/office/officeart/2005/8/layout/gear1"/>
    <dgm:cxn modelId="{E738D04C-94FE-4641-9561-B7E97A6D1EC5}" type="presParOf" srcId="{AC63351B-AF5E-4A01-8385-6626A38B16F0}" destId="{DF59C004-F90B-44A3-8786-4A4939314418}" srcOrd="7" destOrd="0" presId="urn:microsoft.com/office/officeart/2005/8/layout/gear1"/>
    <dgm:cxn modelId="{2683F731-1757-4E5E-8DED-67250707A163}" type="presParOf" srcId="{AC63351B-AF5E-4A01-8385-6626A38B16F0}" destId="{EB902B1D-C26C-441A-A423-7B48AD649EE1}" srcOrd="8" destOrd="0" presId="urn:microsoft.com/office/officeart/2005/8/layout/gear1"/>
    <dgm:cxn modelId="{A174AE50-697B-43F7-8B53-3A96ABBF8D84}" type="presParOf" srcId="{AC63351B-AF5E-4A01-8385-6626A38B16F0}" destId="{FD3E1573-A8B5-4768-982E-5CC4EF0A5FAF}" srcOrd="9" destOrd="0" presId="urn:microsoft.com/office/officeart/2005/8/layout/gear1"/>
    <dgm:cxn modelId="{48A7BEB6-26DC-4C05-A966-5CEBF40FB6E5}" type="presParOf" srcId="{AC63351B-AF5E-4A01-8385-6626A38B16F0}" destId="{52AB9E65-0601-42DD-9311-0E5D01FDA1B0}" srcOrd="10" destOrd="0" presId="urn:microsoft.com/office/officeart/2005/8/layout/gear1"/>
    <dgm:cxn modelId="{36A6729B-58FD-4648-8373-385EC448FFC0}" type="presParOf" srcId="{AC63351B-AF5E-4A01-8385-6626A38B16F0}" destId="{A4F463B6-96DC-47E7-A317-A0D640AEA837}" srcOrd="11" destOrd="0" presId="urn:microsoft.com/office/officeart/2005/8/layout/gear1"/>
    <dgm:cxn modelId="{88DD5EC3-935A-4A40-8723-A7916DC7C7B4}" type="presParOf" srcId="{AC63351B-AF5E-4A01-8385-6626A38B16F0}" destId="{4CEA26D9-70A7-4BE8-B53C-7ED801D3B0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863BB7-2D3D-46F1-B835-B14DAD92BED5}" type="doc">
      <dgm:prSet loTypeId="urn:microsoft.com/office/officeart/2005/8/layout/gear1" loCatId="cycle" qsTypeId="urn:microsoft.com/office/officeart/2005/8/quickstyle/simple1" qsCatId="simple" csTypeId="urn:microsoft.com/office/officeart/2005/8/colors/accent0_2" csCatId="mainScheme" phldr="1"/>
      <dgm:spPr/>
    </dgm:pt>
    <dgm:pt modelId="{5769051A-1E16-4E3C-ADE3-CBF81B5043EE}">
      <dgm:prSet phldrT="[Testo]" custT="1"/>
      <dgm:spPr/>
      <dgm:t>
        <a:bodyPr/>
        <a:lstStyle/>
        <a:p>
          <a:r>
            <a:rPr lang="it-IT" sz="1100" b="1"/>
            <a:t>nationalism</a:t>
          </a:r>
          <a:endParaRPr lang="it-IT" sz="1100" b="1" dirty="0"/>
        </a:p>
      </dgm:t>
    </dgm:pt>
    <dgm:pt modelId="{4DE33C11-31F9-4377-8195-A06B172AF621}" type="par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720B252A-2A63-4B2B-A417-62397DF2EA3E}" type="sibTrans" cxnId="{82D5189D-3217-4D15-96B9-C6F3334A873E}">
      <dgm:prSet/>
      <dgm:spPr/>
      <dgm:t>
        <a:bodyPr/>
        <a:lstStyle/>
        <a:p>
          <a:endParaRPr lang="it-IT" sz="3600" b="1"/>
        </a:p>
      </dgm:t>
    </dgm:pt>
    <dgm:pt modelId="{C8FBBCE7-BE97-4DCC-B282-C1ED355D8CF6}">
      <dgm:prSet phldrT="[Testo]" custT="1"/>
      <dgm:spPr/>
      <dgm:t>
        <a:bodyPr/>
        <a:lstStyle/>
        <a:p>
          <a:r>
            <a:rPr lang="it-IT" sz="1100" b="1"/>
            <a:t>Anti-immigrant attitudes</a:t>
          </a:r>
          <a:endParaRPr lang="it-IT" sz="1100" b="1" dirty="0"/>
        </a:p>
      </dgm:t>
    </dgm:pt>
    <dgm:pt modelId="{E37048E6-A717-43B9-9A30-DD92B096166C}" type="par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81AECAA7-5101-46E2-8F37-F3C7C678CC04}" type="sibTrans" cxnId="{E95F108F-C018-4E33-BD8D-16D6EA681F85}">
      <dgm:prSet/>
      <dgm:spPr/>
      <dgm:t>
        <a:bodyPr/>
        <a:lstStyle/>
        <a:p>
          <a:endParaRPr lang="it-IT" sz="3600" b="1"/>
        </a:p>
      </dgm:t>
    </dgm:pt>
    <dgm:pt modelId="{AD861292-FE8C-44FE-BF42-BBEC3D2882F1}">
      <dgm:prSet phldrT="[Testo]" custT="1"/>
      <dgm:spPr/>
      <dgm:t>
        <a:bodyPr/>
        <a:lstStyle/>
        <a:p>
          <a:r>
            <a:rPr lang="it-IT" sz="1100" b="1"/>
            <a:t>Hate crimes</a:t>
          </a:r>
          <a:endParaRPr lang="it-IT" sz="1100" b="1" dirty="0"/>
        </a:p>
      </dgm:t>
    </dgm:pt>
    <dgm:pt modelId="{47C88BCE-9D15-4021-9A54-C54341527D6C}" type="par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ED6DE2D7-C716-42AD-A772-19B801AB1FFF}" type="sibTrans" cxnId="{7CF52FC6-8BF0-4C3B-872D-4C2B092445AD}">
      <dgm:prSet/>
      <dgm:spPr/>
      <dgm:t>
        <a:bodyPr/>
        <a:lstStyle/>
        <a:p>
          <a:endParaRPr lang="it-IT" sz="3600" b="1"/>
        </a:p>
      </dgm:t>
    </dgm:pt>
    <dgm:pt modelId="{AC63351B-AF5E-4A01-8385-6626A38B16F0}" type="pres">
      <dgm:prSet presAssocID="{60863BB7-2D3D-46F1-B835-B14DAD92B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939D4B-070F-4AA4-8F37-BA13307621C2}" type="pres">
      <dgm:prSet presAssocID="{5769051A-1E16-4E3C-ADE3-CBF81B5043EE}" presName="gear1" presStyleLbl="node1" presStyleIdx="0" presStyleCnt="3" custScaleX="174084">
        <dgm:presLayoutVars>
          <dgm:chMax val="1"/>
          <dgm:bulletEnabled val="1"/>
        </dgm:presLayoutVars>
      </dgm:prSet>
      <dgm:spPr/>
    </dgm:pt>
    <dgm:pt modelId="{ACC826E9-CEFD-4E5E-8587-090ADF5FC24E}" type="pres">
      <dgm:prSet presAssocID="{5769051A-1E16-4E3C-ADE3-CBF81B5043EE}" presName="gear1srcNode" presStyleLbl="node1" presStyleIdx="0" presStyleCnt="3"/>
      <dgm:spPr/>
    </dgm:pt>
    <dgm:pt modelId="{684E11FD-120B-482F-AB32-328EB1403CBC}" type="pres">
      <dgm:prSet presAssocID="{5769051A-1E16-4E3C-ADE3-CBF81B5043EE}" presName="gear1dstNode" presStyleLbl="node1" presStyleIdx="0" presStyleCnt="3"/>
      <dgm:spPr/>
    </dgm:pt>
    <dgm:pt modelId="{5025A3EC-1C8A-4256-A1EB-876E3E1CE3EB}" type="pres">
      <dgm:prSet presAssocID="{C8FBBCE7-BE97-4DCC-B282-C1ED355D8CF6}" presName="gear2" presStyleLbl="node1" presStyleIdx="1" presStyleCnt="3" custScaleX="155240" custScaleY="136122">
        <dgm:presLayoutVars>
          <dgm:chMax val="1"/>
          <dgm:bulletEnabled val="1"/>
        </dgm:presLayoutVars>
      </dgm:prSet>
      <dgm:spPr/>
    </dgm:pt>
    <dgm:pt modelId="{F1F3F122-392B-41EE-9E22-E3B207B944C5}" type="pres">
      <dgm:prSet presAssocID="{C8FBBCE7-BE97-4DCC-B282-C1ED355D8CF6}" presName="gear2srcNode" presStyleLbl="node1" presStyleIdx="1" presStyleCnt="3"/>
      <dgm:spPr/>
    </dgm:pt>
    <dgm:pt modelId="{0F9FFC79-093C-44E2-AD77-21801079D570}" type="pres">
      <dgm:prSet presAssocID="{C8FBBCE7-BE97-4DCC-B282-C1ED355D8CF6}" presName="gear2dstNode" presStyleLbl="node1" presStyleIdx="1" presStyleCnt="3"/>
      <dgm:spPr/>
    </dgm:pt>
    <dgm:pt modelId="{F5C8523D-66BD-4DA5-B836-FE551044332E}" type="pres">
      <dgm:prSet presAssocID="{AD861292-FE8C-44FE-BF42-BBEC3D2882F1}" presName="gear3" presStyleLbl="node1" presStyleIdx="2" presStyleCnt="3"/>
      <dgm:spPr/>
    </dgm:pt>
    <dgm:pt modelId="{DF59C004-F90B-44A3-8786-4A4939314418}" type="pres">
      <dgm:prSet presAssocID="{AD861292-FE8C-44FE-BF42-BBEC3D2882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902B1D-C26C-441A-A423-7B48AD649EE1}" type="pres">
      <dgm:prSet presAssocID="{AD861292-FE8C-44FE-BF42-BBEC3D2882F1}" presName="gear3srcNode" presStyleLbl="node1" presStyleIdx="2" presStyleCnt="3"/>
      <dgm:spPr/>
    </dgm:pt>
    <dgm:pt modelId="{FD3E1573-A8B5-4768-982E-5CC4EF0A5FAF}" type="pres">
      <dgm:prSet presAssocID="{AD861292-FE8C-44FE-BF42-BBEC3D2882F1}" presName="gear3dstNode" presStyleLbl="node1" presStyleIdx="2" presStyleCnt="3"/>
      <dgm:spPr/>
    </dgm:pt>
    <dgm:pt modelId="{52AB9E65-0601-42DD-9311-0E5D01FDA1B0}" type="pres">
      <dgm:prSet presAssocID="{720B252A-2A63-4B2B-A417-62397DF2EA3E}" presName="connector1" presStyleLbl="sibTrans2D1" presStyleIdx="0" presStyleCnt="3"/>
      <dgm:spPr/>
    </dgm:pt>
    <dgm:pt modelId="{A4F463B6-96DC-47E7-A317-A0D640AEA837}" type="pres">
      <dgm:prSet presAssocID="{81AECAA7-5101-46E2-8F37-F3C7C678CC04}" presName="connector2" presStyleLbl="sibTrans2D1" presStyleIdx="1" presStyleCnt="3"/>
      <dgm:spPr/>
    </dgm:pt>
    <dgm:pt modelId="{4CEA26D9-70A7-4BE8-B53C-7ED801D3B0F0}" type="pres">
      <dgm:prSet presAssocID="{ED6DE2D7-C716-42AD-A772-19B801AB1FFF}" presName="connector3" presStyleLbl="sibTrans2D1" presStyleIdx="2" presStyleCnt="3"/>
      <dgm:spPr/>
    </dgm:pt>
  </dgm:ptLst>
  <dgm:cxnLst>
    <dgm:cxn modelId="{BB1B7018-B524-4C77-9A7C-CA8E9E7FC290}" type="presOf" srcId="{AD861292-FE8C-44FE-BF42-BBEC3D2882F1}" destId="{DF59C004-F90B-44A3-8786-4A4939314418}" srcOrd="1" destOrd="0" presId="urn:microsoft.com/office/officeart/2005/8/layout/gear1"/>
    <dgm:cxn modelId="{6A86E63E-5472-410D-AB15-94EF05FC1592}" type="presOf" srcId="{5769051A-1E16-4E3C-ADE3-CBF81B5043EE}" destId="{ACC826E9-CEFD-4E5E-8587-090ADF5FC24E}" srcOrd="1" destOrd="0" presId="urn:microsoft.com/office/officeart/2005/8/layout/gear1"/>
    <dgm:cxn modelId="{21AC216C-F76D-4B0A-95DF-1EC886BBDEDC}" type="presOf" srcId="{5769051A-1E16-4E3C-ADE3-CBF81B5043EE}" destId="{17939D4B-070F-4AA4-8F37-BA13307621C2}" srcOrd="0" destOrd="0" presId="urn:microsoft.com/office/officeart/2005/8/layout/gear1"/>
    <dgm:cxn modelId="{36E1A34D-BED9-496A-B8A1-0CC25CE56A16}" type="presOf" srcId="{5769051A-1E16-4E3C-ADE3-CBF81B5043EE}" destId="{684E11FD-120B-482F-AB32-328EB1403CBC}" srcOrd="2" destOrd="0" presId="urn:microsoft.com/office/officeart/2005/8/layout/gear1"/>
    <dgm:cxn modelId="{65A67D7D-E4BB-4B33-9C3F-FBE7DA048BE8}" type="presOf" srcId="{AD861292-FE8C-44FE-BF42-BBEC3D2882F1}" destId="{FD3E1573-A8B5-4768-982E-5CC4EF0A5FAF}" srcOrd="3" destOrd="0" presId="urn:microsoft.com/office/officeart/2005/8/layout/gear1"/>
    <dgm:cxn modelId="{F82AAC7F-FD0C-4EFE-B21F-72516CF676B6}" type="presOf" srcId="{C8FBBCE7-BE97-4DCC-B282-C1ED355D8CF6}" destId="{F1F3F122-392B-41EE-9E22-E3B207B944C5}" srcOrd="1" destOrd="0" presId="urn:microsoft.com/office/officeart/2005/8/layout/gear1"/>
    <dgm:cxn modelId="{E95F108F-C018-4E33-BD8D-16D6EA681F85}" srcId="{60863BB7-2D3D-46F1-B835-B14DAD92BED5}" destId="{C8FBBCE7-BE97-4DCC-B282-C1ED355D8CF6}" srcOrd="1" destOrd="0" parTransId="{E37048E6-A717-43B9-9A30-DD92B096166C}" sibTransId="{81AECAA7-5101-46E2-8F37-F3C7C678CC04}"/>
    <dgm:cxn modelId="{96C74499-9C48-431C-A438-5B89D845A478}" type="presOf" srcId="{ED6DE2D7-C716-42AD-A772-19B801AB1FFF}" destId="{4CEA26D9-70A7-4BE8-B53C-7ED801D3B0F0}" srcOrd="0" destOrd="0" presId="urn:microsoft.com/office/officeart/2005/8/layout/gear1"/>
    <dgm:cxn modelId="{8833249A-CB5C-4674-9AF9-79B0B2F4293F}" type="presOf" srcId="{81AECAA7-5101-46E2-8F37-F3C7C678CC04}" destId="{A4F463B6-96DC-47E7-A317-A0D640AEA837}" srcOrd="0" destOrd="0" presId="urn:microsoft.com/office/officeart/2005/8/layout/gear1"/>
    <dgm:cxn modelId="{82D5189D-3217-4D15-96B9-C6F3334A873E}" srcId="{60863BB7-2D3D-46F1-B835-B14DAD92BED5}" destId="{5769051A-1E16-4E3C-ADE3-CBF81B5043EE}" srcOrd="0" destOrd="0" parTransId="{4DE33C11-31F9-4377-8195-A06B172AF621}" sibTransId="{720B252A-2A63-4B2B-A417-62397DF2EA3E}"/>
    <dgm:cxn modelId="{4EE420AA-7E73-4039-964B-672533831686}" type="presOf" srcId="{AD861292-FE8C-44FE-BF42-BBEC3D2882F1}" destId="{F5C8523D-66BD-4DA5-B836-FE551044332E}" srcOrd="0" destOrd="0" presId="urn:microsoft.com/office/officeart/2005/8/layout/gear1"/>
    <dgm:cxn modelId="{59C99CBF-C95A-49A8-9EC1-555E0774E1E4}" type="presOf" srcId="{C8FBBCE7-BE97-4DCC-B282-C1ED355D8CF6}" destId="{5025A3EC-1C8A-4256-A1EB-876E3E1CE3EB}" srcOrd="0" destOrd="0" presId="urn:microsoft.com/office/officeart/2005/8/layout/gear1"/>
    <dgm:cxn modelId="{7CF52FC6-8BF0-4C3B-872D-4C2B092445AD}" srcId="{60863BB7-2D3D-46F1-B835-B14DAD92BED5}" destId="{AD861292-FE8C-44FE-BF42-BBEC3D2882F1}" srcOrd="2" destOrd="0" parTransId="{47C88BCE-9D15-4021-9A54-C54341527D6C}" sibTransId="{ED6DE2D7-C716-42AD-A772-19B801AB1FFF}"/>
    <dgm:cxn modelId="{01A686D5-C008-422E-B780-72FF307635E9}" type="presOf" srcId="{60863BB7-2D3D-46F1-B835-B14DAD92BED5}" destId="{AC63351B-AF5E-4A01-8385-6626A38B16F0}" srcOrd="0" destOrd="0" presId="urn:microsoft.com/office/officeart/2005/8/layout/gear1"/>
    <dgm:cxn modelId="{EA6101E0-0C06-4D99-A5BD-E7F1BDEEB16A}" type="presOf" srcId="{C8FBBCE7-BE97-4DCC-B282-C1ED355D8CF6}" destId="{0F9FFC79-093C-44E2-AD77-21801079D570}" srcOrd="2" destOrd="0" presId="urn:microsoft.com/office/officeart/2005/8/layout/gear1"/>
    <dgm:cxn modelId="{560739EB-912B-4F67-AC1E-33C4DD8174B4}" type="presOf" srcId="{AD861292-FE8C-44FE-BF42-BBEC3D2882F1}" destId="{EB902B1D-C26C-441A-A423-7B48AD649EE1}" srcOrd="2" destOrd="0" presId="urn:microsoft.com/office/officeart/2005/8/layout/gear1"/>
    <dgm:cxn modelId="{12E84FED-6D89-403C-AEDB-B38A3D9C14D1}" type="presOf" srcId="{720B252A-2A63-4B2B-A417-62397DF2EA3E}" destId="{52AB9E65-0601-42DD-9311-0E5D01FDA1B0}" srcOrd="0" destOrd="0" presId="urn:microsoft.com/office/officeart/2005/8/layout/gear1"/>
    <dgm:cxn modelId="{B0EFF467-A670-48B2-A9BB-13B60D4391B4}" type="presParOf" srcId="{AC63351B-AF5E-4A01-8385-6626A38B16F0}" destId="{17939D4B-070F-4AA4-8F37-BA13307621C2}" srcOrd="0" destOrd="0" presId="urn:microsoft.com/office/officeart/2005/8/layout/gear1"/>
    <dgm:cxn modelId="{67EEC66E-13B1-418E-BEBC-42941BC08C44}" type="presParOf" srcId="{AC63351B-AF5E-4A01-8385-6626A38B16F0}" destId="{ACC826E9-CEFD-4E5E-8587-090ADF5FC24E}" srcOrd="1" destOrd="0" presId="urn:microsoft.com/office/officeart/2005/8/layout/gear1"/>
    <dgm:cxn modelId="{DF24CF51-C4FE-43E8-BE15-653ADE448CC7}" type="presParOf" srcId="{AC63351B-AF5E-4A01-8385-6626A38B16F0}" destId="{684E11FD-120B-482F-AB32-328EB1403CBC}" srcOrd="2" destOrd="0" presId="urn:microsoft.com/office/officeart/2005/8/layout/gear1"/>
    <dgm:cxn modelId="{62C87EE4-BFCD-4B88-A0B3-E73303B7BC20}" type="presParOf" srcId="{AC63351B-AF5E-4A01-8385-6626A38B16F0}" destId="{5025A3EC-1C8A-4256-A1EB-876E3E1CE3EB}" srcOrd="3" destOrd="0" presId="urn:microsoft.com/office/officeart/2005/8/layout/gear1"/>
    <dgm:cxn modelId="{4C52593A-A8F6-4AA4-B04B-7B09282575C5}" type="presParOf" srcId="{AC63351B-AF5E-4A01-8385-6626A38B16F0}" destId="{F1F3F122-392B-41EE-9E22-E3B207B944C5}" srcOrd="4" destOrd="0" presId="urn:microsoft.com/office/officeart/2005/8/layout/gear1"/>
    <dgm:cxn modelId="{203A0CCC-3C4D-4980-9716-5E29DF3605A0}" type="presParOf" srcId="{AC63351B-AF5E-4A01-8385-6626A38B16F0}" destId="{0F9FFC79-093C-44E2-AD77-21801079D570}" srcOrd="5" destOrd="0" presId="urn:microsoft.com/office/officeart/2005/8/layout/gear1"/>
    <dgm:cxn modelId="{DA11BC51-C6B1-4E21-B232-0B99F1564403}" type="presParOf" srcId="{AC63351B-AF5E-4A01-8385-6626A38B16F0}" destId="{F5C8523D-66BD-4DA5-B836-FE551044332E}" srcOrd="6" destOrd="0" presId="urn:microsoft.com/office/officeart/2005/8/layout/gear1"/>
    <dgm:cxn modelId="{E738D04C-94FE-4641-9561-B7E97A6D1EC5}" type="presParOf" srcId="{AC63351B-AF5E-4A01-8385-6626A38B16F0}" destId="{DF59C004-F90B-44A3-8786-4A4939314418}" srcOrd="7" destOrd="0" presId="urn:microsoft.com/office/officeart/2005/8/layout/gear1"/>
    <dgm:cxn modelId="{2683F731-1757-4E5E-8DED-67250707A163}" type="presParOf" srcId="{AC63351B-AF5E-4A01-8385-6626A38B16F0}" destId="{EB902B1D-C26C-441A-A423-7B48AD649EE1}" srcOrd="8" destOrd="0" presId="urn:microsoft.com/office/officeart/2005/8/layout/gear1"/>
    <dgm:cxn modelId="{A174AE50-697B-43F7-8B53-3A96ABBF8D84}" type="presParOf" srcId="{AC63351B-AF5E-4A01-8385-6626A38B16F0}" destId="{FD3E1573-A8B5-4768-982E-5CC4EF0A5FAF}" srcOrd="9" destOrd="0" presId="urn:microsoft.com/office/officeart/2005/8/layout/gear1"/>
    <dgm:cxn modelId="{48A7BEB6-26DC-4C05-A966-5CEBF40FB6E5}" type="presParOf" srcId="{AC63351B-AF5E-4A01-8385-6626A38B16F0}" destId="{52AB9E65-0601-42DD-9311-0E5D01FDA1B0}" srcOrd="10" destOrd="0" presId="urn:microsoft.com/office/officeart/2005/8/layout/gear1"/>
    <dgm:cxn modelId="{36A6729B-58FD-4648-8373-385EC448FFC0}" type="presParOf" srcId="{AC63351B-AF5E-4A01-8385-6626A38B16F0}" destId="{A4F463B6-96DC-47E7-A317-A0D640AEA837}" srcOrd="11" destOrd="0" presId="urn:microsoft.com/office/officeart/2005/8/layout/gear1"/>
    <dgm:cxn modelId="{88DD5EC3-935A-4A40-8723-A7916DC7C7B4}" type="presParOf" srcId="{AC63351B-AF5E-4A01-8385-6626A38B16F0}" destId="{4CEA26D9-70A7-4BE8-B53C-7ED801D3B0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39D4B-070F-4AA4-8F37-BA13307621C2}">
      <dsp:nvSpPr>
        <dsp:cNvPr id="0" name=""/>
        <dsp:cNvSpPr/>
      </dsp:nvSpPr>
      <dsp:spPr>
        <a:xfrm>
          <a:off x="1034202" y="664844"/>
          <a:ext cx="812588" cy="812588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/>
            <a:t>nationalism</a:t>
          </a:r>
          <a:endParaRPr lang="it-IT" sz="500" kern="1200" dirty="0"/>
        </a:p>
      </dsp:txBody>
      <dsp:txXfrm>
        <a:off x="1197568" y="855189"/>
        <a:ext cx="485856" cy="417687"/>
      </dsp:txXfrm>
    </dsp:sp>
    <dsp:sp modelId="{5025A3EC-1C8A-4256-A1EB-876E3E1CE3EB}">
      <dsp:nvSpPr>
        <dsp:cNvPr id="0" name=""/>
        <dsp:cNvSpPr/>
      </dsp:nvSpPr>
      <dsp:spPr>
        <a:xfrm>
          <a:off x="561424" y="472778"/>
          <a:ext cx="590973" cy="59097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/>
            <a:t>Anti-immigrant attitudes</a:t>
          </a:r>
          <a:endParaRPr lang="it-IT" sz="500" kern="1200" dirty="0"/>
        </a:p>
      </dsp:txBody>
      <dsp:txXfrm>
        <a:off x="710203" y="622456"/>
        <a:ext cx="293415" cy="291617"/>
      </dsp:txXfrm>
    </dsp:sp>
    <dsp:sp modelId="{F5C8523D-66BD-4DA5-B836-FE551044332E}">
      <dsp:nvSpPr>
        <dsp:cNvPr id="0" name=""/>
        <dsp:cNvSpPr/>
      </dsp:nvSpPr>
      <dsp:spPr>
        <a:xfrm rot="20700000">
          <a:off x="892429" y="65067"/>
          <a:ext cx="579033" cy="57903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" kern="1200"/>
            <a:t>Hate crimes</a:t>
          </a:r>
          <a:endParaRPr lang="it-IT" sz="500" kern="1200" dirty="0"/>
        </a:p>
      </dsp:txBody>
      <dsp:txXfrm rot="-20700000">
        <a:off x="1019428" y="192066"/>
        <a:ext cx="325035" cy="325035"/>
      </dsp:txXfrm>
    </dsp:sp>
    <dsp:sp modelId="{52AB9E65-0601-42DD-9311-0E5D01FDA1B0}">
      <dsp:nvSpPr>
        <dsp:cNvPr id="0" name=""/>
        <dsp:cNvSpPr/>
      </dsp:nvSpPr>
      <dsp:spPr>
        <a:xfrm>
          <a:off x="945800" y="556143"/>
          <a:ext cx="1040112" cy="1040112"/>
        </a:xfrm>
        <a:prstGeom prst="circularArrow">
          <a:avLst>
            <a:gd name="adj1" fmla="val 4687"/>
            <a:gd name="adj2" fmla="val 299029"/>
            <a:gd name="adj3" fmla="val 2369628"/>
            <a:gd name="adj4" fmla="val 16223936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463B6-96DC-47E7-A317-A0D640AEA837}">
      <dsp:nvSpPr>
        <dsp:cNvPr id="0" name=""/>
        <dsp:cNvSpPr/>
      </dsp:nvSpPr>
      <dsp:spPr>
        <a:xfrm>
          <a:off x="456764" y="353678"/>
          <a:ext cx="755706" cy="7557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A26D9-70A7-4BE8-B53C-7ED801D3B0F0}">
      <dsp:nvSpPr>
        <dsp:cNvPr id="0" name=""/>
        <dsp:cNvSpPr/>
      </dsp:nvSpPr>
      <dsp:spPr>
        <a:xfrm>
          <a:off x="758493" y="-50103"/>
          <a:ext cx="814804" cy="8148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39D4B-070F-4AA4-8F37-BA13307621C2}">
      <dsp:nvSpPr>
        <dsp:cNvPr id="0" name=""/>
        <dsp:cNvSpPr/>
      </dsp:nvSpPr>
      <dsp:spPr>
        <a:xfrm>
          <a:off x="4254496" y="1076407"/>
          <a:ext cx="2290265" cy="1315609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nationalism</a:t>
          </a:r>
          <a:endParaRPr lang="it-IT" sz="1100" b="1" kern="1200" dirty="0"/>
        </a:p>
      </dsp:txBody>
      <dsp:txXfrm>
        <a:off x="4642096" y="1384582"/>
        <a:ext cx="1515065" cy="676250"/>
      </dsp:txXfrm>
    </dsp:sp>
    <dsp:sp modelId="{5025A3EC-1C8A-4256-A1EB-876E3E1CE3EB}">
      <dsp:nvSpPr>
        <dsp:cNvPr id="0" name=""/>
        <dsp:cNvSpPr/>
      </dsp:nvSpPr>
      <dsp:spPr>
        <a:xfrm>
          <a:off x="3712109" y="592636"/>
          <a:ext cx="1485346" cy="1302424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Anti-immigrant attitudes</a:t>
          </a:r>
          <a:endParaRPr lang="it-IT" sz="1100" b="1" kern="1200" dirty="0"/>
        </a:p>
      </dsp:txBody>
      <dsp:txXfrm>
        <a:off x="4066588" y="922507"/>
        <a:ext cx="776388" cy="642682"/>
      </dsp:txXfrm>
    </dsp:sp>
    <dsp:sp modelId="{F5C8523D-66BD-4DA5-B836-FE551044332E}">
      <dsp:nvSpPr>
        <dsp:cNvPr id="0" name=""/>
        <dsp:cNvSpPr/>
      </dsp:nvSpPr>
      <dsp:spPr>
        <a:xfrm rot="20700000">
          <a:off x="4512288" y="105346"/>
          <a:ext cx="937475" cy="93747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Hate crimes</a:t>
          </a:r>
          <a:endParaRPr lang="it-IT" sz="1100" b="1" kern="1200" dirty="0"/>
        </a:p>
      </dsp:txBody>
      <dsp:txXfrm rot="-20700000">
        <a:off x="4717904" y="310962"/>
        <a:ext cx="526243" cy="526243"/>
      </dsp:txXfrm>
    </dsp:sp>
    <dsp:sp modelId="{52AB9E65-0601-42DD-9311-0E5D01FDA1B0}">
      <dsp:nvSpPr>
        <dsp:cNvPr id="0" name=""/>
        <dsp:cNvSpPr/>
      </dsp:nvSpPr>
      <dsp:spPr>
        <a:xfrm>
          <a:off x="4622101" y="888211"/>
          <a:ext cx="1683979" cy="1683979"/>
        </a:xfrm>
        <a:prstGeom prst="circularArrow">
          <a:avLst>
            <a:gd name="adj1" fmla="val 4687"/>
            <a:gd name="adj2" fmla="val 299029"/>
            <a:gd name="adj3" fmla="val 2448251"/>
            <a:gd name="adj4" fmla="val 16016215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463B6-96DC-47E7-A317-A0D640AEA837}">
      <dsp:nvSpPr>
        <dsp:cNvPr id="0" name=""/>
        <dsp:cNvSpPr/>
      </dsp:nvSpPr>
      <dsp:spPr>
        <a:xfrm>
          <a:off x="3806930" y="561474"/>
          <a:ext cx="1223516" cy="122351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A26D9-70A7-4BE8-B53C-7ED801D3B0F0}">
      <dsp:nvSpPr>
        <dsp:cNvPr id="0" name=""/>
        <dsp:cNvSpPr/>
      </dsp:nvSpPr>
      <dsp:spPr>
        <a:xfrm>
          <a:off x="4295440" y="-92261"/>
          <a:ext cx="1319197" cy="13191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39D4B-070F-4AA4-8F37-BA13307621C2}">
      <dsp:nvSpPr>
        <dsp:cNvPr id="0" name=""/>
        <dsp:cNvSpPr/>
      </dsp:nvSpPr>
      <dsp:spPr>
        <a:xfrm>
          <a:off x="4254496" y="1076407"/>
          <a:ext cx="2290265" cy="1315609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nationalism</a:t>
          </a:r>
          <a:endParaRPr lang="it-IT" sz="1100" b="1" kern="1200" dirty="0"/>
        </a:p>
      </dsp:txBody>
      <dsp:txXfrm>
        <a:off x="4642096" y="1384582"/>
        <a:ext cx="1515065" cy="676250"/>
      </dsp:txXfrm>
    </dsp:sp>
    <dsp:sp modelId="{5025A3EC-1C8A-4256-A1EB-876E3E1CE3EB}">
      <dsp:nvSpPr>
        <dsp:cNvPr id="0" name=""/>
        <dsp:cNvSpPr/>
      </dsp:nvSpPr>
      <dsp:spPr>
        <a:xfrm>
          <a:off x="3712109" y="592636"/>
          <a:ext cx="1485346" cy="1302424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Anti-immigrant attitudes</a:t>
          </a:r>
          <a:endParaRPr lang="it-IT" sz="1100" b="1" kern="1200" dirty="0"/>
        </a:p>
      </dsp:txBody>
      <dsp:txXfrm>
        <a:off x="4066588" y="922507"/>
        <a:ext cx="776388" cy="642682"/>
      </dsp:txXfrm>
    </dsp:sp>
    <dsp:sp modelId="{F5C8523D-66BD-4DA5-B836-FE551044332E}">
      <dsp:nvSpPr>
        <dsp:cNvPr id="0" name=""/>
        <dsp:cNvSpPr/>
      </dsp:nvSpPr>
      <dsp:spPr>
        <a:xfrm rot="20700000">
          <a:off x="4512288" y="105346"/>
          <a:ext cx="937475" cy="937475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Hate crimes</a:t>
          </a:r>
          <a:endParaRPr lang="it-IT" sz="1100" b="1" kern="1200" dirty="0"/>
        </a:p>
      </dsp:txBody>
      <dsp:txXfrm rot="-20700000">
        <a:off x="4717904" y="310962"/>
        <a:ext cx="526243" cy="526243"/>
      </dsp:txXfrm>
    </dsp:sp>
    <dsp:sp modelId="{52AB9E65-0601-42DD-9311-0E5D01FDA1B0}">
      <dsp:nvSpPr>
        <dsp:cNvPr id="0" name=""/>
        <dsp:cNvSpPr/>
      </dsp:nvSpPr>
      <dsp:spPr>
        <a:xfrm>
          <a:off x="4622101" y="888211"/>
          <a:ext cx="1683979" cy="1683979"/>
        </a:xfrm>
        <a:prstGeom prst="circularArrow">
          <a:avLst>
            <a:gd name="adj1" fmla="val 4687"/>
            <a:gd name="adj2" fmla="val 299029"/>
            <a:gd name="adj3" fmla="val 2448251"/>
            <a:gd name="adj4" fmla="val 16016215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463B6-96DC-47E7-A317-A0D640AEA837}">
      <dsp:nvSpPr>
        <dsp:cNvPr id="0" name=""/>
        <dsp:cNvSpPr/>
      </dsp:nvSpPr>
      <dsp:spPr>
        <a:xfrm>
          <a:off x="3806930" y="561474"/>
          <a:ext cx="1223516" cy="122351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A26D9-70A7-4BE8-B53C-7ED801D3B0F0}">
      <dsp:nvSpPr>
        <dsp:cNvPr id="0" name=""/>
        <dsp:cNvSpPr/>
      </dsp:nvSpPr>
      <dsp:spPr>
        <a:xfrm>
          <a:off x="4295440" y="-92261"/>
          <a:ext cx="1319197" cy="13191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B987B-6643-43AA-9B56-509B80CCD0F3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D42F3-CDD5-4B19-B3DB-7C5223465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FB367B2-BECF-4D78-A7AF-EF8751F5B4EF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FD32-0396-4DA1-9434-CCE3A0C9EC1F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7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55FF-B23C-49E0-A294-CAB9B0E2964D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2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1EBA6-302D-4E9B-A931-E6C6CD32B482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9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DF62-4A14-4749-8211-4054A7C251D1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4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0E50-FD06-4AD0-A085-FE9C77372198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9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4038-AD84-46DC-A6B3-2E8CCFD8435F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5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F4F-8F84-4806-9683-94FF03AEE870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2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8F1A0-284B-4321-9D57-B8F262727A8B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8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2534-0594-41FC-87DE-01F140B78069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F9D85D0-52FD-4D79-9392-EA493A720469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1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BA5ACFD-590C-4034-92BA-1BB47D0DC585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0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mp"/><Relationship Id="rId2" Type="http://schemas.openxmlformats.org/officeDocument/2006/relationships/image" Target="../media/image26.b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b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hyperlink" Target="https://www.google.com/imgres?imgurl=https%3A%2F%2Fwww.adnkronos.com%2Fresources%2F026b-12bc539cd45d-a2c9677aacc2-1000%2Fformat%2Fbig%2Fitalia_scozia.jpeg&amp;imgrefurl=https%3A%2F%2Fwww.adnkronos.com%2Fits-coming-rome-cosi-gli-scozzesi-festeggiano-gli-azzurri_4J2V2wSgJ59My0F82xMT8j&amp;tbnid=SV8Q0VDYvS61eM&amp;vet=12ahUKEwj51Yf02Ib3AhUG76QKHUcrBakQMygJegUIARDNAQ..i&amp;docid=pqVLdf1--_TqWM&amp;w=750&amp;h=499&amp;q=it's%20coming%20rome&amp;client=firefox-b-d&amp;ved=2ahUKEwj51Yf02Ib3AhUG76QKHUcrBakQMygJegUIARDNA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b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grass, person, sport&#10;&#10;Description automatically generated">
            <a:extLst>
              <a:ext uri="{FF2B5EF4-FFF2-40B4-BE49-F238E27FC236}">
                <a16:creationId xmlns:a16="http://schemas.microsoft.com/office/drawing/2014/main" id="{72988109-3D8F-42B4-BD45-9C3E5D18F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r="-6623" b="2"/>
          <a:stretch/>
        </p:blipFill>
        <p:spPr bwMode="auto">
          <a:xfrm>
            <a:off x="508001" y="402167"/>
            <a:ext cx="7023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66395E-938C-4385-A7DF-3E8C55A3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-718" r="854" b="719"/>
          <a:stretch/>
        </p:blipFill>
        <p:spPr bwMode="auto">
          <a:xfrm>
            <a:off x="4673600" y="3292314"/>
            <a:ext cx="7340600" cy="28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DE607-D754-BF18-105C-958E6AE8324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7955C-AC5B-E127-57FE-D4F0BC92F55F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68672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/>
              <a:t>But… sports nationalism is a “</a:t>
            </a:r>
            <a:r>
              <a:rPr lang="en-GB" sz="5000" dirty="0" err="1"/>
              <a:t>serious”thing</a:t>
            </a:r>
            <a:endParaRPr lang="en-GB" sz="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C0528-4CA1-4490-9CF0-78235C18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2646680"/>
            <a:ext cx="10753725" cy="3766185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“…It seems that soccer tournaments create those relationships: people gathered together in pubs and living rooms, a whole country suddenly caring about the same event.  </a:t>
            </a:r>
            <a:r>
              <a:rPr lang="en-US" b="1" i="1" dirty="0"/>
              <a:t>A World Cup is the sort of common project that otherwise barely exists in modern societies</a:t>
            </a:r>
            <a:r>
              <a:rPr lang="en-US" i="1"/>
              <a:t>…” </a:t>
            </a:r>
            <a:r>
              <a:rPr lang="en-US"/>
              <a:t>Simon Kuper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C0A71-C09C-BFAF-FFB0-64420EDF9A7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96068-5CE2-05D3-9E65-A88D21672833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pic>
        <p:nvPicPr>
          <p:cNvPr id="8" name="Picture 7" descr="A large crowd of people at a concert&#10;&#10;Description automatically generated with low confidence">
            <a:extLst>
              <a:ext uri="{FF2B5EF4-FFF2-40B4-BE49-F238E27FC236}">
                <a16:creationId xmlns:a16="http://schemas.microsoft.com/office/drawing/2014/main" id="{489F06ED-CD56-4DF5-0AAF-6D7412428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02" y="4236720"/>
            <a:ext cx="4107866" cy="2177169"/>
          </a:xfrm>
          <a:prstGeom prst="rect">
            <a:avLst/>
          </a:prstGeom>
        </p:spPr>
      </p:pic>
      <p:pic>
        <p:nvPicPr>
          <p:cNvPr id="10" name="Picture 9" descr="A picture containing person, crowd, people, watching&#10;&#10;Description automatically generated">
            <a:extLst>
              <a:ext uri="{FF2B5EF4-FFF2-40B4-BE49-F238E27FC236}">
                <a16:creationId xmlns:a16="http://schemas.microsoft.com/office/drawing/2014/main" id="{3EA58DF1-0AB8-AF2D-67EE-9009005AD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490" y="4236720"/>
            <a:ext cx="4352290" cy="21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51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DCBD322-3E94-4ACE-B870-B66FFB17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0228" y="1869377"/>
            <a:ext cx="3048151" cy="9686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GB" sz="1400" dirty="0">
              <a:latin typeface="+mj-lt"/>
            </a:endParaRPr>
          </a:p>
          <a:p>
            <a:pPr algn="ctr"/>
            <a:endParaRPr lang="en-GB" sz="14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28F8CE-7177-4351-8993-903EAEA66243}"/>
              </a:ext>
            </a:extLst>
          </p:cNvPr>
          <p:cNvSpPr txBox="1">
            <a:spLocks/>
          </p:cNvSpPr>
          <p:nvPr/>
        </p:nvSpPr>
        <p:spPr bwMode="auto">
          <a:xfrm>
            <a:off x="1998992" y="1654936"/>
            <a:ext cx="4046390" cy="11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r>
              <a:rPr lang="en-US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decreases</a:t>
            </a: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ethnic identification and violence within African countries </a:t>
            </a:r>
          </a:p>
          <a:p>
            <a:pPr marL="0" indent="0">
              <a:buNone/>
            </a:pPr>
            <a:r>
              <a:rPr lang="en-US" sz="1800" i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1800" i="1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Depetris</a:t>
            </a:r>
            <a:r>
              <a:rPr lang="en-US" sz="1800" i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-Chauvin et al</a:t>
            </a:r>
            <a:r>
              <a:rPr lang="en-US" sz="1800" i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. 2020; AER)</a:t>
            </a:r>
            <a:endParaRPr lang="en-GB" sz="1800" i="1" dirty="0">
              <a:latin typeface="+mj-lt"/>
            </a:endParaRPr>
          </a:p>
          <a:p>
            <a:endParaRPr lang="en-GB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6E8D9A6-4456-4949-9162-6C620554CA20}"/>
              </a:ext>
            </a:extLst>
          </p:cNvPr>
          <p:cNvSpPr txBox="1">
            <a:spLocks/>
          </p:cNvSpPr>
          <p:nvPr/>
        </p:nvSpPr>
        <p:spPr bwMode="auto">
          <a:xfrm>
            <a:off x="4518494" y="189048"/>
            <a:ext cx="3663313" cy="171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600" b="1">
                <a:solidFill>
                  <a:schemeClr val="accent1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Sport Nationalism</a:t>
            </a:r>
            <a:endParaRPr lang="en-GB" sz="3600" b="1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endParaRPr lang="en-GB" sz="3600" dirty="0">
              <a:latin typeface="+mj-lt"/>
            </a:endParaRPr>
          </a:p>
          <a:p>
            <a:pPr algn="ctr"/>
            <a:endParaRPr lang="en-GB" sz="44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C4C6F92-5E81-4968-85C5-5A0E375E2D6A}"/>
              </a:ext>
            </a:extLst>
          </p:cNvPr>
          <p:cNvSpPr txBox="1">
            <a:spLocks/>
          </p:cNvSpPr>
          <p:nvPr/>
        </p:nvSpPr>
        <p:spPr bwMode="auto">
          <a:xfrm>
            <a:off x="7380758" y="3221151"/>
            <a:ext cx="32861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Increase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inter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-group </a:t>
            </a: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frictions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  <a:p>
            <a:endParaRPr lang="en-GB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D338219-C6AE-4555-B595-A86ACA89E0C5}"/>
              </a:ext>
            </a:extLst>
          </p:cNvPr>
          <p:cNvSpPr txBox="1">
            <a:spLocks/>
          </p:cNvSpPr>
          <p:nvPr/>
        </p:nvSpPr>
        <p:spPr bwMode="auto">
          <a:xfrm>
            <a:off x="2135758" y="3255278"/>
            <a:ext cx="2591891" cy="107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  <a:p>
            <a:pPr marL="0" indent="0" algn="ctr">
              <a:buNone/>
            </a:pPr>
            <a:endParaRPr lang="en-GB" sz="1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CF1A8-AD19-4B89-AAE6-8EEC965DF23B}"/>
              </a:ext>
            </a:extLst>
          </p:cNvPr>
          <p:cNvSpPr txBox="1"/>
          <p:nvPr/>
        </p:nvSpPr>
        <p:spPr>
          <a:xfrm>
            <a:off x="3544666" y="4855503"/>
            <a:ext cx="6304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TAKEAWAY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sports nationalism might boost national unity </a:t>
            </a:r>
            <a:r>
              <a:rPr lang="en-US" dirty="0">
                <a:solidFill>
                  <a:schemeClr val="accent6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at the cost of animosity towards foreigners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D44418-AB73-4B3F-B8BF-FF0D1DB80101}"/>
              </a:ext>
            </a:extLst>
          </p:cNvPr>
          <p:cNvSpPr txBox="1"/>
          <p:nvPr/>
        </p:nvSpPr>
        <p:spPr>
          <a:xfrm>
            <a:off x="2743342" y="5818028"/>
            <a:ext cx="790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Puzzle: </a:t>
            </a:r>
            <a:r>
              <a:rPr lang="en-US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what about immigrants ? Are they considered part of the “group” or not ?...depends on the type of nationalism </a:t>
            </a:r>
            <a:r>
              <a:rPr lang="en-US" i="1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(Heinrich 2018)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450EF9A9-B89B-4A90-8200-35F96B73A4F9}"/>
              </a:ext>
            </a:extLst>
          </p:cNvPr>
          <p:cNvSpPr txBox="1">
            <a:spLocks/>
          </p:cNvSpPr>
          <p:nvPr/>
        </p:nvSpPr>
        <p:spPr bwMode="auto">
          <a:xfrm>
            <a:off x="7773574" y="1741516"/>
            <a:ext cx="3456384" cy="11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r>
              <a:rPr lang="en-US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increases</a:t>
            </a:r>
            <a:r>
              <a:rPr lang="en-US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aggression between countries </a:t>
            </a:r>
          </a:p>
          <a:p>
            <a:pPr marL="0" indent="0">
              <a:buNone/>
            </a:pPr>
            <a:r>
              <a:rPr lang="en-US" sz="1800" i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1800" i="1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Bertoli</a:t>
            </a:r>
            <a:r>
              <a:rPr lang="en-US" sz="1800" i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2017; ISQ)</a:t>
            </a:r>
            <a:endParaRPr lang="en-US" sz="1800" i="1" dirty="0">
              <a:latin typeface="+mj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GB" dirty="0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1EF77803-49C9-44F3-864F-8BE779D23490}"/>
              </a:ext>
            </a:extLst>
          </p:cNvPr>
          <p:cNvCxnSpPr>
            <a:stCxn id="22" idx="1"/>
            <a:endCxn id="21" idx="0"/>
          </p:cNvCxnSpPr>
          <p:nvPr/>
        </p:nvCxnSpPr>
        <p:spPr>
          <a:xfrm rot="10800000" flipV="1">
            <a:off x="4022188" y="1047924"/>
            <a:ext cx="496307" cy="607011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1501FB8-AB0E-4EAB-8086-0F4C11B1758B}"/>
              </a:ext>
            </a:extLst>
          </p:cNvPr>
          <p:cNvCxnSpPr>
            <a:cxnSpLocks/>
            <a:stCxn id="21" idx="2"/>
            <a:endCxn id="53" idx="0"/>
          </p:cNvCxnSpPr>
          <p:nvPr/>
        </p:nvCxnSpPr>
        <p:spPr>
          <a:xfrm rot="5400000">
            <a:off x="3462645" y="2913278"/>
            <a:ext cx="634824" cy="484261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F1FDCDB-7C0A-4E2E-A124-3D341EC30F09}"/>
              </a:ext>
            </a:extLst>
          </p:cNvPr>
          <p:cNvSpPr txBox="1">
            <a:spLocks/>
          </p:cNvSpPr>
          <p:nvPr/>
        </p:nvSpPr>
        <p:spPr bwMode="auto">
          <a:xfrm>
            <a:off x="1809734" y="3472820"/>
            <a:ext cx="3456384" cy="56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Decrease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intra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-group </a:t>
            </a: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frictions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r>
              <a:rPr lang="it-IT" sz="1800" dirty="0" err="1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but</a:t>
            </a:r>
            <a:r>
              <a:rPr lang="it-IT" sz="1800" dirty="0"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  <a:endParaRPr lang="en-GB" sz="1800" dirty="0">
              <a:latin typeface="+mj-lt"/>
            </a:endParaRPr>
          </a:p>
          <a:p>
            <a:endParaRPr lang="en-GB" dirty="0"/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854DF25C-2D82-4FD4-AF20-6934806DDFA4}"/>
              </a:ext>
            </a:extLst>
          </p:cNvPr>
          <p:cNvCxnSpPr>
            <a:cxnSpLocks/>
            <a:stCxn id="22" idx="3"/>
            <a:endCxn id="45" idx="0"/>
          </p:cNvCxnSpPr>
          <p:nvPr/>
        </p:nvCxnSpPr>
        <p:spPr>
          <a:xfrm>
            <a:off x="8181807" y="1047925"/>
            <a:ext cx="1319959" cy="693591"/>
          </a:xfrm>
          <a:prstGeom prst="bent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CA428980-CD30-418C-8703-D5047D6C4016}"/>
              </a:ext>
            </a:extLst>
          </p:cNvPr>
          <p:cNvCxnSpPr>
            <a:cxnSpLocks/>
            <a:stCxn id="45" idx="2"/>
            <a:endCxn id="25" idx="0"/>
          </p:cNvCxnSpPr>
          <p:nvPr/>
        </p:nvCxnSpPr>
        <p:spPr>
          <a:xfrm rot="5400000">
            <a:off x="9114512" y="2833896"/>
            <a:ext cx="296575" cy="47793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B5F51B8D-9862-4B03-B734-542AC35328A1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rot="5400000">
            <a:off x="7271680" y="3103352"/>
            <a:ext cx="1177152" cy="23271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367B26D0-191B-4DD1-939A-1F7B77377A25}"/>
              </a:ext>
            </a:extLst>
          </p:cNvPr>
          <p:cNvCxnSpPr>
            <a:cxnSpLocks/>
            <a:stCxn id="53" idx="2"/>
            <a:endCxn id="29" idx="0"/>
          </p:cNvCxnSpPr>
          <p:nvPr/>
        </p:nvCxnSpPr>
        <p:spPr>
          <a:xfrm rot="16200000" flipH="1">
            <a:off x="4709066" y="2867887"/>
            <a:ext cx="816475" cy="31587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B18592D-7E70-0921-1F03-43B7FE0D483D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52C22-92D8-6FB8-0289-8128944EE364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61100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9" grpId="0"/>
      <p:bldP spid="30" grpId="0"/>
      <p:bldP spid="45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Conceptual framework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  <a:cs typeface="Arial" panose="020B0604020202020204" pitchFamily="34" charset="0"/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  <a:cs typeface="Arial" panose="020B0604020202020204" pitchFamily="34" charset="0"/>
              </a:rPr>
              <a:t>Morbid, Ethnic nationalism</a:t>
            </a:r>
            <a:endParaRPr lang="en-GB" altLang="en-US" sz="16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4" y="4509873"/>
            <a:ext cx="1274761" cy="8164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4" y="3903335"/>
            <a:ext cx="1193799" cy="60653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739" y="4302124"/>
            <a:ext cx="11746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519" y="2545041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086" y="2476033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  <a:cs typeface="Arial" panose="020B0604020202020204" pitchFamily="34" charset="0"/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844" y="2432050"/>
            <a:ext cx="200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chemeClr val="tx1"/>
                </a:solidFill>
                <a:cs typeface="Arial" panose="020B0604020202020204" pitchFamily="34" charset="0"/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3BF3A-2E89-E09B-6859-05C1CDA882DD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F4583-12C3-6751-6E9C-9A2591AC712B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336709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Conceptual framework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3" y="4510088"/>
            <a:ext cx="1274762" cy="8159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3" y="3903663"/>
            <a:ext cx="1193800" cy="60642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731" y="4302124"/>
            <a:ext cx="9826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93" y="2659063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80" y="2617788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18" y="2649538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816F7-8A73-3017-20D4-A1A6A77ABD85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813CC-E348-D734-37CD-BEB7F88A8602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006251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72272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/>
              <a:t>Argument 1: is there a difference?</a:t>
            </a:r>
            <a:endParaRPr lang="en-GB" sz="5000" dirty="0"/>
          </a:p>
        </p:txBody>
      </p:sp>
      <p:pic>
        <p:nvPicPr>
          <p:cNvPr id="13" name="Picture 4" descr="A picture containing outdoor, sky, yellow, person&#10;&#10;Description automatically generated">
            <a:extLst>
              <a:ext uri="{FF2B5EF4-FFF2-40B4-BE49-F238E27FC236}">
                <a16:creationId xmlns:a16="http://schemas.microsoft.com/office/drawing/2014/main" id="{E4CF2473-682C-4284-95FA-C43714D1E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b="10779"/>
          <a:stretch>
            <a:fillRect/>
          </a:stretch>
        </p:blipFill>
        <p:spPr bwMode="auto">
          <a:xfrm>
            <a:off x="1881189" y="2252664"/>
            <a:ext cx="41544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68EC04-A4D6-40F0-A3A7-7C0913C2B36D}"/>
              </a:ext>
            </a:extLst>
          </p:cNvPr>
          <p:cNvSpPr txBox="1"/>
          <p:nvPr/>
        </p:nvSpPr>
        <p:spPr>
          <a:xfrm>
            <a:off x="2245520" y="5091381"/>
            <a:ext cx="7508081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Healthy and Morbid Nationalisms  </a:t>
            </a:r>
            <a:r>
              <a:rPr lang="en-US" sz="2000" dirty="0">
                <a:highlight>
                  <a:srgbClr val="C0C0C0"/>
                </a:highlight>
              </a:rPr>
              <a:t>are </a:t>
            </a:r>
            <a:r>
              <a:rPr lang="en-US" sz="2000" i="1" dirty="0">
                <a:highlight>
                  <a:srgbClr val="C0C0C0"/>
                </a:highlight>
              </a:rPr>
              <a:t>brothers rather than distant cousins</a:t>
            </a:r>
            <a:r>
              <a:rPr lang="en-US" sz="2000" dirty="0">
                <a:highlight>
                  <a:srgbClr val="C0C0C0"/>
                </a:highlight>
              </a:rPr>
              <a:t> </a:t>
            </a:r>
          </a:p>
          <a:p>
            <a:pPr>
              <a:defRPr/>
            </a:pPr>
            <a:r>
              <a:rPr lang="en-US" sz="1100" i="1" dirty="0"/>
              <a:t>(</a:t>
            </a:r>
            <a:r>
              <a:rPr lang="en-US" sz="1100" dirty="0" err="1"/>
              <a:t>Wimmer</a:t>
            </a:r>
            <a:r>
              <a:rPr lang="en-US" sz="1100" dirty="0"/>
              <a:t> 2019, </a:t>
            </a:r>
            <a:r>
              <a:rPr lang="en-US" sz="1100" i="1" dirty="0"/>
              <a:t>Foreign Affairs)</a:t>
            </a:r>
            <a:endParaRPr lang="it-IT" sz="1100" i="1" dirty="0"/>
          </a:p>
        </p:txBody>
      </p:sp>
      <p:pic>
        <p:nvPicPr>
          <p:cNvPr id="17" name="Picture 16" descr="A group of people in costumes&#10;&#10;Description automatically generated with low confidence">
            <a:extLst>
              <a:ext uri="{FF2B5EF4-FFF2-40B4-BE49-F238E27FC236}">
                <a16:creationId xmlns:a16="http://schemas.microsoft.com/office/drawing/2014/main" id="{3C5681EC-433C-4707-A40D-70E640D0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4"/>
          <a:stretch>
            <a:fillRect/>
          </a:stretch>
        </p:blipFill>
        <p:spPr bwMode="auto">
          <a:xfrm>
            <a:off x="6456363" y="2255839"/>
            <a:ext cx="399891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701D6-E686-3A4F-5390-142A03AF466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7E7FF-26A0-98B1-8790-BD6F58DC5AD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08118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27" y="808056"/>
            <a:ext cx="9541564" cy="775008"/>
          </a:xfrm>
        </p:spPr>
        <p:txBody>
          <a:bodyPr anchor="t">
            <a:noAutofit/>
          </a:bodyPr>
          <a:lstStyle/>
          <a:p>
            <a:pPr algn="l"/>
            <a:r>
              <a:rPr lang="en-GB" sz="3600"/>
              <a:t>Argument 2: mood component of nationalism</a:t>
            </a:r>
            <a:endParaRPr lang="en-GB" sz="3600" dirty="0"/>
          </a:p>
        </p:txBody>
      </p:sp>
      <p:pic>
        <p:nvPicPr>
          <p:cNvPr id="19" name="Graphic 4" descr="Grinning face with solid fill with solid fill">
            <a:extLst>
              <a:ext uri="{FF2B5EF4-FFF2-40B4-BE49-F238E27FC236}">
                <a16:creationId xmlns:a16="http://schemas.microsoft.com/office/drawing/2014/main" id="{F6474C65-1F6B-480E-860E-C898E051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04" y="3845106"/>
            <a:ext cx="137953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phic 6" descr="Angry face with solid fill with solid fill">
            <a:extLst>
              <a:ext uri="{FF2B5EF4-FFF2-40B4-BE49-F238E27FC236}">
                <a16:creationId xmlns:a16="http://schemas.microsoft.com/office/drawing/2014/main" id="{51BA16FD-8866-4502-95AB-6E122642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60" y="3791130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27883EDC-C52F-4626-B5C6-62E45F596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121" y="1944471"/>
            <a:ext cx="42448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Bef>
                <a:spcPct val="0"/>
              </a:spcBef>
              <a:buClrTx/>
            </a:pPr>
            <a:r>
              <a:rPr lang="en-GB" altLang="en-US" sz="1800" b="1">
                <a:solidFill>
                  <a:schemeClr val="tx1"/>
                </a:solidFill>
                <a:latin typeface="+mn-lt"/>
              </a:rPr>
              <a:t>Anger enhances stereotyping and discrimination </a:t>
            </a:r>
            <a:r>
              <a:rPr lang="en-GB" altLang="en-US" sz="1400">
                <a:solidFill>
                  <a:schemeClr val="tx1"/>
                </a:solidFill>
                <a:latin typeface="+mn-lt"/>
              </a:rPr>
              <a:t>(Fiske 1998)</a:t>
            </a:r>
          </a:p>
          <a:p>
            <a:pPr marL="285750" indent="-285750">
              <a:spcBef>
                <a:spcPct val="0"/>
              </a:spcBef>
              <a:buClrTx/>
            </a:pPr>
            <a:r>
              <a:rPr lang="en-GB" altLang="en-US" sz="1800" b="1">
                <a:solidFill>
                  <a:schemeClr val="tx1"/>
                </a:solidFill>
                <a:latin typeface="+mn-lt"/>
              </a:rPr>
              <a:t>Fear, Anger and voting for the far-right and attitude against immigrants </a:t>
            </a:r>
            <a:r>
              <a:rPr lang="en-GB" altLang="en-US" sz="1400">
                <a:solidFill>
                  <a:schemeClr val="tx1"/>
                </a:solidFill>
                <a:latin typeface="+mn-lt"/>
              </a:rPr>
              <a:t>(Mc Dermott 2016, Vasilopoulous 2018)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4CD173B6-C9DA-4726-8B42-BD33278A6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879" y="1944471"/>
            <a:ext cx="460685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Bef>
                <a:spcPct val="0"/>
              </a:spcBef>
              <a:buClrTx/>
            </a:pPr>
            <a:r>
              <a:rPr lang="en-GB" altLang="en-US" sz="1800" b="1" dirty="0">
                <a:solidFill>
                  <a:schemeClr val="tx1"/>
                </a:solidFill>
                <a:latin typeface="+mn-lt"/>
              </a:rPr>
              <a:t>Happy mood enhances satisfaction with </a:t>
            </a:r>
            <a:r>
              <a:rPr lang="en-GB" altLang="en-US" sz="1800" b="1">
                <a:solidFill>
                  <a:schemeClr val="tx1"/>
                </a:solidFill>
                <a:latin typeface="+mn-lt"/>
              </a:rPr>
              <a:t>national issues </a:t>
            </a:r>
            <a:r>
              <a:rPr lang="en-GB" altLang="en-US" sz="140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Schwarz and al. </a:t>
            </a:r>
            <a:r>
              <a:rPr lang="en-US" altLang="en-US" sz="140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1987)</a:t>
            </a:r>
            <a:endParaRPr lang="en-US" altLang="en-US" sz="1800">
              <a:solidFill>
                <a:schemeClr val="tx1"/>
              </a:solidFill>
              <a:latin typeface="+mn-lt"/>
              <a:ea typeface="DengXian" panose="02010600030101010101" pitchFamily="2" charset="-122"/>
            </a:endParaRPr>
          </a:p>
          <a:p>
            <a:pPr marL="285750" indent="-285750">
              <a:spcBef>
                <a:spcPct val="0"/>
              </a:spcBef>
              <a:buClrTx/>
            </a:pPr>
            <a:r>
              <a:rPr lang="en-US" altLang="en-US" sz="1800" b="1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“Feel-good”  factor  </a:t>
            </a:r>
            <a:r>
              <a:rPr lang="en-US" altLang="en-US" sz="140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(</a:t>
            </a:r>
            <a:r>
              <a:rPr lang="da-DK" altLang="en-US" sz="1400">
                <a:solidFill>
                  <a:schemeClr val="tx1"/>
                </a:solidFill>
                <a:latin typeface="+mn-lt"/>
                <a:ea typeface="DengXian" panose="02010600030101010101" pitchFamily="2" charset="-122"/>
              </a:rPr>
              <a:t>Kavetsos 2011, Kavetsos and Szymanski 2012, Hallman et al. 2013, Stieger et al. 2015, Heere 2016, Meier 2018)</a:t>
            </a:r>
            <a:endParaRPr lang="en-GB" altLang="en-US" sz="140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+mn-lt"/>
              <a:ea typeface="DengXian" panose="02010600030101010101" pitchFamily="2" charset="-122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5FD243E-D004-4EDE-A553-D895BB12C2E0}"/>
              </a:ext>
            </a:extLst>
          </p:cNvPr>
          <p:cNvSpPr txBox="1">
            <a:spLocks/>
          </p:cNvSpPr>
          <p:nvPr/>
        </p:nvSpPr>
        <p:spPr>
          <a:xfrm>
            <a:off x="2902070" y="5516544"/>
            <a:ext cx="6702779" cy="1066800"/>
          </a:xfrm>
          <a:prstGeom prst="rect">
            <a:avLst/>
          </a:prstGeom>
        </p:spPr>
        <p:txBody>
          <a:bodyPr lIns="68580" tIns="34290" rIns="68580" bIns="3429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3000" dirty="0">
                <a:solidFill>
                  <a:schemeClr val="bg1"/>
                </a:solidFill>
                <a:highlight>
                  <a:srgbClr val="800000"/>
                </a:highlight>
              </a:rPr>
              <a:t>Mood</a:t>
            </a:r>
            <a:r>
              <a:rPr lang="en-GB" sz="3000" dirty="0"/>
              <a:t> states affects </a:t>
            </a:r>
            <a:r>
              <a:rPr lang="en-GB" sz="3000" dirty="0">
                <a:solidFill>
                  <a:schemeClr val="bg1"/>
                </a:solidFill>
                <a:highlight>
                  <a:srgbClr val="800000"/>
                </a:highlight>
              </a:rPr>
              <a:t>attitude against immigrants and xenophobia </a:t>
            </a:r>
            <a:r>
              <a:rPr lang="en-GB" sz="1350" dirty="0">
                <a:solidFill>
                  <a:schemeClr val="bg1"/>
                </a:solidFill>
              </a:rPr>
              <a:t>(</a:t>
            </a:r>
            <a:endParaRPr lang="en-GB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FC12D-84AB-3A51-1AFF-ABCA4B6C163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794C6-52D3-3647-AF12-5D8E1D60095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534923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Autofit/>
          </a:bodyPr>
          <a:lstStyle/>
          <a:p>
            <a:pPr algn="l"/>
            <a:r>
              <a:rPr lang="en-GB" sz="3600"/>
              <a:t>Argument 3: mood component of sports</a:t>
            </a:r>
            <a:endParaRPr lang="en-GB" sz="3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98BEF0-9E79-4DAB-85DE-6A234BA59CE8}"/>
              </a:ext>
            </a:extLst>
          </p:cNvPr>
          <p:cNvSpPr txBox="1">
            <a:spLocks/>
          </p:cNvSpPr>
          <p:nvPr/>
        </p:nvSpPr>
        <p:spPr>
          <a:xfrm>
            <a:off x="1919537" y="5866515"/>
            <a:ext cx="8843159" cy="9941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500" dirty="0">
                <a:solidFill>
                  <a:schemeClr val="bg1"/>
                </a:solidFill>
                <a:highlight>
                  <a:srgbClr val="800000"/>
                </a:highlight>
              </a:rPr>
              <a:t>The impact of sports on mood has been showed to affect electoral </a:t>
            </a:r>
            <a:r>
              <a:rPr lang="en-GB" sz="1500" dirty="0" err="1">
                <a:solidFill>
                  <a:schemeClr val="bg1"/>
                </a:solidFill>
                <a:highlight>
                  <a:srgbClr val="800000"/>
                </a:highlight>
              </a:rPr>
              <a:t>behaviors</a:t>
            </a:r>
            <a:r>
              <a:rPr lang="en-GB" sz="1500" dirty="0">
                <a:solidFill>
                  <a:schemeClr val="bg1"/>
                </a:solidFill>
                <a:highlight>
                  <a:srgbClr val="800000"/>
                </a:highlight>
              </a:rPr>
              <a:t>, stock prices, domestic violence (among others). </a:t>
            </a:r>
            <a:r>
              <a:rPr lang="en-US" sz="1500" dirty="0">
                <a:solidFill>
                  <a:schemeClr val="bg1"/>
                </a:solidFill>
              </a:rPr>
              <a:t>((</a:t>
            </a:r>
            <a:r>
              <a:rPr lang="en-US" sz="1200" dirty="0"/>
              <a:t>Joiner 2006, Edmans 2007, Card and Dahl 2011, Healy et al 2010, Fowler and </a:t>
            </a:r>
            <a:r>
              <a:rPr lang="en-US" sz="1200" dirty="0" err="1"/>
              <a:t>Montagnes</a:t>
            </a:r>
            <a:r>
              <a:rPr lang="en-US" sz="1200" dirty="0"/>
              <a:t> 2015, Busby et al. 2017, </a:t>
            </a:r>
            <a:r>
              <a:rPr lang="en-US" sz="1200" dirty="0" err="1"/>
              <a:t>Potosky</a:t>
            </a:r>
            <a:r>
              <a:rPr lang="en-US" sz="1200" dirty="0"/>
              <a:t> and </a:t>
            </a:r>
            <a:r>
              <a:rPr lang="en-US" sz="1200" dirty="0" err="1"/>
              <a:t>Urbatsch</a:t>
            </a:r>
            <a:r>
              <a:rPr lang="en-US" sz="1200" dirty="0"/>
              <a:t> 2016)</a:t>
            </a:r>
            <a:endParaRPr lang="en-GB" sz="1500" dirty="0"/>
          </a:p>
        </p:txBody>
      </p:sp>
      <p:pic>
        <p:nvPicPr>
          <p:cNvPr id="26" name="Graphic 4" descr="Grinning face with solid fill with solid fill">
            <a:extLst>
              <a:ext uri="{FF2B5EF4-FFF2-40B4-BE49-F238E27FC236}">
                <a16:creationId xmlns:a16="http://schemas.microsoft.com/office/drawing/2014/main" id="{C79E934B-E221-4CF1-A9C6-7998378C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280915"/>
            <a:ext cx="1379538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phic 5" descr="Angry face with solid fill with solid fill">
            <a:extLst>
              <a:ext uri="{FF2B5EF4-FFF2-40B4-BE49-F238E27FC236}">
                <a16:creationId xmlns:a16="http://schemas.microsoft.com/office/drawing/2014/main" id="{26D1E7A2-1F2D-4F49-A94D-A802BE6EF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3253927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A picture containing text, person, sky, outdoor&#10;&#10;Description automatically generated">
            <a:extLst>
              <a:ext uri="{FF2B5EF4-FFF2-40B4-BE49-F238E27FC236}">
                <a16:creationId xmlns:a16="http://schemas.microsoft.com/office/drawing/2014/main" id="{39D076D4-53B9-465C-AFEB-9093F337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4" y="1756914"/>
            <a:ext cx="1951037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A picture containing person, person, green&#10;&#10;Description automatically generated">
            <a:extLst>
              <a:ext uri="{FF2B5EF4-FFF2-40B4-BE49-F238E27FC236}">
                <a16:creationId xmlns:a16="http://schemas.microsoft.com/office/drawing/2014/main" id="{437A5DB9-173B-4AB5-BC95-5B51DA82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695001"/>
            <a:ext cx="24003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C81D4232-4154-4E42-8B15-70116A80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1677540"/>
            <a:ext cx="1890712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 descr="A group of women wearing costumes&#10;&#10;Description automatically generated with medium confidence">
            <a:extLst>
              <a:ext uri="{FF2B5EF4-FFF2-40B4-BE49-F238E27FC236}">
                <a16:creationId xmlns:a16="http://schemas.microsoft.com/office/drawing/2014/main" id="{1AD57EE6-885C-4DA0-A664-BAC8B706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756914"/>
            <a:ext cx="19748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7B04FE-AD5F-44FA-A706-539D5AFE63C6}"/>
              </a:ext>
            </a:extLst>
          </p:cNvPr>
          <p:cNvSpPr txBox="1">
            <a:spLocks/>
          </p:cNvSpPr>
          <p:nvPr/>
        </p:nvSpPr>
        <p:spPr>
          <a:xfrm>
            <a:off x="3303122" y="4809189"/>
            <a:ext cx="5932319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700" dirty="0">
                <a:solidFill>
                  <a:schemeClr val="bg1"/>
                </a:solidFill>
                <a:highlight>
                  <a:srgbClr val="800000"/>
                </a:highlight>
              </a:rPr>
              <a:t>Sport events can </a:t>
            </a:r>
            <a:r>
              <a:rPr lang="en-GB" sz="2700" dirty="0"/>
              <a:t>affect mood (positively and negatively) and individual </a:t>
            </a:r>
            <a:r>
              <a:rPr lang="en-GB" sz="2700" dirty="0" err="1"/>
              <a:t>behaviors</a:t>
            </a:r>
            <a:endParaRPr lang="en-GB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9BEA-6B09-FDE0-2328-0F28D580A4B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B7D9C-FF33-4B1F-507C-5A24CBE5A0AA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954878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Conceptual framework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2EB2E0-AA51-492C-95B6-F14738E7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193" y="3641725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Healthy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5E45E09-F770-4E5A-8EF9-91F854A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380" y="375443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D10107-4474-4096-A8F4-08B15B1368EF}"/>
              </a:ext>
            </a:extLst>
          </p:cNvPr>
          <p:cNvCxnSpPr>
            <a:cxnSpLocks/>
          </p:cNvCxnSpPr>
          <p:nvPr/>
        </p:nvCxnSpPr>
        <p:spPr>
          <a:xfrm>
            <a:off x="5699444" y="3986212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5">
            <a:extLst>
              <a:ext uri="{FF2B5EF4-FFF2-40B4-BE49-F238E27FC236}">
                <a16:creationId xmlns:a16="http://schemas.microsoft.com/office/drawing/2014/main" id="{28ABDA85-A6E0-489E-8A43-0DD47C7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3797299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62ED17-C6BF-41CB-A797-CFE5219DDD7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31518" y="3992562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DE165-8C0E-40B2-8A5B-72A443BF8837}"/>
              </a:ext>
            </a:extLst>
          </p:cNvPr>
          <p:cNvSpPr/>
          <p:nvPr/>
        </p:nvSpPr>
        <p:spPr>
          <a:xfrm>
            <a:off x="1752919" y="3429000"/>
            <a:ext cx="8899525" cy="24431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992161-E54C-425B-BB6A-20056EB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155" y="5033962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6045C4-1F2C-4CB0-A3E6-20DFBF3507C2}"/>
              </a:ext>
            </a:extLst>
          </p:cNvPr>
          <p:cNvCxnSpPr>
            <a:cxnSpLocks/>
          </p:cNvCxnSpPr>
          <p:nvPr/>
        </p:nvCxnSpPr>
        <p:spPr>
          <a:xfrm>
            <a:off x="5740719" y="5319712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10B87BB3-3A27-4D49-8977-718B6202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5" y="508952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62F59B3C-04EF-42F6-AFA5-4CD43BF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018" y="5122863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C627F6-B953-4533-A91E-25BA076C2E8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331518" y="5319712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DC3298-F38A-4667-8E14-9EB7306A0B97}"/>
              </a:ext>
            </a:extLst>
          </p:cNvPr>
          <p:cNvCxnSpPr>
            <a:cxnSpLocks/>
            <a:stCxn id="30" idx="3"/>
            <a:endCxn id="22" idx="1"/>
          </p:cNvCxnSpPr>
          <p:nvPr/>
        </p:nvCxnSpPr>
        <p:spPr>
          <a:xfrm>
            <a:off x="3013393" y="4510088"/>
            <a:ext cx="1274762" cy="8159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256EE6-7BC2-49B1-B59B-4AAE95C91460}"/>
              </a:ext>
            </a:extLst>
          </p:cNvPr>
          <p:cNvCxnSpPr>
            <a:cxnSpLocks/>
            <a:stCxn id="30" idx="3"/>
            <a:endCxn id="11" idx="1"/>
          </p:cNvCxnSpPr>
          <p:nvPr/>
        </p:nvCxnSpPr>
        <p:spPr>
          <a:xfrm flipV="1">
            <a:off x="3013393" y="3903663"/>
            <a:ext cx="1193800" cy="60642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9B344A-9528-497E-8500-DC08CAC3AF6A}"/>
              </a:ext>
            </a:extLst>
          </p:cNvPr>
          <p:cNvSpPr/>
          <p:nvPr/>
        </p:nvSpPr>
        <p:spPr>
          <a:xfrm>
            <a:off x="1746569" y="2432050"/>
            <a:ext cx="8899525" cy="9890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85289-4BBF-46D7-BC20-FF09BC80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731" y="4302124"/>
            <a:ext cx="9826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Sports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25557EF-0A58-4E47-AD2E-1C4D61C4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93" y="2659063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4380BF47-BE13-470A-8CEE-29604AAD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80" y="2617788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5128F172-3383-4829-A436-773B5F9F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18" y="2649538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0D28BC-AA97-4A16-BD11-6A6415347CF6}"/>
              </a:ext>
            </a:extLst>
          </p:cNvPr>
          <p:cNvSpPr txBox="1"/>
          <p:nvPr/>
        </p:nvSpPr>
        <p:spPr>
          <a:xfrm>
            <a:off x="3561080" y="4151312"/>
            <a:ext cx="10795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050" b="1" dirty="0"/>
              <a:t>?</a:t>
            </a:r>
            <a:endParaRPr lang="en-GB" sz="3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F7A96-CEEF-CCDD-CA94-EE4DCF0F4E73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0B255-9AC2-8C4A-8476-6C8ADE42B366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2820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Conceptual framework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0DBF50-D84F-43DA-80D3-911BE220B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783" y="4191793"/>
            <a:ext cx="152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Healty Patriotic nationalism</a:t>
            </a:r>
            <a:endParaRPr lang="en-GB" altLang="en-US" sz="1400" b="1">
              <a:solidFill>
                <a:schemeClr val="tx1"/>
              </a:solidFill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65FF8F51-5925-4734-BD19-C3DE787E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820" y="4256881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5B9500-397D-4F85-8499-CA0F2BB5F917}"/>
              </a:ext>
            </a:extLst>
          </p:cNvPr>
          <p:cNvCxnSpPr>
            <a:cxnSpLocks/>
          </p:cNvCxnSpPr>
          <p:nvPr/>
        </p:nvCxnSpPr>
        <p:spPr>
          <a:xfrm>
            <a:off x="6018196" y="4463255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5">
            <a:extLst>
              <a:ext uri="{FF2B5EF4-FFF2-40B4-BE49-F238E27FC236}">
                <a16:creationId xmlns:a16="http://schemas.microsoft.com/office/drawing/2014/main" id="{33A853B7-C68B-4F1F-868A-A57122716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58" y="4299742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89E624B-34C8-489D-8905-4FA4C91E514F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8435958" y="4495005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6880C58-54EF-4CD3-8E41-C831EDE4F388}"/>
              </a:ext>
            </a:extLst>
          </p:cNvPr>
          <p:cNvSpPr/>
          <p:nvPr/>
        </p:nvSpPr>
        <p:spPr>
          <a:xfrm>
            <a:off x="1857359" y="3931443"/>
            <a:ext cx="8899525" cy="24431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C19690-7984-49B0-8DEC-3B8AF74C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08" y="5503067"/>
            <a:ext cx="1522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Morbid, Ethnic nationalism</a:t>
            </a:r>
            <a:endParaRPr lang="en-GB" altLang="en-US" sz="1600" b="1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816D35-3FF1-4C8A-BC2A-CE060F468FEF}"/>
              </a:ext>
            </a:extLst>
          </p:cNvPr>
          <p:cNvCxnSpPr>
            <a:cxnSpLocks/>
          </p:cNvCxnSpPr>
          <p:nvPr/>
        </p:nvCxnSpPr>
        <p:spPr>
          <a:xfrm>
            <a:off x="6029309" y="5814217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9">
            <a:extLst>
              <a:ext uri="{FF2B5EF4-FFF2-40B4-BE49-F238E27FC236}">
                <a16:creationId xmlns:a16="http://schemas.microsoft.com/office/drawing/2014/main" id="{169D7518-951B-45E6-88DE-303A014FD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45" y="5591968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44" name="TextBox 35">
            <a:extLst>
              <a:ext uri="{FF2B5EF4-FFF2-40B4-BE49-F238E27FC236}">
                <a16:creationId xmlns:a16="http://schemas.microsoft.com/office/drawing/2014/main" id="{DB345B81-1722-4032-961F-63D80F31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58" y="5625306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D07300-B481-4CAA-8E2E-5021B90CC0D6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435958" y="5822155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F908010-B413-406E-9DE9-26AC2E7CC331}"/>
              </a:ext>
            </a:extLst>
          </p:cNvPr>
          <p:cNvSpPr/>
          <p:nvPr/>
        </p:nvSpPr>
        <p:spPr>
          <a:xfrm>
            <a:off x="1851009" y="2934493"/>
            <a:ext cx="8899525" cy="9890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47" name="TextBox 53">
            <a:extLst>
              <a:ext uri="{FF2B5EF4-FFF2-40B4-BE49-F238E27FC236}">
                <a16:creationId xmlns:a16="http://schemas.microsoft.com/office/drawing/2014/main" id="{92CC6DFA-5EE3-4C26-8908-DA1143BAA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33" y="3161506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48" name="TextBox 54">
            <a:extLst>
              <a:ext uri="{FF2B5EF4-FFF2-40B4-BE49-F238E27FC236}">
                <a16:creationId xmlns:a16="http://schemas.microsoft.com/office/drawing/2014/main" id="{2049E9B1-278B-454A-BC85-AB3CD57E2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920" y="3120231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49" name="TextBox 55">
            <a:extLst>
              <a:ext uri="{FF2B5EF4-FFF2-40B4-BE49-F238E27FC236}">
                <a16:creationId xmlns:a16="http://schemas.microsoft.com/office/drawing/2014/main" id="{9FBF6809-FBD4-4E51-B9A3-41471CC93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158" y="3151981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DB7C5B-E980-473E-AB84-8846A11D54FF}"/>
              </a:ext>
            </a:extLst>
          </p:cNvPr>
          <p:cNvGrpSpPr>
            <a:grpSpLocks/>
          </p:cNvGrpSpPr>
          <p:nvPr/>
        </p:nvGrpSpPr>
        <p:grpSpPr bwMode="auto">
          <a:xfrm>
            <a:off x="1962134" y="4279106"/>
            <a:ext cx="2562225" cy="338137"/>
            <a:chOff x="150564" y="3110223"/>
            <a:chExt cx="2562052" cy="338554"/>
          </a:xfrm>
        </p:grpSpPr>
        <p:sp>
          <p:nvSpPr>
            <p:cNvPr id="53" name="TextBox 28">
              <a:extLst>
                <a:ext uri="{FF2B5EF4-FFF2-40B4-BE49-F238E27FC236}">
                  <a16:creationId xmlns:a16="http://schemas.microsoft.com/office/drawing/2014/main" id="{17D08009-CA68-4098-B3FA-7CDFD023C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64" y="3110223"/>
              <a:ext cx="7728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Win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E852474-A9D8-40F7-8216-2F74299205C6}"/>
                </a:ext>
              </a:extLst>
            </p:cNvPr>
            <p:cNvCxnSpPr>
              <a:cxnSpLocks/>
            </p:cNvCxnSpPr>
            <p:nvPr/>
          </p:nvCxnSpPr>
          <p:spPr>
            <a:xfrm>
              <a:off x="991882" y="3320031"/>
              <a:ext cx="444470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33">
              <a:extLst>
                <a:ext uri="{FF2B5EF4-FFF2-40B4-BE49-F238E27FC236}">
                  <a16:creationId xmlns:a16="http://schemas.microsoft.com/office/drawing/2014/main" id="{8E63CA42-954B-4714-9CEB-38FCE7FA0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2123" y="3148695"/>
              <a:ext cx="11804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Positive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1D23E9-A0BE-4211-9DCA-795B16016E20}"/>
              </a:ext>
            </a:extLst>
          </p:cNvPr>
          <p:cNvGrpSpPr>
            <a:grpSpLocks/>
          </p:cNvGrpSpPr>
          <p:nvPr/>
        </p:nvGrpSpPr>
        <p:grpSpPr bwMode="auto">
          <a:xfrm>
            <a:off x="1974834" y="5493543"/>
            <a:ext cx="2522537" cy="366713"/>
            <a:chOff x="163830" y="4324506"/>
            <a:chExt cx="2521474" cy="366797"/>
          </a:xfrm>
        </p:grpSpPr>
        <p:sp>
          <p:nvSpPr>
            <p:cNvPr id="57" name="TextBox 31">
              <a:extLst>
                <a:ext uri="{FF2B5EF4-FFF2-40B4-BE49-F238E27FC236}">
                  <a16:creationId xmlns:a16="http://schemas.microsoft.com/office/drawing/2014/main" id="{2C0ADE09-88B1-4844-8EF0-7DCA6A01C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30" y="4324506"/>
              <a:ext cx="7728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Loose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D82FF4B-248C-41CD-8473-19CDF3A16E1F}"/>
                </a:ext>
              </a:extLst>
            </p:cNvPr>
            <p:cNvCxnSpPr>
              <a:cxnSpLocks/>
            </p:cNvCxnSpPr>
            <p:nvPr/>
          </p:nvCxnSpPr>
          <p:spPr>
            <a:xfrm>
              <a:off x="992156" y="4530928"/>
              <a:ext cx="442725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38">
              <a:extLst>
                <a:ext uri="{FF2B5EF4-FFF2-40B4-BE49-F238E27FC236}">
                  <a16:creationId xmlns:a16="http://schemas.microsoft.com/office/drawing/2014/main" id="{D38DAE20-6767-47B0-8645-52241A71F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4811" y="4429693"/>
              <a:ext cx="11804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negative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67AAC7-C7C1-4768-80C4-8240FE56923C}"/>
              </a:ext>
            </a:extLst>
          </p:cNvPr>
          <p:cNvGrpSpPr>
            <a:grpSpLocks/>
          </p:cNvGrpSpPr>
          <p:nvPr/>
        </p:nvGrpSpPr>
        <p:grpSpPr bwMode="auto">
          <a:xfrm>
            <a:off x="3998895" y="4453731"/>
            <a:ext cx="573088" cy="1284287"/>
            <a:chOff x="2187435" y="3284984"/>
            <a:chExt cx="572536" cy="1284041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E140786-BA4F-4E1F-B78E-5D15CBD2B474}"/>
                </a:ext>
              </a:extLst>
            </p:cNvPr>
            <p:cNvCxnSpPr>
              <a:cxnSpLocks/>
            </p:cNvCxnSpPr>
            <p:nvPr/>
          </p:nvCxnSpPr>
          <p:spPr>
            <a:xfrm>
              <a:off x="2187435" y="3284984"/>
              <a:ext cx="518613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EC8F786-9274-4486-808C-3E78A46E8BF0}"/>
                </a:ext>
              </a:extLst>
            </p:cNvPr>
            <p:cNvCxnSpPr>
              <a:cxnSpLocks/>
            </p:cNvCxnSpPr>
            <p:nvPr/>
          </p:nvCxnSpPr>
          <p:spPr>
            <a:xfrm>
              <a:off x="2241358" y="4569025"/>
              <a:ext cx="5186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65A9AF-8CFA-4010-8C7F-DD601D248A46}"/>
              </a:ext>
            </a:extLst>
          </p:cNvPr>
          <p:cNvGrpSpPr>
            <a:grpSpLocks/>
          </p:cNvGrpSpPr>
          <p:nvPr/>
        </p:nvGrpSpPr>
        <p:grpSpPr bwMode="auto">
          <a:xfrm>
            <a:off x="1990708" y="3151980"/>
            <a:ext cx="2201862" cy="425450"/>
            <a:chOff x="179512" y="1982844"/>
            <a:chExt cx="2202453" cy="425356"/>
          </a:xfrm>
        </p:grpSpPr>
        <p:sp>
          <p:nvSpPr>
            <p:cNvPr id="64" name="TextBox 51">
              <a:extLst>
                <a:ext uri="{FF2B5EF4-FFF2-40B4-BE49-F238E27FC236}">
                  <a16:creationId xmlns:a16="http://schemas.microsoft.com/office/drawing/2014/main" id="{D381B0B6-E9C2-4AD9-95E0-97845C2D0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992702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Sports</a:t>
              </a:r>
            </a:p>
          </p:txBody>
        </p:sp>
        <p:sp>
          <p:nvSpPr>
            <p:cNvPr id="65" name="TextBox 40">
              <a:extLst>
                <a:ext uri="{FF2B5EF4-FFF2-40B4-BE49-F238E27FC236}">
                  <a16:creationId xmlns:a16="http://schemas.microsoft.com/office/drawing/2014/main" id="{A891573A-77BE-4A39-9064-5B08C0D43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303" y="1982844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Mood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CBF9509-983D-4F99-BBA2-4B2A94A81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383" y="4191793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Patriotic, Inclusive, unitarian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BF759-4657-476D-A9EE-4B48D3340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33" y="5390356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Identitarian, Exclusive,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7A969A-E22C-4139-BD35-9A8A11E4AB5E}"/>
              </a:ext>
            </a:extLst>
          </p:cNvPr>
          <p:cNvSpPr txBox="1"/>
          <p:nvPr/>
        </p:nvSpPr>
        <p:spPr>
          <a:xfrm>
            <a:off x="2250032" y="2175939"/>
            <a:ext cx="864096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Interaction </a:t>
            </a:r>
            <a:r>
              <a:rPr lang="en-US" sz="3200" b="1" dirty="0">
                <a:highlight>
                  <a:srgbClr val="C0C0C0"/>
                </a:highlight>
              </a:rPr>
              <a:t>between mood and ideologies</a:t>
            </a:r>
            <a:endParaRPr lang="en-US" b="1" dirty="0">
              <a:highlight>
                <a:srgbClr val="C0C0C0"/>
              </a:highlight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EACEF-0613-F77B-D942-1A3FB9587C0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C81D4-ACEA-4E40-12DF-F8954ACC500F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374707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1300-FF7C-0B70-BACA-2E448CAC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944320"/>
            <a:ext cx="10772775" cy="1658198"/>
          </a:xfrm>
        </p:spPr>
        <p:txBody>
          <a:bodyPr/>
          <a:lstStyle/>
          <a:p>
            <a:pPr algn="ctr"/>
            <a:r>
              <a:rPr lang="en-GB"/>
              <a:t>Empirical Application</a:t>
            </a:r>
          </a:p>
        </p:txBody>
      </p:sp>
      <p:pic>
        <p:nvPicPr>
          <p:cNvPr id="6" name="Picture 5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C3DB472-5E62-86BE-9026-0AEBA103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73" y="2710612"/>
            <a:ext cx="4327051" cy="3089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162ED-A392-8E97-95E8-B4825C8ECAE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03EB1-F418-8474-23A5-A6527905F9A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64346399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7065-1752-720E-ED49-1AB73756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1404841"/>
            <a:ext cx="10772775" cy="1658198"/>
          </a:xfrm>
        </p:spPr>
        <p:txBody>
          <a:bodyPr>
            <a:normAutofit fontScale="90000"/>
          </a:bodyPr>
          <a:lstStyle/>
          <a:p>
            <a:r>
              <a:rPr lang="en-US" b="1"/>
              <a:t>Nationalist moods, football, and attacks against immigrants: evidence from Germany</a:t>
            </a:r>
            <a:br>
              <a:rPr lang="en-US" b="1"/>
            </a:b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A59B88-8531-9068-54EB-E6F428F8FD6D}"/>
              </a:ext>
            </a:extLst>
          </p:cNvPr>
          <p:cNvSpPr txBox="1">
            <a:spLocks/>
          </p:cNvSpPr>
          <p:nvPr/>
        </p:nvSpPr>
        <p:spPr>
          <a:xfrm>
            <a:off x="1916075" y="873121"/>
            <a:ext cx="9601669" cy="3231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F00EBBF-83CD-62A0-4DC4-95B12AF99C61}"/>
              </a:ext>
            </a:extLst>
          </p:cNvPr>
          <p:cNvSpPr txBox="1">
            <a:spLocks/>
          </p:cNvSpPr>
          <p:nvPr/>
        </p:nvSpPr>
        <p:spPr>
          <a:xfrm>
            <a:off x="674256" y="3536856"/>
            <a:ext cx="7366859" cy="19007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Gabriele Pinto, PhD student</a:t>
            </a:r>
            <a:br>
              <a:rPr lang="en-US" sz="2000"/>
            </a:br>
            <a:r>
              <a:rPr lang="en-US" sz="2000"/>
              <a:t>Sapienza University of Rome</a:t>
            </a:r>
            <a:br>
              <a:rPr lang="en-US" sz="2000"/>
            </a:br>
            <a:r>
              <a:rPr lang="en-US" sz="2000" b="1"/>
              <a:t>Department of Social Sciences and Economics </a:t>
            </a:r>
          </a:p>
          <a:p>
            <a:r>
              <a:rPr lang="en-US" sz="2000"/>
              <a:t>Turin, Italy, 21 October 2022, University of Turin</a:t>
            </a:r>
          </a:p>
          <a:p>
            <a:r>
              <a:rPr lang="en-US" sz="2000" b="1"/>
              <a:t>Riunione Scientifica Annuale Società Italiana dell’Economia</a:t>
            </a:r>
            <a:endParaRPr lang="en-US" sz="2000" b="1" dirty="0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283F24E4-1F13-628C-FA5D-59A03DA18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88" y="5927824"/>
            <a:ext cx="2015177" cy="640074"/>
          </a:xfrm>
          <a:prstGeom prst="rect">
            <a:avLst/>
          </a:prstGeom>
        </p:spPr>
      </p:pic>
      <p:grpSp>
        <p:nvGrpSpPr>
          <p:cNvPr id="8" name="Gruppo 9">
            <a:extLst>
              <a:ext uri="{FF2B5EF4-FFF2-40B4-BE49-F238E27FC236}">
                <a16:creationId xmlns:a16="http://schemas.microsoft.com/office/drawing/2014/main" id="{B4E2542B-3A10-AE5A-1863-EF758060009F}"/>
              </a:ext>
            </a:extLst>
          </p:cNvPr>
          <p:cNvGrpSpPr/>
          <p:nvPr/>
        </p:nvGrpSpPr>
        <p:grpSpPr>
          <a:xfrm>
            <a:off x="811128" y="5911427"/>
            <a:ext cx="1828071" cy="672869"/>
            <a:chOff x="2087847" y="6040716"/>
            <a:chExt cx="2190750" cy="80636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ABE0649-B2EC-FD4D-2068-A6A81317F9FB}"/>
                </a:ext>
              </a:extLst>
            </p:cNvPr>
            <p:cNvSpPr/>
            <p:nvPr/>
          </p:nvSpPr>
          <p:spPr>
            <a:xfrm>
              <a:off x="2101448" y="6040716"/>
              <a:ext cx="2177149" cy="8063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5">
              <a:extLst>
                <a:ext uri="{FF2B5EF4-FFF2-40B4-BE49-F238E27FC236}">
                  <a16:creationId xmlns:a16="http://schemas.microsoft.com/office/drawing/2014/main" id="{495283F5-C9AE-EA97-9587-92313B7E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1779" y="6094688"/>
              <a:ext cx="656486" cy="484293"/>
            </a:xfrm>
            <a:prstGeom prst="rect">
              <a:avLst/>
            </a:prstGeom>
          </p:spPr>
        </p:pic>
        <p:pic>
          <p:nvPicPr>
            <p:cNvPr id="11" name="Immagine 7">
              <a:extLst>
                <a:ext uri="{FF2B5EF4-FFF2-40B4-BE49-F238E27FC236}">
                  <a16:creationId xmlns:a16="http://schemas.microsoft.com/office/drawing/2014/main" id="{925DC30A-4FE1-677C-5781-5C38B782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7847" y="6589903"/>
              <a:ext cx="2190750" cy="257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8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A6A9EC7-268B-CE1F-18C0-FDD09F80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447" y="1926685"/>
            <a:ext cx="3451155" cy="2708926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EE82AD7C-180F-46B3-68CC-6DE71038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347" y="4347664"/>
            <a:ext cx="7325332" cy="2261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/>
              <a:t>Data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8C9D2-1AFF-4E0E-AB42-547D678B590F}"/>
              </a:ext>
            </a:extLst>
          </p:cNvPr>
          <p:cNvSpPr txBox="1"/>
          <p:nvPr/>
        </p:nvSpPr>
        <p:spPr>
          <a:xfrm>
            <a:off x="5331745" y="1262181"/>
            <a:ext cx="236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1"/>
                </a:solidFill>
              </a:rPr>
              <a:t>Arvig</a:t>
            </a:r>
            <a:r>
              <a:rPr lang="en-GB" b="1" dirty="0">
                <a:solidFill>
                  <a:schemeClr val="accent1"/>
                </a:solidFill>
              </a:rPr>
              <a:t>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04C1F3-FA66-4F30-8E0A-37F01424B93E}"/>
              </a:ext>
            </a:extLst>
          </p:cNvPr>
          <p:cNvCxnSpPr>
            <a:cxnSpLocks/>
          </p:cNvCxnSpPr>
          <p:nvPr/>
        </p:nvCxnSpPr>
        <p:spPr>
          <a:xfrm>
            <a:off x="2684834" y="4552545"/>
            <a:ext cx="3978613" cy="311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493459E-009D-4B52-B0B3-63694C13C77F}"/>
              </a:ext>
            </a:extLst>
          </p:cNvPr>
          <p:cNvSpPr txBox="1"/>
          <p:nvPr/>
        </p:nvSpPr>
        <p:spPr>
          <a:xfrm>
            <a:off x="1701981" y="4296582"/>
            <a:ext cx="164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outliers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530F318-8F10-4009-AAC7-92C145BD1904}"/>
              </a:ext>
            </a:extLst>
          </p:cNvPr>
          <p:cNvSpPr/>
          <p:nvPr/>
        </p:nvSpPr>
        <p:spPr>
          <a:xfrm>
            <a:off x="3513579" y="4640094"/>
            <a:ext cx="5826868" cy="1403283"/>
          </a:xfrm>
          <a:custGeom>
            <a:avLst/>
            <a:gdLst>
              <a:gd name="connsiteX0" fmla="*/ 0 w 5826868"/>
              <a:gd name="connsiteY0" fmla="*/ 1352144 h 1403283"/>
              <a:gd name="connsiteX1" fmla="*/ 2033081 w 5826868"/>
              <a:gd name="connsiteY1" fmla="*/ 1215957 h 1403283"/>
              <a:gd name="connsiteX2" fmla="*/ 2723745 w 5826868"/>
              <a:gd name="connsiteY2" fmla="*/ 778212 h 1403283"/>
              <a:gd name="connsiteX3" fmla="*/ 3044758 w 5826868"/>
              <a:gd name="connsiteY3" fmla="*/ 301557 h 1403283"/>
              <a:gd name="connsiteX4" fmla="*/ 3278222 w 5826868"/>
              <a:gd name="connsiteY4" fmla="*/ 0 h 1403283"/>
              <a:gd name="connsiteX5" fmla="*/ 3521413 w 5826868"/>
              <a:gd name="connsiteY5" fmla="*/ 301557 h 1403283"/>
              <a:gd name="connsiteX6" fmla="*/ 3891064 w 5826868"/>
              <a:gd name="connsiteY6" fmla="*/ 719846 h 1403283"/>
              <a:gd name="connsiteX7" fmla="*/ 4163439 w 5826868"/>
              <a:gd name="connsiteY7" fmla="*/ 1050587 h 1403283"/>
              <a:gd name="connsiteX8" fmla="*/ 4776281 w 5826868"/>
              <a:gd name="connsiteY8" fmla="*/ 1050587 h 1403283"/>
              <a:gd name="connsiteX9" fmla="*/ 5252937 w 5826868"/>
              <a:gd name="connsiteY9" fmla="*/ 1118680 h 1403283"/>
              <a:gd name="connsiteX10" fmla="*/ 5700409 w 5826868"/>
              <a:gd name="connsiteY10" fmla="*/ 1371600 h 1403283"/>
              <a:gd name="connsiteX11" fmla="*/ 5826868 w 5826868"/>
              <a:gd name="connsiteY11" fmla="*/ 1391055 h 140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26868" h="1403283">
                <a:moveTo>
                  <a:pt x="0" y="1352144"/>
                </a:moveTo>
                <a:cubicBezTo>
                  <a:pt x="789562" y="1331878"/>
                  <a:pt x="1579124" y="1311612"/>
                  <a:pt x="2033081" y="1215957"/>
                </a:cubicBezTo>
                <a:cubicBezTo>
                  <a:pt x="2487038" y="1120302"/>
                  <a:pt x="2555132" y="930612"/>
                  <a:pt x="2723745" y="778212"/>
                </a:cubicBezTo>
                <a:cubicBezTo>
                  <a:pt x="2892358" y="625812"/>
                  <a:pt x="2952345" y="431259"/>
                  <a:pt x="3044758" y="301557"/>
                </a:cubicBezTo>
                <a:cubicBezTo>
                  <a:pt x="3137171" y="171855"/>
                  <a:pt x="3198780" y="0"/>
                  <a:pt x="3278222" y="0"/>
                </a:cubicBezTo>
                <a:cubicBezTo>
                  <a:pt x="3357664" y="0"/>
                  <a:pt x="3419273" y="181583"/>
                  <a:pt x="3521413" y="301557"/>
                </a:cubicBezTo>
                <a:cubicBezTo>
                  <a:pt x="3623553" y="421531"/>
                  <a:pt x="3784060" y="595008"/>
                  <a:pt x="3891064" y="719846"/>
                </a:cubicBezTo>
                <a:cubicBezTo>
                  <a:pt x="3998068" y="844684"/>
                  <a:pt x="4015903" y="995464"/>
                  <a:pt x="4163439" y="1050587"/>
                </a:cubicBezTo>
                <a:cubicBezTo>
                  <a:pt x="4310975" y="1105710"/>
                  <a:pt x="4594698" y="1039238"/>
                  <a:pt x="4776281" y="1050587"/>
                </a:cubicBezTo>
                <a:cubicBezTo>
                  <a:pt x="4957864" y="1061936"/>
                  <a:pt x="5098916" y="1065178"/>
                  <a:pt x="5252937" y="1118680"/>
                </a:cubicBezTo>
                <a:cubicBezTo>
                  <a:pt x="5406958" y="1172182"/>
                  <a:pt x="5604754" y="1326204"/>
                  <a:pt x="5700409" y="1371600"/>
                </a:cubicBezTo>
                <a:cubicBezTo>
                  <a:pt x="5796064" y="1416996"/>
                  <a:pt x="5811466" y="1404025"/>
                  <a:pt x="5826868" y="139105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5DC300F-5FBA-43D1-9691-F425D27792C0}"/>
              </a:ext>
            </a:extLst>
          </p:cNvPr>
          <p:cNvSpPr/>
          <p:nvPr/>
        </p:nvSpPr>
        <p:spPr>
          <a:xfrm>
            <a:off x="7529194" y="2122729"/>
            <a:ext cx="2484739" cy="485202"/>
          </a:xfrm>
          <a:custGeom>
            <a:avLst/>
            <a:gdLst>
              <a:gd name="connsiteX0" fmla="*/ 0 w 2484739"/>
              <a:gd name="connsiteY0" fmla="*/ 319709 h 485202"/>
              <a:gd name="connsiteX1" fmla="*/ 447473 w 2484739"/>
              <a:gd name="connsiteY1" fmla="*/ 475352 h 485202"/>
              <a:gd name="connsiteX2" fmla="*/ 924128 w 2484739"/>
              <a:gd name="connsiteY2" fmla="*/ 465624 h 485202"/>
              <a:gd name="connsiteX3" fmla="*/ 1274324 w 2484739"/>
              <a:gd name="connsiteY3" fmla="*/ 436441 h 485202"/>
              <a:gd name="connsiteX4" fmla="*/ 1546698 w 2484739"/>
              <a:gd name="connsiteY4" fmla="*/ 339165 h 485202"/>
              <a:gd name="connsiteX5" fmla="*/ 1799617 w 2484739"/>
              <a:gd name="connsiteY5" fmla="*/ 18152 h 485202"/>
              <a:gd name="connsiteX6" fmla="*/ 2383277 w 2484739"/>
              <a:gd name="connsiteY6" fmla="*/ 66790 h 485202"/>
              <a:gd name="connsiteX7" fmla="*/ 2480554 w 2484739"/>
              <a:gd name="connsiteY7" fmla="*/ 290526 h 48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4739" h="485202">
                <a:moveTo>
                  <a:pt x="0" y="319709"/>
                </a:moveTo>
                <a:cubicBezTo>
                  <a:pt x="146726" y="385371"/>
                  <a:pt x="293452" y="451033"/>
                  <a:pt x="447473" y="475352"/>
                </a:cubicBezTo>
                <a:cubicBezTo>
                  <a:pt x="601494" y="499671"/>
                  <a:pt x="786320" y="472109"/>
                  <a:pt x="924128" y="465624"/>
                </a:cubicBezTo>
                <a:cubicBezTo>
                  <a:pt x="1061936" y="459139"/>
                  <a:pt x="1170562" y="457518"/>
                  <a:pt x="1274324" y="436441"/>
                </a:cubicBezTo>
                <a:cubicBezTo>
                  <a:pt x="1378086" y="415365"/>
                  <a:pt x="1459149" y="408880"/>
                  <a:pt x="1546698" y="339165"/>
                </a:cubicBezTo>
                <a:cubicBezTo>
                  <a:pt x="1634247" y="269450"/>
                  <a:pt x="1660187" y="63548"/>
                  <a:pt x="1799617" y="18152"/>
                </a:cubicBezTo>
                <a:cubicBezTo>
                  <a:pt x="1939047" y="-27244"/>
                  <a:pt x="2269788" y="21394"/>
                  <a:pt x="2383277" y="66790"/>
                </a:cubicBezTo>
                <a:cubicBezTo>
                  <a:pt x="2496766" y="112186"/>
                  <a:pt x="2488660" y="201356"/>
                  <a:pt x="2480554" y="29052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A714A2-5FD2-4BAB-8F30-3C5920973119}"/>
              </a:ext>
            </a:extLst>
          </p:cNvPr>
          <p:cNvSpPr txBox="1"/>
          <p:nvPr/>
        </p:nvSpPr>
        <p:spPr>
          <a:xfrm>
            <a:off x="9762751" y="1502100"/>
            <a:ext cx="248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Calendar effects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764F79-E520-4852-9CA0-FBC059C2340A}"/>
              </a:ext>
            </a:extLst>
          </p:cNvPr>
          <p:cNvSpPr txBox="1"/>
          <p:nvPr/>
        </p:nvSpPr>
        <p:spPr>
          <a:xfrm>
            <a:off x="5609180" y="502597"/>
            <a:ext cx="61237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Benček</a:t>
            </a:r>
            <a:r>
              <a:rPr lang="en-US" sz="1100" dirty="0"/>
              <a:t>, D., &amp; </a:t>
            </a:r>
            <a:r>
              <a:rPr lang="en-US" sz="1100" dirty="0" err="1"/>
              <a:t>Strasheim</a:t>
            </a:r>
            <a:r>
              <a:rPr lang="en-US" sz="1100" dirty="0"/>
              <a:t>, J. (2016). Refugees welcome? A dataset on anti-refugee violence in Germany. </a:t>
            </a:r>
            <a:r>
              <a:rPr lang="en-US" sz="1100" i="1" dirty="0"/>
              <a:t>Research &amp; Politics</a:t>
            </a:r>
            <a:r>
              <a:rPr lang="en-US" sz="1100" dirty="0"/>
              <a:t>, </a:t>
            </a:r>
            <a:r>
              <a:rPr lang="en-US" sz="1100" i="1" dirty="0"/>
              <a:t>3</a:t>
            </a:r>
            <a:r>
              <a:rPr lang="en-US" sz="1100" dirty="0"/>
              <a:t>(4), 2053168016679590.</a:t>
            </a:r>
            <a:endParaRPr lang="en-GB" sz="11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268F654-2304-424C-89D5-2D754B6A854F}"/>
              </a:ext>
            </a:extLst>
          </p:cNvPr>
          <p:cNvCxnSpPr>
            <a:stCxn id="3" idx="0"/>
            <a:endCxn id="24" idx="1"/>
          </p:cNvCxnSpPr>
          <p:nvPr/>
        </p:nvCxnSpPr>
        <p:spPr>
          <a:xfrm rot="16200000" flipV="1">
            <a:off x="5789348" y="537873"/>
            <a:ext cx="544140" cy="904476"/>
          </a:xfrm>
          <a:prstGeom prst="bentConnector4">
            <a:avLst>
              <a:gd name="adj1" fmla="val 30203"/>
              <a:gd name="adj2" fmla="val 15594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78483CE-8D6D-FEBC-E58E-236E87954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65" y="1883725"/>
            <a:ext cx="5714745" cy="25233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4C6FCE-12C8-7733-1804-2FFE0DFB4FA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02B9C-17C3-1346-A701-FF0002F0097C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701929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3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/>
              <a:t>Data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5CF505D7-FB73-491B-8168-D9581C501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030" y="1511494"/>
            <a:ext cx="3667125" cy="174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None/>
            </a:pPr>
            <a:r>
              <a:rPr lang="en-US" altLang="en-US" sz="1200" b="1">
                <a:solidFill>
                  <a:srgbClr val="44546A"/>
                </a:solidFill>
                <a:latin typeface="Segoe UI Historic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Figure 2: Germany National team Soccer matches</a:t>
            </a:r>
            <a:endParaRPr lang="en-US" altLang="en-US" sz="1200" i="1">
              <a:solidFill>
                <a:srgbClr val="44546A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EEF842D-280D-DFF6-FA68-6B57F0A3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296" y="2304273"/>
            <a:ext cx="4742278" cy="2987374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F9518CC-DBFD-C799-3828-A361B04EC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0" y="2304273"/>
            <a:ext cx="6270825" cy="3058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16B619-DBC6-93F1-8BA9-61F26D9B87F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4CBE2-5C69-46BC-B6DE-8BA7C62A9605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01731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6BA6-9C43-62CC-8B69-680A52C4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Empirical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D39BC-93D2-ED47-E4F4-2B51B3872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/>
              <a:t>A Poisson count model (with all days  in the sample)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/>
              <a:t>An Event-Study Analysis (only looking at days closest to the match)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782AA-5367-21B1-A028-8F3F0624A48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D1A7E-F97D-B3C7-7E73-39D2B35B5531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741676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74" y="711047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/>
              <a:t>Count model</a:t>
            </a:r>
            <a:br>
              <a:rPr lang="en-US" sz="5000" dirty="0">
                <a:solidFill>
                  <a:schemeClr val="tx2"/>
                </a:solidFill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E51294-7496-4741-AB79-A0A941FB783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18091" y="1568703"/>
            <a:ext cx="9361040" cy="369332"/>
          </a:xfrm>
          <a:prstGeom prst="rect">
            <a:avLst/>
          </a:prstGeom>
          <a:blipFill>
            <a:blip r:embed="rId2"/>
            <a:stretch>
              <a:fillRect b="-14754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BB726D24-5E53-4997-9EF1-3E541A38C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924176"/>
            <a:ext cx="39306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Exogeneity assumption lies on random assignment of the date of the match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+ day of the week, month, year fixed effects (because matches take place mostly on Sundays)</a:t>
            </a:r>
          </a:p>
        </p:txBody>
      </p:sp>
      <p:graphicFrame>
        <p:nvGraphicFramePr>
          <p:cNvPr id="25" name="Table 6">
            <a:extLst>
              <a:ext uri="{FF2B5EF4-FFF2-40B4-BE49-F238E27FC236}">
                <a16:creationId xmlns:a16="http://schemas.microsoft.com/office/drawing/2014/main" id="{AA3B2F88-E7CB-40D7-93A7-1FC41E555BDF}"/>
              </a:ext>
            </a:extLst>
          </p:cNvPr>
          <p:cNvGraphicFramePr>
            <a:graphicFrameLocks noGrp="1"/>
          </p:cNvGraphicFramePr>
          <p:nvPr/>
        </p:nvGraphicFramePr>
        <p:xfrm>
          <a:off x="1703389" y="1984375"/>
          <a:ext cx="4608513" cy="381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223">
                <a:tc>
                  <a:txBody>
                    <a:bodyPr/>
                    <a:lstStyle/>
                    <a:p>
                      <a:r>
                        <a:rPr lang="en-GB" sz="1000" dirty="0"/>
                        <a:t>Attacks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Date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Match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Match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win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loss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15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12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4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61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 oct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51023AEE-C520-4316-99EC-7683FF94409C}"/>
              </a:ext>
            </a:extLst>
          </p:cNvPr>
          <p:cNvGraphicFramePr>
            <a:graphicFrameLocks noGrp="1"/>
          </p:cNvGraphicFramePr>
          <p:nvPr/>
        </p:nvGraphicFramePr>
        <p:xfrm>
          <a:off x="1739023" y="1907152"/>
          <a:ext cx="4608513" cy="405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235">
                <a:tc>
                  <a:txBody>
                    <a:bodyPr/>
                    <a:lstStyle/>
                    <a:p>
                      <a:r>
                        <a:rPr lang="en-GB" sz="1000" dirty="0"/>
                        <a:t>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Germany vs Finland </a:t>
                      </a:r>
                      <a:r>
                        <a:rPr lang="en-GB" sz="1000" dirty="0">
                          <a:highlight>
                            <a:srgbClr val="00FF00"/>
                          </a:highlight>
                        </a:rPr>
                        <a:t>2-0</a:t>
                      </a:r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7" name="Table 6">
            <a:extLst>
              <a:ext uri="{FF2B5EF4-FFF2-40B4-BE49-F238E27FC236}">
                <a16:creationId xmlns:a16="http://schemas.microsoft.com/office/drawing/2014/main" id="{EF9D088F-078E-4ABE-8C92-CAD77B75DDBC}"/>
              </a:ext>
            </a:extLst>
          </p:cNvPr>
          <p:cNvGraphicFramePr>
            <a:graphicFrameLocks noGrp="1"/>
          </p:cNvGraphicFramePr>
          <p:nvPr/>
        </p:nvGraphicFramePr>
        <p:xfrm>
          <a:off x="1719268" y="1984019"/>
          <a:ext cx="4608513" cy="405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235">
                <a:tc>
                  <a:txBody>
                    <a:bodyPr/>
                    <a:lstStyle/>
                    <a:p>
                      <a:r>
                        <a:rPr lang="en-GB" sz="1000" dirty="0"/>
                        <a:t>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Post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Germany vs Finland </a:t>
                      </a:r>
                      <a:r>
                        <a:rPr lang="en-GB" sz="1000" dirty="0">
                          <a:highlight>
                            <a:srgbClr val="FF0000"/>
                          </a:highlight>
                        </a:rPr>
                        <a:t>1-2</a:t>
                      </a:r>
                      <a:endParaRPr lang="en-GB" sz="1200" dirty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79002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70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9A385BB2-6369-466A-8E36-8D9AA145EDE1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1568450"/>
            <a:ext cx="2482850" cy="4457700"/>
            <a:chOff x="2339752" y="1568703"/>
            <a:chExt cx="2483782" cy="44567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3FCB69-C527-4487-B9FE-43E2E499B146}"/>
                </a:ext>
              </a:extLst>
            </p:cNvPr>
            <p:cNvSpPr/>
            <p:nvPr/>
          </p:nvSpPr>
          <p:spPr bwMode="auto">
            <a:xfrm>
              <a:off x="3419657" y="1568703"/>
              <a:ext cx="1403877" cy="369812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DA04E5-062E-4F39-B6DA-6C56AEE53AC6}"/>
                </a:ext>
              </a:extLst>
            </p:cNvPr>
            <p:cNvSpPr/>
            <p:nvPr/>
          </p:nvSpPr>
          <p:spPr bwMode="auto">
            <a:xfrm>
              <a:off x="2339752" y="2017874"/>
              <a:ext cx="647943" cy="4007619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AFFB38-BC4D-4912-8B2A-1A06D95A81E3}"/>
              </a:ext>
            </a:extLst>
          </p:cNvPr>
          <p:cNvGrpSpPr>
            <a:grpSpLocks/>
          </p:cNvGrpSpPr>
          <p:nvPr/>
        </p:nvGrpSpPr>
        <p:grpSpPr bwMode="auto">
          <a:xfrm>
            <a:off x="1703389" y="1589089"/>
            <a:ext cx="2663825" cy="4371975"/>
            <a:chOff x="179510" y="1588933"/>
            <a:chExt cx="2664297" cy="437270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1219BFB-5AA4-4843-B23D-3B086D1D115D}"/>
                </a:ext>
              </a:extLst>
            </p:cNvPr>
            <p:cNvSpPr/>
            <p:nvPr/>
          </p:nvSpPr>
          <p:spPr bwMode="auto">
            <a:xfrm>
              <a:off x="179510" y="1588933"/>
              <a:ext cx="2664297" cy="369949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77E981D-3B5E-4D74-9A66-6C1E172DCC3D}"/>
                </a:ext>
              </a:extLst>
            </p:cNvPr>
            <p:cNvSpPr/>
            <p:nvPr/>
          </p:nvSpPr>
          <p:spPr bwMode="auto">
            <a:xfrm>
              <a:off x="214441" y="1954119"/>
              <a:ext cx="679570" cy="4007521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EA58FD-1A0B-45CE-8D74-CF8F406DAA4D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1603375"/>
            <a:ext cx="3594100" cy="4387850"/>
            <a:chOff x="1229825" y="1568703"/>
            <a:chExt cx="3593709" cy="438782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3EE9330-A7DA-4549-BC26-EEB0DC9FA935}"/>
                </a:ext>
              </a:extLst>
            </p:cNvPr>
            <p:cNvSpPr/>
            <p:nvPr/>
          </p:nvSpPr>
          <p:spPr bwMode="auto">
            <a:xfrm>
              <a:off x="3420337" y="1568703"/>
              <a:ext cx="1403197" cy="369886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E47FD-6160-4EAB-9DAB-8A4C89EBDFFC}"/>
                </a:ext>
              </a:extLst>
            </p:cNvPr>
            <p:cNvSpPr/>
            <p:nvPr/>
          </p:nvSpPr>
          <p:spPr bwMode="auto">
            <a:xfrm>
              <a:off x="1229825" y="1949701"/>
              <a:ext cx="1731774" cy="4006827"/>
            </a:xfrm>
            <a:prstGeom prst="rect">
              <a:avLst/>
            </a:prstGeom>
            <a:noFill/>
            <a:ln w="38100">
              <a:solidFill>
                <a:srgbClr val="83002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B195A1-AAA8-499C-A0D5-54163E48F24F}"/>
              </a:ext>
            </a:extLst>
          </p:cNvPr>
          <p:cNvGrpSpPr>
            <a:grpSpLocks/>
          </p:cNvGrpSpPr>
          <p:nvPr/>
        </p:nvGrpSpPr>
        <p:grpSpPr bwMode="auto">
          <a:xfrm>
            <a:off x="1631951" y="4149726"/>
            <a:ext cx="6678613" cy="1108075"/>
            <a:chOff x="107504" y="4149080"/>
            <a:chExt cx="6679476" cy="110944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435BE4-1409-4FFD-B329-584581AB17BF}"/>
                </a:ext>
              </a:extLst>
            </p:cNvPr>
            <p:cNvSpPr/>
            <p:nvPr/>
          </p:nvSpPr>
          <p:spPr bwMode="auto">
            <a:xfrm>
              <a:off x="107504" y="4149080"/>
              <a:ext cx="4645625" cy="936190"/>
            </a:xfrm>
            <a:prstGeom prst="rect">
              <a:avLst/>
            </a:prstGeom>
            <a:noFill/>
            <a:ln w="57150">
              <a:solidFill>
                <a:srgbClr val="82243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33F31396-2ED2-4246-9A52-DDD6F7356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4048" y="4919966"/>
              <a:ext cx="17829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b="1">
                  <a:solidFill>
                    <a:srgbClr val="790022"/>
                  </a:solidFill>
                </a:rPr>
                <a:t>2 days window</a:t>
              </a:r>
              <a:endParaRPr lang="en-GB" altLang="en-US" sz="900" b="1">
                <a:solidFill>
                  <a:srgbClr val="790022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E936-B2D2-4FF4-B3C3-577777D6E987}"/>
              </a:ext>
            </a:extLst>
          </p:cNvPr>
          <p:cNvSpPr/>
          <p:nvPr/>
        </p:nvSpPr>
        <p:spPr bwMode="auto">
          <a:xfrm>
            <a:off x="8377238" y="1576389"/>
            <a:ext cx="1751012" cy="369887"/>
          </a:xfrm>
          <a:prstGeom prst="rect">
            <a:avLst/>
          </a:prstGeom>
          <a:noFill/>
          <a:ln w="38100">
            <a:solidFill>
              <a:srgbClr val="83002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32C5F-D9E9-BE48-66DA-1B0256F5BE23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2725F-6677-882A-5981-92E37A035BB3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653208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22" y="327008"/>
            <a:ext cx="8006760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5000"/>
              <a:t>Baseline Results</a:t>
            </a:r>
            <a:endParaRPr lang="en-GB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4BF40-04B8-3B64-F69F-64B258CD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85" y="1102016"/>
            <a:ext cx="6710916" cy="5534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8C8097-9810-F4F4-A0CB-11831B1EE490}"/>
              </a:ext>
            </a:extLst>
          </p:cNvPr>
          <p:cNvSpPr txBox="1"/>
          <p:nvPr/>
        </p:nvSpPr>
        <p:spPr>
          <a:xfrm>
            <a:off x="7412019" y="1549101"/>
            <a:ext cx="4779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Translating the coefficient (diff in log expected counts) shows that when Germany loose </a:t>
            </a:r>
            <a:r>
              <a:rPr lang="en-GB">
                <a:highlight>
                  <a:srgbClr val="C0C0C0"/>
                </a:highlight>
              </a:rPr>
              <a:t>we expect an average of 7-8 attacks (compared to a mean of 4,8).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42C45-3AF5-EA9D-1EF4-D616EF8FB30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34E68-EB55-0793-7A6B-B290D09A5174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7419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EBE6-E4CE-4DA0-47CA-747CE944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Coefficient 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8EB0F-B359-67BB-AEE4-0CED61C6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8" y="2033793"/>
            <a:ext cx="5769854" cy="4319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A9D0B-5392-3CFC-09F6-75183DF8D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611" y="2123039"/>
            <a:ext cx="5631450" cy="4402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A62BD-45BE-F0BE-F8A3-D697A6488C6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49FADD-B45F-66E2-C6B9-B28E44BEA31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990340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D7A0-A72D-FAF6-E00A-7C11E7C9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2" y="0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GB" sz="4400"/>
              <a:t>Event-Study Analysis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A8AAC7F-4F27-9A88-CFFF-1AB75F73F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68" y="878353"/>
            <a:ext cx="9258301" cy="4629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C2918-3C87-9DA5-EECB-AAA3052D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10" y="5369492"/>
            <a:ext cx="8720759" cy="1112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978C5D-596F-C9C6-6F8C-51565E87311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30939-024C-5E52-F7BF-CE9F996BDCC5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57688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08054-445A-1923-6B30-8F43D3E8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5400"/>
              <a:t>Event-Study Analysis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46437-30E4-323C-4A3E-8996B342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53" y="1953336"/>
            <a:ext cx="8315874" cy="4501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677164-329F-27F2-25BA-662A0229C13A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6871A-34EE-11AC-5C14-924A6782BCD5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19818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/>
              <a:t>Robustness and Mechanisms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EE0DF-2F4E-42B7-816A-F3410740BC79}"/>
              </a:ext>
            </a:extLst>
          </p:cNvPr>
          <p:cNvSpPr txBox="1"/>
          <p:nvPr/>
        </p:nvSpPr>
        <p:spPr>
          <a:xfrm>
            <a:off x="2144110" y="2081048"/>
            <a:ext cx="8366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200" dirty="0"/>
              <a:t>Excluding demonstration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 err="1"/>
              <a:t>Alchool</a:t>
            </a:r>
            <a:r>
              <a:rPr lang="en-GB" sz="3200" dirty="0"/>
              <a:t> consumption and controlling for other crimes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/>
              <a:t>City of attacks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09C88-0483-D808-D2A0-CF25C6E2EEC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A60EB-5EAF-012B-58E6-4C471B65CD1B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168291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083" y="1627691"/>
            <a:ext cx="7155598" cy="3133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600" dirty="0"/>
              <a:t>Mechanisms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49DA58A9-C743-585B-9F87-3269C698A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585440"/>
              </p:ext>
            </p:extLst>
          </p:nvPr>
        </p:nvGraphicFramePr>
        <p:xfrm>
          <a:off x="940110" y="2923418"/>
          <a:ext cx="10210179" cy="2392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46F48B-6C70-0C3E-D5D8-C710B6413DD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0E2F5-A1EC-4065-ECE6-A5CB3C713B4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5605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CDD68-2BF1-48F5-B1F5-38E263DE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The Contribution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69EBAFA-F511-448B-819B-841FE63B96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77420" y="850950"/>
            <a:ext cx="5850936" cy="5571066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+mj-lt"/>
              <a:buAutoNum type="arabicPeriod"/>
              <a:defRPr/>
            </a:pPr>
            <a:r>
              <a:rPr lang="en-GB" sz="3200" b="1" dirty="0"/>
              <a:t>A conceptual framework </a:t>
            </a:r>
            <a:r>
              <a:rPr lang="en-GB" sz="3200" dirty="0"/>
              <a:t>to understand the relationship between </a:t>
            </a:r>
            <a:r>
              <a:rPr lang="en-GB" sz="3200" dirty="0">
                <a:highlight>
                  <a:srgbClr val="C0C0C0"/>
                </a:highlight>
              </a:rPr>
              <a:t>nationalism </a:t>
            </a:r>
            <a:r>
              <a:rPr lang="en-GB" sz="3200" dirty="0"/>
              <a:t>and </a:t>
            </a:r>
            <a:r>
              <a:rPr lang="en-GB" sz="3200" dirty="0">
                <a:highlight>
                  <a:srgbClr val="C0C0C0"/>
                </a:highlight>
              </a:rPr>
              <a:t>attitude against immigrants</a:t>
            </a:r>
          </a:p>
          <a:p>
            <a:pPr>
              <a:buFont typeface="+mj-lt"/>
              <a:buAutoNum type="arabicPeriod"/>
              <a:defRPr/>
            </a:pPr>
            <a:endParaRPr lang="en-GB" sz="3200" dirty="0">
              <a:highlight>
                <a:srgbClr val="800000"/>
              </a:highlight>
            </a:endParaRPr>
          </a:p>
          <a:p>
            <a:pPr>
              <a:buFont typeface="+mj-lt"/>
              <a:buAutoNum type="arabicPeriod"/>
              <a:defRPr/>
            </a:pPr>
            <a:r>
              <a:rPr lang="en-GB" sz="3200" b="1" dirty="0"/>
              <a:t>An empirical evidence</a:t>
            </a:r>
            <a:r>
              <a:rPr lang="en-GB" sz="3200" dirty="0"/>
              <a:t> of the relationship between </a:t>
            </a:r>
            <a:r>
              <a:rPr lang="en-GB" sz="3200" dirty="0">
                <a:highlight>
                  <a:srgbClr val="C0C0C0"/>
                </a:highlight>
              </a:rPr>
              <a:t>sports nationalism </a:t>
            </a:r>
            <a:r>
              <a:rPr lang="en-GB" sz="3200" dirty="0"/>
              <a:t>and </a:t>
            </a:r>
            <a:r>
              <a:rPr lang="en-GB" sz="3200" dirty="0">
                <a:highlight>
                  <a:srgbClr val="C0C0C0"/>
                </a:highlight>
              </a:rPr>
              <a:t>attacks against immigrants</a:t>
            </a:r>
          </a:p>
          <a:p>
            <a:pPr>
              <a:defRPr/>
            </a:pPr>
            <a:endParaRPr lang="en-GB" sz="3200" dirty="0">
              <a:highlight>
                <a:srgbClr val="800000"/>
              </a:highlight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0C17268D-2237-3DEA-13E6-F099CBAFF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2913666"/>
              </p:ext>
            </p:extLst>
          </p:nvPr>
        </p:nvGraphicFramePr>
        <p:xfrm>
          <a:off x="9694625" y="1524000"/>
          <a:ext cx="2216149" cy="147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Elemento grafico 5" descr="Abaco contorno">
            <a:extLst>
              <a:ext uri="{FF2B5EF4-FFF2-40B4-BE49-F238E27FC236}">
                <a16:creationId xmlns:a16="http://schemas.microsoft.com/office/drawing/2014/main" id="{44297021-203F-6E86-E7ED-2B5589F58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8356" y="3683024"/>
            <a:ext cx="1650976" cy="165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EBDBF-8A96-C23F-1ABE-6E04F967E40D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F7B62-03DE-1F11-8E85-1C3503A0F6B5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320460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281" y="461032"/>
            <a:ext cx="9300148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/>
              <a:t>Relationship between Nationalism and Immigrants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747620B-81DF-4FE2-B555-9CA31F0C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968" y="4252445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positive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6123B6-BC88-4277-9EDF-BBB32CE8C7BD}"/>
              </a:ext>
            </a:extLst>
          </p:cNvPr>
          <p:cNvCxnSpPr>
            <a:cxnSpLocks/>
          </p:cNvCxnSpPr>
          <p:nvPr/>
        </p:nvCxnSpPr>
        <p:spPr>
          <a:xfrm>
            <a:off x="5899344" y="4458819"/>
            <a:ext cx="682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5">
            <a:extLst>
              <a:ext uri="{FF2B5EF4-FFF2-40B4-BE49-F238E27FC236}">
                <a16:creationId xmlns:a16="http://schemas.microsoft.com/office/drawing/2014/main" id="{28C06C2F-6810-4056-A11F-6731DFF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606" y="4295306"/>
            <a:ext cx="2222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decreases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36A1D8-3FE7-4F47-87BD-613D1ECDFE22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8317106" y="4490569"/>
            <a:ext cx="5715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B4DFF80-17DA-470F-9D3E-BBDC047BFD77}"/>
              </a:ext>
            </a:extLst>
          </p:cNvPr>
          <p:cNvSpPr/>
          <p:nvPr/>
        </p:nvSpPr>
        <p:spPr>
          <a:xfrm>
            <a:off x="1738507" y="3927007"/>
            <a:ext cx="8899525" cy="24431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CF5906-AA30-40DD-9A00-CE80699EA24A}"/>
              </a:ext>
            </a:extLst>
          </p:cNvPr>
          <p:cNvCxnSpPr>
            <a:cxnSpLocks/>
          </p:cNvCxnSpPr>
          <p:nvPr/>
        </p:nvCxnSpPr>
        <p:spPr>
          <a:xfrm>
            <a:off x="5910457" y="5809781"/>
            <a:ext cx="6810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9">
            <a:extLst>
              <a:ext uri="{FF2B5EF4-FFF2-40B4-BE49-F238E27FC236}">
                <a16:creationId xmlns:a16="http://schemas.microsoft.com/office/drawing/2014/main" id="{F92FE425-AC0B-46F1-BF6B-DA1C0502F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493" y="5587532"/>
            <a:ext cx="1955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id="{D17BE24D-B5E5-473A-9C8F-1C5E0234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606" y="5620870"/>
            <a:ext cx="2222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increases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84C01E-8CAD-45D0-8D74-5245318A15D5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317106" y="5817719"/>
            <a:ext cx="571500" cy="111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0A80260-5780-41EA-BF3F-F77B180247B3}"/>
              </a:ext>
            </a:extLst>
          </p:cNvPr>
          <p:cNvSpPr/>
          <p:nvPr/>
        </p:nvSpPr>
        <p:spPr>
          <a:xfrm>
            <a:off x="1732157" y="2930057"/>
            <a:ext cx="8899525" cy="9890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F0292C72-91F5-4ED8-9B7C-DC6D36557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181" y="3157070"/>
            <a:ext cx="172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AE1FC02F-3A25-4CB3-8FC3-C79E426C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068" y="3115795"/>
            <a:ext cx="2592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Attitude against immigrants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11243820-367E-4918-9FDB-34BC1378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306" y="3147545"/>
            <a:ext cx="2006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>
                <a:solidFill>
                  <a:schemeClr val="tx1"/>
                </a:solidFill>
              </a:rPr>
              <a:t>Attacks against immigrants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285E2AA0-498F-44BB-98F0-A5D90E77D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281" y="4274670"/>
            <a:ext cx="773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Win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D41FCC-5B6F-4F21-80A4-2A5D645A93D7}"/>
              </a:ext>
            </a:extLst>
          </p:cNvPr>
          <p:cNvCxnSpPr>
            <a:cxnSpLocks/>
          </p:cNvCxnSpPr>
          <p:nvPr/>
        </p:nvCxnSpPr>
        <p:spPr>
          <a:xfrm>
            <a:off x="2684656" y="4484219"/>
            <a:ext cx="44291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3">
            <a:extLst>
              <a:ext uri="{FF2B5EF4-FFF2-40B4-BE49-F238E27FC236}">
                <a16:creationId xmlns:a16="http://schemas.microsoft.com/office/drawing/2014/main" id="{09CC45CB-27EC-40F7-8E39-54E488F3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406" y="4312770"/>
            <a:ext cx="11811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Positive</a:t>
            </a:r>
          </a:p>
        </p:txBody>
      </p:sp>
      <p:sp>
        <p:nvSpPr>
          <p:cNvPr id="39" name="TextBox 31">
            <a:extLst>
              <a:ext uri="{FF2B5EF4-FFF2-40B4-BE49-F238E27FC236}">
                <a16:creationId xmlns:a16="http://schemas.microsoft.com/office/drawing/2014/main" id="{24C37F71-94CE-44D0-900B-00361533D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981" y="5489106"/>
            <a:ext cx="773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Loose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9734D6F-BC81-4DDF-91C1-C01D2A639DD5}"/>
              </a:ext>
            </a:extLst>
          </p:cNvPr>
          <p:cNvCxnSpPr>
            <a:cxnSpLocks/>
          </p:cNvCxnSpPr>
          <p:nvPr/>
        </p:nvCxnSpPr>
        <p:spPr>
          <a:xfrm>
            <a:off x="2684656" y="5695481"/>
            <a:ext cx="4429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id="{FA5F47EB-F192-45D4-A27E-BED6115C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418" y="5593881"/>
            <a:ext cx="11811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negative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D1CE4E-0CF9-4D16-AE90-B1483A5D4BFD}"/>
              </a:ext>
            </a:extLst>
          </p:cNvPr>
          <p:cNvGrpSpPr>
            <a:grpSpLocks/>
          </p:cNvGrpSpPr>
          <p:nvPr/>
        </p:nvGrpSpPr>
        <p:grpSpPr bwMode="auto">
          <a:xfrm>
            <a:off x="3880043" y="4449295"/>
            <a:ext cx="573088" cy="1284287"/>
            <a:chOff x="2187435" y="3284984"/>
            <a:chExt cx="572536" cy="128404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2575885-B491-4B17-BAE6-D3A448946777}"/>
                </a:ext>
              </a:extLst>
            </p:cNvPr>
            <p:cNvCxnSpPr>
              <a:cxnSpLocks/>
            </p:cNvCxnSpPr>
            <p:nvPr/>
          </p:nvCxnSpPr>
          <p:spPr>
            <a:xfrm>
              <a:off x="2187435" y="3284984"/>
              <a:ext cx="518613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0DEFFAE-7EF2-4B8E-B378-1D8D1E0AB34C}"/>
                </a:ext>
              </a:extLst>
            </p:cNvPr>
            <p:cNvCxnSpPr>
              <a:cxnSpLocks/>
            </p:cNvCxnSpPr>
            <p:nvPr/>
          </p:nvCxnSpPr>
          <p:spPr>
            <a:xfrm>
              <a:off x="2241358" y="4569025"/>
              <a:ext cx="51861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5">
            <a:extLst>
              <a:ext uri="{FF2B5EF4-FFF2-40B4-BE49-F238E27FC236}">
                <a16:creationId xmlns:a16="http://schemas.microsoft.com/office/drawing/2014/main" id="{20F51C4D-508D-4094-AD5C-908D14236A6B}"/>
              </a:ext>
            </a:extLst>
          </p:cNvPr>
          <p:cNvGrpSpPr>
            <a:grpSpLocks/>
          </p:cNvGrpSpPr>
          <p:nvPr/>
        </p:nvGrpSpPr>
        <p:grpSpPr bwMode="auto">
          <a:xfrm>
            <a:off x="1871856" y="3147544"/>
            <a:ext cx="2201862" cy="425450"/>
            <a:chOff x="179512" y="1982844"/>
            <a:chExt cx="2202453" cy="425356"/>
          </a:xfrm>
        </p:grpSpPr>
        <p:sp>
          <p:nvSpPr>
            <p:cNvPr id="46" name="TextBox 51">
              <a:extLst>
                <a:ext uri="{FF2B5EF4-FFF2-40B4-BE49-F238E27FC236}">
                  <a16:creationId xmlns:a16="http://schemas.microsoft.com/office/drawing/2014/main" id="{0EB2B905-2C5E-47BC-8A52-6231ABA54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992702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Sports</a:t>
              </a:r>
            </a:p>
          </p:txBody>
        </p:sp>
        <p:sp>
          <p:nvSpPr>
            <p:cNvPr id="47" name="TextBox 40">
              <a:extLst>
                <a:ext uri="{FF2B5EF4-FFF2-40B4-BE49-F238E27FC236}">
                  <a16:creationId xmlns:a16="http://schemas.microsoft.com/office/drawing/2014/main" id="{65B14171-9F66-4557-9582-EFF1E3CA3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303" y="1982844"/>
              <a:ext cx="98366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100">
                  <a:solidFill>
                    <a:schemeClr val="tx1"/>
                  </a:solidFill>
                </a:rPr>
                <a:t>Mood</a:t>
              </a:r>
            </a:p>
          </p:txBody>
        </p:sp>
      </p:grpSp>
      <p:sp>
        <p:nvSpPr>
          <p:cNvPr id="48" name="TextBox 41">
            <a:extLst>
              <a:ext uri="{FF2B5EF4-FFF2-40B4-BE49-F238E27FC236}">
                <a16:creationId xmlns:a16="http://schemas.microsoft.com/office/drawing/2014/main" id="{DBBA4BD2-24D7-499C-A7F8-7D0D26CF9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618" y="4201645"/>
            <a:ext cx="152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Patriotic, Inclusive, unitarian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A44CD3B4-03DF-42BE-A43F-C3AB702A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056" y="5425607"/>
            <a:ext cx="15224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Identitarian, Exclusive, </a:t>
            </a:r>
            <a:r>
              <a:rPr lang="en-GB" altLang="en-US" sz="1100" b="1">
                <a:solidFill>
                  <a:schemeClr val="tx1"/>
                </a:solidFill>
              </a:rPr>
              <a:t>Nationalist mood</a:t>
            </a:r>
          </a:p>
        </p:txBody>
      </p:sp>
      <p:sp>
        <p:nvSpPr>
          <p:cNvPr id="50" name="Arrow: Curved Left 49">
            <a:extLst>
              <a:ext uri="{FF2B5EF4-FFF2-40B4-BE49-F238E27FC236}">
                <a16:creationId xmlns:a16="http://schemas.microsoft.com/office/drawing/2014/main" id="{24CB92E8-1E22-42D8-BFD6-E42DAD295F8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84225" y="-1042662"/>
            <a:ext cx="989013" cy="7429500"/>
          </a:xfrm>
          <a:prstGeom prst="curvedLeftArrow">
            <a:avLst>
              <a:gd name="adj1" fmla="val 25005"/>
              <a:gd name="adj2" fmla="val 49976"/>
              <a:gd name="adj3" fmla="val 25000"/>
            </a:avLst>
          </a:prstGeom>
          <a:solidFill>
            <a:schemeClr val="accent1"/>
          </a:solidFill>
          <a:ln w="635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9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DEC9F-29B8-E885-6897-C69616ED296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CB5CD-F32D-C6A8-BD2E-CF45CB2DA30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017171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480" y="460932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5000" dirty="0"/>
              <a:t>Mechanisms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A37EC2-0814-455C-9112-253FD856408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1384" y="5418949"/>
            <a:ext cx="9073008" cy="349326"/>
          </a:xfrm>
          <a:prstGeom prst="rect">
            <a:avLst/>
          </a:prstGeom>
          <a:blipFill>
            <a:blip r:embed="rId2"/>
            <a:stretch>
              <a:fillRect b="-8772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0FF093-6D20-4829-BBE5-8CEBBDE480E6}"/>
              </a:ext>
            </a:extLst>
          </p:cNvPr>
          <p:cNvSpPr txBox="1"/>
          <p:nvPr/>
        </p:nvSpPr>
        <p:spPr>
          <a:xfrm>
            <a:off x="1836721" y="2177956"/>
            <a:ext cx="7200900" cy="20917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400" b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Attitude against immigrants </a:t>
            </a:r>
          </a:p>
          <a:p>
            <a:pPr>
              <a:lnSpc>
                <a:spcPct val="150000"/>
              </a:lnSpc>
              <a:defRPr/>
            </a:pPr>
            <a:r>
              <a:rPr lang="en-US" sz="1400" i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Is (country) made a worse or a better place to live by people coming to live here from other countries? Score from 0 (worse place to live) to 10 (better place to live)</a:t>
            </a:r>
            <a:endParaRPr lang="en-US" sz="1400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1400" b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2.  Mood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1400" i="1" dirty="0"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Taking all things together, how happy would you say you are ? (on a scale from 0 to 10)</a:t>
            </a:r>
            <a:endParaRPr lang="en-US" sz="1400" dirty="0"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471100FE-895E-4449-845A-CFCDCC67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34" y="1447707"/>
            <a:ext cx="6913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+mj-lt"/>
              </a:rPr>
              <a:t>European Social Survey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EE4133DD-7750-400C-80BA-CFE298870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34" y="4160742"/>
            <a:ext cx="691197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j-lt"/>
              </a:rPr>
              <a:t>We compare answers of different respondents before and after matches of their national team.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+mj-lt"/>
              </a:rPr>
              <a:t>as in De </a:t>
            </a:r>
            <a:r>
              <a:rPr lang="en-GB" altLang="en-US" sz="1400" dirty="0" err="1">
                <a:solidFill>
                  <a:schemeClr val="tx1"/>
                </a:solidFill>
                <a:latin typeface="+mj-lt"/>
              </a:rPr>
              <a:t>Petris</a:t>
            </a:r>
            <a:r>
              <a:rPr lang="en-GB" altLang="en-US" sz="1400" dirty="0">
                <a:solidFill>
                  <a:schemeClr val="tx1"/>
                </a:solidFill>
                <a:latin typeface="+mj-lt"/>
              </a:rPr>
              <a:t> et al</a:t>
            </a:r>
            <a:r>
              <a:rPr lang="en-GB" altLang="en-US" sz="1400">
                <a:solidFill>
                  <a:schemeClr val="tx1"/>
                </a:solidFill>
                <a:latin typeface="+mj-lt"/>
              </a:rPr>
              <a:t>. 2020 - AER</a:t>
            </a:r>
            <a:endParaRPr lang="en-GB" alt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CA34C-6355-2AC4-4A00-4C0B30DE82D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77912-6C4A-87EF-AF5B-F8F531AC3547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76812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463" y="261404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3600"/>
              <a:t>Effect on attitudes 1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208C6-9F1D-F31A-9454-79566FAB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44" y="1115875"/>
            <a:ext cx="7896225" cy="4467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5F62ED-222A-E3F8-2C45-DA135D932752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8F2E8-8C4C-7768-A7D7-7B3230919399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9493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463" y="261404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3600"/>
              <a:t>Effect on attitudes 2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BFFE8-8D21-45B3-8CF0-DD99C8843927}"/>
              </a:ext>
            </a:extLst>
          </p:cNvPr>
          <p:cNvSpPr txBox="1"/>
          <p:nvPr/>
        </p:nvSpPr>
        <p:spPr>
          <a:xfrm>
            <a:off x="3844468" y="6030360"/>
            <a:ext cx="482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But… statistical issues (small sample)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0C9C8-3DB5-6886-8647-6B11AFD75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10" y="1236178"/>
            <a:ext cx="7332179" cy="4595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9D0A2-B7DE-0504-BB92-DBF5A0458E11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122AA-6D94-61EE-76CC-6DD909E76703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968888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6C1F-8DAD-6671-68DE-C1986553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/>
              <a:t>Distribution of the ESS sample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BD463-70E3-91B5-9684-C7626890A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06" y="1959251"/>
            <a:ext cx="9286875" cy="462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567D6C-84E3-B831-12DD-AC38F3A0890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A122A-FAD1-18F6-63B4-745810AEC6F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44639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F2074-174C-D38D-D28C-D0FF4FC7B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1D648-4537-45E7-9421-75D0CD0B7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Very difficult to model “persistence” over time (spill-over from one match to another, cumulative “euphoria”…etc).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/>
              <a:t>Using lags might helps – but does not solve the problem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/>
              <a:t>Our coefficients might be biased by assuming an erroneous functional form – not clear in which direction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No economics in this paper, no demand, no supply. Is there any econ interpretation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Short term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363FD-8B73-BC17-19B1-5EDDBA786643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35008-F87C-A3F3-1361-E8355F930A7C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973371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08" y="517187"/>
            <a:ext cx="8979878" cy="775008"/>
          </a:xfrm>
        </p:spPr>
        <p:txBody>
          <a:bodyPr anchor="t">
            <a:normAutofit/>
          </a:bodyPr>
          <a:lstStyle/>
          <a:p>
            <a:pPr algn="ctr"/>
            <a:r>
              <a:rPr lang="en-GB" sz="2800" dirty="0"/>
              <a:t>Longer term</a:t>
            </a: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FB5E7363-78EF-4B73-B034-10B69F66B164}"/>
              </a:ext>
            </a:extLst>
          </p:cNvPr>
          <p:cNvGrpSpPr>
            <a:grpSpLocks/>
          </p:cNvGrpSpPr>
          <p:nvPr/>
        </p:nvGrpSpPr>
        <p:grpSpPr bwMode="auto">
          <a:xfrm>
            <a:off x="2559485" y="1627250"/>
            <a:ext cx="7382435" cy="5022759"/>
            <a:chOff x="0" y="195879"/>
            <a:chExt cx="7280712" cy="4955126"/>
          </a:xfrm>
        </p:grpSpPr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6F81A4C6-F81A-400C-8F3D-F40DF5354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7175"/>
              <a:ext cx="7280712" cy="4893830"/>
              <a:chOff x="11018" y="8098"/>
              <a:chExt cx="7330447" cy="4918550"/>
            </a:xfrm>
          </p:grpSpPr>
          <p:pic>
            <p:nvPicPr>
              <p:cNvPr id="29" name="Picture 18">
                <a:extLst>
                  <a:ext uri="{FF2B5EF4-FFF2-40B4-BE49-F238E27FC236}">
                    <a16:creationId xmlns:a16="http://schemas.microsoft.com/office/drawing/2014/main" id="{34663C69-8745-4578-BE3F-33A6730F32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601" y="35404"/>
                <a:ext cx="3614864" cy="2370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>
                <a:extLst>
                  <a:ext uri="{FF2B5EF4-FFF2-40B4-BE49-F238E27FC236}">
                    <a16:creationId xmlns:a16="http://schemas.microsoft.com/office/drawing/2014/main" id="{188876DB-2AC5-4DE5-A8EB-C1ED59D9FB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98" y="8098"/>
                <a:ext cx="3588813" cy="237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0">
                <a:extLst>
                  <a:ext uri="{FF2B5EF4-FFF2-40B4-BE49-F238E27FC236}">
                    <a16:creationId xmlns:a16="http://schemas.microsoft.com/office/drawing/2014/main" id="{15DB31D7-37EA-4A19-8F61-0D54B0919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8" y="2494412"/>
                <a:ext cx="3614093" cy="2369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1">
                <a:extLst>
                  <a:ext uri="{FF2B5EF4-FFF2-40B4-BE49-F238E27FC236}">
                    <a16:creationId xmlns:a16="http://schemas.microsoft.com/office/drawing/2014/main" id="{D183D18D-3DCD-44D8-9D32-A36C8984F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5110" y="2509047"/>
                <a:ext cx="3662276" cy="2417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Text Box 3">
              <a:extLst>
                <a:ext uri="{FF2B5EF4-FFF2-40B4-BE49-F238E27FC236}">
                  <a16:creationId xmlns:a16="http://schemas.microsoft.com/office/drawing/2014/main" id="{83D6E102-31F1-4542-933B-EBA8B0A62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067" y="195879"/>
              <a:ext cx="972666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>
                <a:spcBef>
                  <a:spcPct val="0"/>
                </a:spcBef>
                <a:spcAft>
                  <a:spcPts val="1000"/>
                </a:spcAft>
                <a:buClrTx/>
                <a:buNone/>
              </a:pPr>
              <a:r>
                <a:rPr lang="en-US" altLang="en-US" sz="1100" b="1">
                  <a:solidFill>
                    <a:schemeClr val="tx1"/>
                  </a:solidFill>
                  <a:latin typeface="Segoe UI Historic" panose="020B0502040204020203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Figure 9</a:t>
              </a:r>
              <a:endParaRPr lang="en-US" altLang="en-US" sz="1100" i="1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EB4D421-6909-4733-81CC-F563F36A40C6}"/>
              </a:ext>
            </a:extLst>
          </p:cNvPr>
          <p:cNvSpPr txBox="1"/>
          <p:nvPr/>
        </p:nvSpPr>
        <p:spPr>
          <a:xfrm>
            <a:off x="2296359" y="1210421"/>
            <a:ext cx="82089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/>
              <a:t>We have only looked at the effects  in the</a:t>
            </a:r>
            <a:r>
              <a:rPr lang="en-GB" sz="1200" b="1" dirty="0">
                <a:highlight>
                  <a:srgbClr val="C0C0C0"/>
                </a:highlight>
              </a:rPr>
              <a:t> 2 days after the match</a:t>
            </a:r>
            <a:r>
              <a:rPr lang="en-GB" sz="1200" b="1" dirty="0"/>
              <a:t>. </a:t>
            </a:r>
            <a:r>
              <a:rPr lang="en-GB" sz="1200" dirty="0"/>
              <a:t>What about cumulative effect and more longer term effect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EAD2A-1D13-F4B5-BCB4-B01E32F4970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14461-B35F-2953-7BB5-9227863E09ED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831253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3D5F-55C7-5842-0501-B13B3CC7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5268E-2856-B258-60C8-ECA2DF944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/>
              <a:t>Does the overall reasoning make sense? </a:t>
            </a:r>
            <a:r>
              <a:rPr lang="en-GB" sz="4400">
                <a:highlight>
                  <a:srgbClr val="C0C0C0"/>
                </a:highlight>
              </a:rPr>
              <a:t>We have some </a:t>
            </a:r>
            <a:r>
              <a:rPr lang="en-GB" sz="4400" b="1">
                <a:highlight>
                  <a:srgbClr val="C0C0C0"/>
                </a:highlight>
              </a:rPr>
              <a:t>anecdotal </a:t>
            </a:r>
            <a:r>
              <a:rPr lang="en-GB" sz="4400">
                <a:highlight>
                  <a:srgbClr val="C0C0C0"/>
                </a:highlight>
              </a:rPr>
              <a:t>evidence from the last European Cup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2F8A5-4F99-CF13-D842-BC16B05B8389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5BCB2-DA3A-2D25-B477-1B3C278AB08C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720389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England: EURO 2021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776C3B-33A2-4BB8-A875-2FCE134A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04" y="1887985"/>
            <a:ext cx="3863674" cy="2173317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5739902-FA69-45C8-983A-4F75CBDD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284" y="2027078"/>
            <a:ext cx="4160301" cy="3878136"/>
          </a:xfrm>
          <a:prstGeom prst="rect">
            <a:avLst/>
          </a:prstGeom>
        </p:spPr>
      </p:pic>
      <p:pic>
        <p:nvPicPr>
          <p:cNvPr id="9" name="Picture 8" descr="A person holding a flag&#10;&#10;Description automatically generated with medium confidence">
            <a:extLst>
              <a:ext uri="{FF2B5EF4-FFF2-40B4-BE49-F238E27FC236}">
                <a16:creationId xmlns:a16="http://schemas.microsoft.com/office/drawing/2014/main" id="{4FB205B1-2CFC-42B6-B9F0-CC67E9085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60" y="4366223"/>
            <a:ext cx="2620675" cy="1474130"/>
          </a:xfrm>
          <a:prstGeom prst="rect">
            <a:avLst/>
          </a:prstGeom>
        </p:spPr>
      </p:pic>
      <p:pic>
        <p:nvPicPr>
          <p:cNvPr id="13" name="Picture 12" descr="A picture containing text, person, person, player&#10;&#10;Description automatically generated">
            <a:extLst>
              <a:ext uri="{FF2B5EF4-FFF2-40B4-BE49-F238E27FC236}">
                <a16:creationId xmlns:a16="http://schemas.microsoft.com/office/drawing/2014/main" id="{2B83303E-8CD9-4D3C-AC81-5E5334B1B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119" y="2273678"/>
            <a:ext cx="2197047" cy="2197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4AB560-D05A-E2C4-887D-E489D6B84C5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6B108-65D6-6007-2325-382A5A67CDE6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231905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England: EURO 2021</a:t>
            </a:r>
          </a:p>
        </p:txBody>
      </p:sp>
      <p:pic>
        <p:nvPicPr>
          <p:cNvPr id="15" name="Picture 14" descr="A group of men in red shirts&#10;&#10;Description automatically generated with low confidence">
            <a:extLst>
              <a:ext uri="{FF2B5EF4-FFF2-40B4-BE49-F238E27FC236}">
                <a16:creationId xmlns:a16="http://schemas.microsoft.com/office/drawing/2014/main" id="{EEB81017-656B-409F-9E0F-BE2BB7A7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787" y="1583064"/>
            <a:ext cx="4394257" cy="2471770"/>
          </a:xfrm>
          <a:prstGeom prst="rect">
            <a:avLst/>
          </a:prstGeom>
        </p:spPr>
      </p:pic>
      <p:pic>
        <p:nvPicPr>
          <p:cNvPr id="5" name="Picture 4" descr="A football player kicking a ball&#10;&#10;Description automatically generated with low confidence">
            <a:extLst>
              <a:ext uri="{FF2B5EF4-FFF2-40B4-BE49-F238E27FC236}">
                <a16:creationId xmlns:a16="http://schemas.microsoft.com/office/drawing/2014/main" id="{11D60510-67C9-4ED3-BBEC-C6BCDC77A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216" y="1583065"/>
            <a:ext cx="3813655" cy="2127088"/>
          </a:xfrm>
          <a:prstGeom prst="rect">
            <a:avLst/>
          </a:prstGeom>
        </p:spPr>
      </p:pic>
      <p:pic>
        <p:nvPicPr>
          <p:cNvPr id="1026" name="Picture 2" descr="It's coming Rome&quot;, così gli scozzesi festeggiano gli Azzurri - Adnkronos.com">
            <a:hlinkClick r:id="rId4"/>
            <a:extLst>
              <a:ext uri="{FF2B5EF4-FFF2-40B4-BE49-F238E27FC236}">
                <a16:creationId xmlns:a16="http://schemas.microsoft.com/office/drawing/2014/main" id="{8805FE78-B171-4ED7-8BF2-71B4E26CA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31" y="2229266"/>
            <a:ext cx="4623006" cy="30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AF82F-F606-87C8-597F-CC55070BA1B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EF3D1-28B6-698B-7611-AB31C7AEEB5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42759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428" y="315915"/>
            <a:ext cx="8006760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Empirical results</a:t>
            </a:r>
          </a:p>
        </p:txBody>
      </p:sp>
      <p:sp>
        <p:nvSpPr>
          <p:cNvPr id="59" name="Title 6">
            <a:extLst>
              <a:ext uri="{FF2B5EF4-FFF2-40B4-BE49-F238E27FC236}">
                <a16:creationId xmlns:a16="http://schemas.microsoft.com/office/drawing/2014/main" id="{7CBD1922-23F5-4563-A85B-C57CA3712DC1}"/>
              </a:ext>
            </a:extLst>
          </p:cNvPr>
          <p:cNvSpPr txBox="1">
            <a:spLocks/>
          </p:cNvSpPr>
          <p:nvPr/>
        </p:nvSpPr>
        <p:spPr>
          <a:xfrm>
            <a:off x="3747579" y="1549146"/>
            <a:ext cx="4696842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1" dirty="0"/>
              <a:t>…In the days after a match of the German National team, if </a:t>
            </a:r>
            <a:endParaRPr lang="en-GB" sz="24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63" name="Title 6">
            <a:extLst>
              <a:ext uri="{FF2B5EF4-FFF2-40B4-BE49-F238E27FC236}">
                <a16:creationId xmlns:a16="http://schemas.microsoft.com/office/drawing/2014/main" id="{F904FC8F-E849-4F7F-BB97-05671EA52ADF}"/>
              </a:ext>
            </a:extLst>
          </p:cNvPr>
          <p:cNvSpPr txBox="1">
            <a:spLocks/>
          </p:cNvSpPr>
          <p:nvPr/>
        </p:nvSpPr>
        <p:spPr bwMode="auto">
          <a:xfrm>
            <a:off x="2471777" y="5005068"/>
            <a:ext cx="4003142" cy="455281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950" b="1" dirty="0"/>
              <a:t>Attacks on immigrants decreases</a:t>
            </a:r>
            <a:endParaRPr lang="en-GB" sz="195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64" name="Title 6">
            <a:extLst>
              <a:ext uri="{FF2B5EF4-FFF2-40B4-BE49-F238E27FC236}">
                <a16:creationId xmlns:a16="http://schemas.microsoft.com/office/drawing/2014/main" id="{54CF0565-86CB-48E5-9C73-A7FBA2B89234}"/>
              </a:ext>
            </a:extLst>
          </p:cNvPr>
          <p:cNvSpPr txBox="1">
            <a:spLocks/>
          </p:cNvSpPr>
          <p:nvPr/>
        </p:nvSpPr>
        <p:spPr bwMode="auto">
          <a:xfrm>
            <a:off x="3251433" y="3297159"/>
            <a:ext cx="2148305" cy="993994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1" dirty="0"/>
              <a:t>Germany wins</a:t>
            </a:r>
            <a:endParaRPr lang="en-GB" sz="24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E294E95-385A-4F8A-B23C-378C865A571B}"/>
              </a:ext>
            </a:extLst>
          </p:cNvPr>
          <p:cNvCxnSpPr>
            <a:cxnSpLocks/>
          </p:cNvCxnSpPr>
          <p:nvPr/>
        </p:nvCxnSpPr>
        <p:spPr bwMode="auto">
          <a:xfrm>
            <a:off x="4379925" y="4216395"/>
            <a:ext cx="0" cy="6500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row: Down 65">
            <a:extLst>
              <a:ext uri="{FF2B5EF4-FFF2-40B4-BE49-F238E27FC236}">
                <a16:creationId xmlns:a16="http://schemas.microsoft.com/office/drawing/2014/main" id="{F5AE6AFD-F776-4755-9603-BADB8D887C3E}"/>
              </a:ext>
            </a:extLst>
          </p:cNvPr>
          <p:cNvSpPr/>
          <p:nvPr/>
        </p:nvSpPr>
        <p:spPr bwMode="auto">
          <a:xfrm>
            <a:off x="3691278" y="5639590"/>
            <a:ext cx="328613" cy="4937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  <p:pic>
        <p:nvPicPr>
          <p:cNvPr id="67" name="Picture 33" descr="A picture containing person, sport, athletic game, group&#10;&#10;Description automatically generated">
            <a:extLst>
              <a:ext uri="{FF2B5EF4-FFF2-40B4-BE49-F238E27FC236}">
                <a16:creationId xmlns:a16="http://schemas.microsoft.com/office/drawing/2014/main" id="{D4268BEE-78DB-4337-B4C9-BF47A993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49" y="2468969"/>
            <a:ext cx="1800000" cy="13499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Graphic 40" descr="Smiling face with solid fill with solid fill">
            <a:extLst>
              <a:ext uri="{FF2B5EF4-FFF2-40B4-BE49-F238E27FC236}">
                <a16:creationId xmlns:a16="http://schemas.microsoft.com/office/drawing/2014/main" id="{2D230FD5-657D-4B11-BCA8-DA5615DD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73" y="3034502"/>
            <a:ext cx="482784" cy="48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Graphic 41" descr="Smiling face with solid fill with solid fill">
            <a:extLst>
              <a:ext uri="{FF2B5EF4-FFF2-40B4-BE49-F238E27FC236}">
                <a16:creationId xmlns:a16="http://schemas.microsoft.com/office/drawing/2014/main" id="{D5FB935E-6D22-4D76-8692-1E4B6088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02" y="5554153"/>
            <a:ext cx="426193" cy="4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itle 6">
            <a:extLst>
              <a:ext uri="{FF2B5EF4-FFF2-40B4-BE49-F238E27FC236}">
                <a16:creationId xmlns:a16="http://schemas.microsoft.com/office/drawing/2014/main" id="{5D233795-13CD-4ADC-8CF7-7BC944983F2E}"/>
              </a:ext>
            </a:extLst>
          </p:cNvPr>
          <p:cNvSpPr txBox="1">
            <a:spLocks/>
          </p:cNvSpPr>
          <p:nvPr/>
        </p:nvSpPr>
        <p:spPr bwMode="auto">
          <a:xfrm>
            <a:off x="7271721" y="5038053"/>
            <a:ext cx="3723468" cy="348768"/>
          </a:xfrm>
          <a:prstGeom prst="rect">
            <a:avLst/>
          </a:prstGeom>
        </p:spPr>
        <p:txBody>
          <a:bodyPr lIns="68580" tIns="34290" rIns="68580" bIns="3429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950" b="1" dirty="0"/>
              <a:t>Attacks on immigrants increases</a:t>
            </a:r>
            <a:endParaRPr lang="en-GB" sz="195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C1BA4BC0-BFB4-407D-81C7-0A38A9A0C7C0}"/>
              </a:ext>
            </a:extLst>
          </p:cNvPr>
          <p:cNvSpPr txBox="1">
            <a:spLocks/>
          </p:cNvSpPr>
          <p:nvPr/>
        </p:nvSpPr>
        <p:spPr bwMode="auto">
          <a:xfrm>
            <a:off x="6705010" y="3358868"/>
            <a:ext cx="2148902" cy="910563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1" dirty="0"/>
              <a:t>Germany loose</a:t>
            </a:r>
            <a:endParaRPr lang="en-GB" sz="2400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08D5205-B41A-4ACA-A09D-BB326FC6426C}"/>
              </a:ext>
            </a:extLst>
          </p:cNvPr>
          <p:cNvCxnSpPr>
            <a:cxnSpLocks/>
          </p:cNvCxnSpPr>
          <p:nvPr/>
        </p:nvCxnSpPr>
        <p:spPr bwMode="auto">
          <a:xfrm>
            <a:off x="7786950" y="4140990"/>
            <a:ext cx="0" cy="725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row: Down 73">
            <a:extLst>
              <a:ext uri="{FF2B5EF4-FFF2-40B4-BE49-F238E27FC236}">
                <a16:creationId xmlns:a16="http://schemas.microsoft.com/office/drawing/2014/main" id="{581AC6DF-2820-4951-945B-E523AF4825B9}"/>
              </a:ext>
            </a:extLst>
          </p:cNvPr>
          <p:cNvSpPr/>
          <p:nvPr/>
        </p:nvSpPr>
        <p:spPr bwMode="auto">
          <a:xfrm rot="10800000">
            <a:off x="7774985" y="5592765"/>
            <a:ext cx="328613" cy="49371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 dirty="0"/>
          </a:p>
        </p:txBody>
      </p:sp>
      <p:sp>
        <p:nvSpPr>
          <p:cNvPr id="75" name="Picture 35">
            <a:extLst>
              <a:ext uri="{FF2B5EF4-FFF2-40B4-BE49-F238E27FC236}">
                <a16:creationId xmlns:a16="http://schemas.microsoft.com/office/drawing/2014/main" id="{D1964FB8-5EC3-436D-8400-546BDF9C2C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64663" y="3146883"/>
            <a:ext cx="1797918" cy="94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900">
              <a:solidFill>
                <a:schemeClr val="bg1"/>
              </a:solidFill>
            </a:endParaRPr>
          </a:p>
        </p:txBody>
      </p:sp>
      <p:pic>
        <p:nvPicPr>
          <p:cNvPr id="76" name="Graphic 37" descr="Angry face with solid fill with solid fill">
            <a:extLst>
              <a:ext uri="{FF2B5EF4-FFF2-40B4-BE49-F238E27FC236}">
                <a16:creationId xmlns:a16="http://schemas.microsoft.com/office/drawing/2014/main" id="{BD4153FA-7BDF-4D42-A217-62C04048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08" y="2987676"/>
            <a:ext cx="426311" cy="4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Graphic 38" descr="Angry face with solid fill with solid fill">
            <a:extLst>
              <a:ext uri="{FF2B5EF4-FFF2-40B4-BE49-F238E27FC236}">
                <a16:creationId xmlns:a16="http://schemas.microsoft.com/office/drawing/2014/main" id="{07EC6715-AF27-4FC3-BE8C-B5BDD67A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327" y="5513564"/>
            <a:ext cx="426311" cy="42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64637161-EB64-4AB9-9614-1204AF1F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455" y="5420505"/>
            <a:ext cx="1797918" cy="100654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 descr="A group of football players on a field&#10;&#10;Description automatically generated with medium confidence">
            <a:extLst>
              <a:ext uri="{FF2B5EF4-FFF2-40B4-BE49-F238E27FC236}">
                <a16:creationId xmlns:a16="http://schemas.microsoft.com/office/drawing/2014/main" id="{72F542D2-8073-4525-BC5A-477A5595E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051" y="2411173"/>
            <a:ext cx="2304000" cy="1296819"/>
          </a:xfrm>
          <a:prstGeom prst="ellipse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136080FA-0133-16E7-FCA7-647A0E530582}"/>
              </a:ext>
            </a:extLst>
          </p:cNvPr>
          <p:cNvCxnSpPr>
            <a:stCxn id="59" idx="2"/>
            <a:endCxn id="68" idx="0"/>
          </p:cNvCxnSpPr>
          <p:nvPr/>
        </p:nvCxnSpPr>
        <p:spPr>
          <a:xfrm rot="5400000">
            <a:off x="4990541" y="1929043"/>
            <a:ext cx="491184" cy="1719735"/>
          </a:xfrm>
          <a:prstGeom prst="bent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F10D7F5A-BF5C-266E-727E-8919EBAE8172}"/>
              </a:ext>
            </a:extLst>
          </p:cNvPr>
          <p:cNvCxnSpPr>
            <a:cxnSpLocks/>
            <a:stCxn id="59" idx="2"/>
            <a:endCxn id="76" idx="0"/>
          </p:cNvCxnSpPr>
          <p:nvPr/>
        </p:nvCxnSpPr>
        <p:spPr>
          <a:xfrm rot="16200000" flipH="1">
            <a:off x="6663303" y="1976015"/>
            <a:ext cx="444358" cy="1578964"/>
          </a:xfrm>
          <a:prstGeom prst="bentConnector3">
            <a:avLst>
              <a:gd name="adj1" fmla="val 5831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7759AF-42A5-8DE5-89C8-82866417947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019E2-5B65-AC02-11CE-CCD58F5550E4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284893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3" grpId="0"/>
      <p:bldP spid="64" grpId="0"/>
      <p:bldP spid="66" grpId="0" animBg="1"/>
      <p:bldP spid="71" grpId="0"/>
      <p:bldP spid="72" grpId="0"/>
      <p:bldP spid="7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6AE5C4-EC6A-471B-9192-B58028C23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965744"/>
            <a:ext cx="3854945" cy="1831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E44CE4-10E8-4387-918B-4F6F211C4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1828"/>
            <a:ext cx="3854945" cy="1744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6DCAE-AF14-4AF4-BEE8-9B3B1EC21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897610"/>
            <a:ext cx="6410084" cy="3076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20BF97-AB69-E915-8157-8D06C8EED81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E9FBD-CA37-B3EE-F327-10212B095D53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832632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Conclusion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FCBEEB-C241-4759-B98A-E820F5742AC5}"/>
              </a:ext>
            </a:extLst>
          </p:cNvPr>
          <p:cNvSpPr txBox="1"/>
          <p:nvPr/>
        </p:nvSpPr>
        <p:spPr>
          <a:xfrm>
            <a:off x="538569" y="1880406"/>
            <a:ext cx="478880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2000" b="1" dirty="0"/>
              <a:t>Banal</a:t>
            </a:r>
            <a:r>
              <a:rPr lang="en-US" sz="2000" dirty="0"/>
              <a:t> </a:t>
            </a:r>
            <a:r>
              <a:rPr lang="en-US" sz="2000" b="1" dirty="0"/>
              <a:t>Sports nationalism matters.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2000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b="1" dirty="0"/>
              <a:t>The impact of sports nationalism on anti-immigrant attitudes (and behaviors) depends on the result of matches..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2000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dirty="0"/>
              <a:t>Nationalism and xenophobia are not thought of as stemming from unadulterated ideology, but rather from a</a:t>
            </a:r>
            <a:r>
              <a:rPr lang="en-US" sz="2000" b="1" dirty="0"/>
              <a:t> multi-dimensional construct of attitude, behaviors, and mood states </a:t>
            </a:r>
            <a:endParaRPr lang="en-GB" sz="2000" b="1" dirty="0"/>
          </a:p>
          <a:p>
            <a:pPr>
              <a:defRPr/>
            </a:pPr>
            <a:endParaRPr lang="en-GB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E016C-F94E-90B5-9C56-C272F19E8DBD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4DEF7-F261-7919-4E34-0EFACE48EE37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B7C514D-F150-91F5-68B5-192D53877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318" y="1672219"/>
            <a:ext cx="7058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Thanks for your attention!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000" b="1">
                <a:solidFill>
                  <a:schemeClr val="tx1"/>
                </a:solidFill>
              </a:rPr>
              <a:t>Feedbacks are very much appreciated</a:t>
            </a:r>
          </a:p>
        </p:txBody>
      </p:sp>
      <p:pic>
        <p:nvPicPr>
          <p:cNvPr id="6" name="Picture 2" descr="A group of people playing football&#10;&#10;Description automatically generated with low confidence">
            <a:extLst>
              <a:ext uri="{FF2B5EF4-FFF2-40B4-BE49-F238E27FC236}">
                <a16:creationId xmlns:a16="http://schemas.microsoft.com/office/drawing/2014/main" id="{DEEA9F08-1EDA-CBB2-29D9-90CC3089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22" y="2469260"/>
            <a:ext cx="4983508" cy="27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99B33-45D3-0B98-795F-5CD249F608CD}"/>
              </a:ext>
            </a:extLst>
          </p:cNvPr>
          <p:cNvSpPr txBox="1"/>
          <p:nvPr/>
        </p:nvSpPr>
        <p:spPr>
          <a:xfrm>
            <a:off x="7060096" y="5358281"/>
            <a:ext cx="4035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Email: gabriele.pinto@uniroma1.it</a:t>
            </a:r>
          </a:p>
          <a:p>
            <a:r>
              <a:rPr lang="en-GB"/>
              <a:t>Twitter: </a:t>
            </a:r>
            <a:r>
              <a:rPr lang="it-IT" sz="1800"/>
              <a:t>@gabrieleaopinto</a:t>
            </a:r>
          </a:p>
          <a:p>
            <a:r>
              <a:rPr lang="it-IT" sz="1800"/>
              <a:t>Slides:</a:t>
            </a:r>
            <a:r>
              <a:rPr lang="en-GB" sz="1800"/>
              <a:t> </a:t>
            </a:r>
            <a:r>
              <a:rPr lang="en-GB"/>
              <a:t>www.gabrielepinto.com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50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7D81C5B2-1773-43F7-95D3-9550B5901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19" y="1303545"/>
            <a:ext cx="7058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Thanks for your attention!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Feedbacks are very much appreciated</a:t>
            </a:r>
          </a:p>
        </p:txBody>
      </p:sp>
      <p:pic>
        <p:nvPicPr>
          <p:cNvPr id="17" name="Picture 2" descr="A group of people playing football&#10;&#10;Description automatically generated with low confidence">
            <a:extLst>
              <a:ext uri="{FF2B5EF4-FFF2-40B4-BE49-F238E27FC236}">
                <a16:creationId xmlns:a16="http://schemas.microsoft.com/office/drawing/2014/main" id="{017D28A0-FAD3-4824-9730-665DC8A2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05" y="2383045"/>
            <a:ext cx="6121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66F08F6-97EE-4281-32DE-DA0BCB3F1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077" y="2229266"/>
            <a:ext cx="4462272" cy="4023360"/>
          </a:xfrm>
        </p:spPr>
        <p:txBody>
          <a:bodyPr>
            <a:normAutofit/>
          </a:bodyPr>
          <a:lstStyle/>
          <a:p>
            <a:r>
              <a:rPr lang="en-GB" b="1"/>
              <a:t>Gabriele Pinto</a:t>
            </a:r>
          </a:p>
          <a:p>
            <a:r>
              <a:rPr lang="en-GB"/>
              <a:t>Email: gabriele.pinto@uniroma1.it</a:t>
            </a:r>
          </a:p>
          <a:p>
            <a:r>
              <a:rPr lang="en-GB"/>
              <a:t>Twitter: </a:t>
            </a:r>
            <a:r>
              <a:rPr lang="it-IT" sz="2400"/>
              <a:t>@gabrieleaopinto</a:t>
            </a:r>
          </a:p>
          <a:p>
            <a:r>
              <a:rPr lang="it-IT" sz="2400"/>
              <a:t>Slides:</a:t>
            </a:r>
            <a:r>
              <a:rPr lang="en-GB" sz="2400"/>
              <a:t> </a:t>
            </a:r>
            <a:r>
              <a:rPr lang="en-GB"/>
              <a:t>www.gabrielepinto.com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CA55D-258D-AE04-FF09-CB465A0CDC5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651E4-ADBF-6FF7-7E0C-3576E3928887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11427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006760" cy="77500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000" dirty="0"/>
              <a:t>Robustness and Mechanisms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EE0DF-2F4E-42B7-816A-F3410740BC79}"/>
              </a:ext>
            </a:extLst>
          </p:cNvPr>
          <p:cNvSpPr txBox="1"/>
          <p:nvPr/>
        </p:nvSpPr>
        <p:spPr>
          <a:xfrm>
            <a:off x="2144110" y="2081048"/>
            <a:ext cx="8366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200" dirty="0"/>
              <a:t>Excluding demonstration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 err="1"/>
              <a:t>Alchool</a:t>
            </a:r>
            <a:r>
              <a:rPr lang="en-GB" sz="3200" dirty="0"/>
              <a:t> consumption and controlling for other crimes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200" dirty="0"/>
              <a:t>City of attacks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09C88-0483-D808-D2A0-CF25C6E2EEC6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A60EB-5EAF-012B-58E6-4C471B65CD1B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01062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700" y="2230887"/>
            <a:ext cx="7155598" cy="3133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/>
              <a:t>Excluding Demonstration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8AF4B-BE1A-21FC-4457-4B0D8F431AE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B72F9-9F34-6D30-C03D-9AA35D8E95D9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998239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993" y="539699"/>
            <a:ext cx="8656014" cy="775008"/>
          </a:xfrm>
        </p:spPr>
        <p:txBody>
          <a:bodyPr anchor="t">
            <a:noAutofit/>
          </a:bodyPr>
          <a:lstStyle/>
          <a:p>
            <a:pPr algn="ctr"/>
            <a:r>
              <a:rPr lang="en-GB" sz="4000" dirty="0"/>
              <a:t>Baseline results: excluding demonstration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6E963F4-EA4E-A6A7-3347-91C9A61C5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17" y="2142142"/>
            <a:ext cx="7916452" cy="34955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35E9FD-9613-CD6E-4A64-C8AE0901D10E}"/>
              </a:ext>
            </a:extLst>
          </p:cNvPr>
          <p:cNvSpPr/>
          <p:nvPr/>
        </p:nvSpPr>
        <p:spPr>
          <a:xfrm>
            <a:off x="3190461" y="4290743"/>
            <a:ext cx="2445026" cy="3081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8EB31204-13E7-86FE-7C7A-D0EC422E278C}"/>
              </a:ext>
            </a:extLst>
          </p:cNvPr>
          <p:cNvSpPr/>
          <p:nvPr/>
        </p:nvSpPr>
        <p:spPr>
          <a:xfrm rot="1800000">
            <a:off x="3538330" y="4151596"/>
            <a:ext cx="566531" cy="586409"/>
          </a:xfrm>
          <a:prstGeom prst="plus">
            <a:avLst>
              <a:gd name="adj" fmla="val 425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54D6C-B081-2D17-5EF3-0966CC8968A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67BA9-CC71-CDD3-133A-28733FC4B957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066979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993" y="539699"/>
            <a:ext cx="8656014" cy="775008"/>
          </a:xfrm>
        </p:spPr>
        <p:txBody>
          <a:bodyPr anchor="t">
            <a:noAutofit/>
          </a:bodyPr>
          <a:lstStyle/>
          <a:p>
            <a:pPr algn="ctr"/>
            <a:r>
              <a:rPr lang="en-GB" sz="4000" dirty="0"/>
              <a:t>Baseline results: excluding demonstration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E3694-32FB-84BA-8DB9-E2C46252B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476" y="1845223"/>
            <a:ext cx="9447048" cy="44730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25A204-7F25-1FDD-AEBF-7BB96D165E14}"/>
              </a:ext>
            </a:extLst>
          </p:cNvPr>
          <p:cNvSpPr/>
          <p:nvPr/>
        </p:nvSpPr>
        <p:spPr>
          <a:xfrm>
            <a:off x="1731981" y="3012141"/>
            <a:ext cx="4787153" cy="8283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0DC56-2EF7-D106-ECEA-328D5012C8E9}"/>
              </a:ext>
            </a:extLst>
          </p:cNvPr>
          <p:cNvSpPr txBox="1"/>
          <p:nvPr/>
        </p:nvSpPr>
        <p:spPr>
          <a:xfrm>
            <a:off x="313958" y="1854598"/>
            <a:ext cx="211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No effect!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B0CB900-D740-A87B-A9BA-ABA2C8492AC0}"/>
              </a:ext>
            </a:extLst>
          </p:cNvPr>
          <p:cNvCxnSpPr>
            <a:endCxn id="8" idx="1"/>
          </p:cNvCxnSpPr>
          <p:nvPr/>
        </p:nvCxnSpPr>
        <p:spPr>
          <a:xfrm rot="16200000" flipH="1">
            <a:off x="961081" y="2655410"/>
            <a:ext cx="1182295" cy="359505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8DEC85A-02FD-F6F4-02E4-CCC4D975B840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F61D8-BAE9-E534-4991-0AF3853960AA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845767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5BD-14ED-4A40-8909-5FA02B0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87" y="2220947"/>
            <a:ext cx="7155598" cy="313396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6600" dirty="0"/>
              <a:t>Controlling for other crimes and alcohol consumption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DC8D3-5F11-5290-11A7-83A338ECBD9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6A7CE-4B26-EEF2-7A50-DA8A8D750E70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179132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54" y="440308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Controlling for other crimes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4C49C-381C-4EAE-BCEE-429C07214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900" y="4364740"/>
            <a:ext cx="9387052" cy="2063724"/>
          </a:xfrm>
        </p:spPr>
        <p:txBody>
          <a:bodyPr>
            <a:normAutofit/>
          </a:bodyPr>
          <a:lstStyle/>
          <a:p>
            <a:r>
              <a:rPr lang="en-GB" sz="1600" dirty="0"/>
              <a:t>Slight differences in our framework. They look at few hours after the match, we look at days after the match (can alcohol effect persists in the days after?).</a:t>
            </a:r>
          </a:p>
          <a:p>
            <a:r>
              <a:rPr lang="en-GB" sz="1600" dirty="0"/>
              <a:t>A TEST: is there a general increase in crime against immigrants compared to other crimes  (e.g. other types of violence?)</a:t>
            </a:r>
          </a:p>
          <a:p>
            <a:r>
              <a:rPr lang="en-GB" sz="1600" dirty="0"/>
              <a:t>but, we do not have data on daily crimes in Germany. We try to use a proxy: the daily google trend index  of “</a:t>
            </a:r>
            <a:r>
              <a:rPr lang="en-GB" sz="1600" dirty="0" err="1"/>
              <a:t>polizei</a:t>
            </a:r>
            <a:r>
              <a:rPr lang="en-GB" sz="1600" dirty="0"/>
              <a:t>”.</a:t>
            </a:r>
          </a:p>
          <a:p>
            <a:r>
              <a:rPr lang="en-GB" sz="1600" dirty="0"/>
              <a:t>Validation of the Proxy on a yearly scale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71E9EEE-F064-478D-85FD-1BB0841B2365}"/>
              </a:ext>
            </a:extLst>
          </p:cNvPr>
          <p:cNvSpPr txBox="1">
            <a:spLocks/>
          </p:cNvSpPr>
          <p:nvPr/>
        </p:nvSpPr>
        <p:spPr>
          <a:xfrm>
            <a:off x="1767190" y="1287346"/>
            <a:ext cx="7796540" cy="1531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Alcohol consumption is the interviewing variable that links football matches to violent crime rise </a:t>
            </a:r>
            <a:r>
              <a:rPr lang="en-GB" sz="1600" dirty="0">
                <a:solidFill>
                  <a:schemeClr val="accent6"/>
                </a:solidFill>
              </a:rPr>
              <a:t>(</a:t>
            </a:r>
            <a:r>
              <a:rPr lang="en-GB" sz="1600" dirty="0" err="1">
                <a:solidFill>
                  <a:schemeClr val="accent6"/>
                </a:solidFill>
              </a:rPr>
              <a:t>Ivandić</a:t>
            </a:r>
            <a:r>
              <a:rPr lang="en-GB" sz="1600" dirty="0">
                <a:solidFill>
                  <a:schemeClr val="accent6"/>
                </a:solidFill>
              </a:rPr>
              <a:t> et al., 2021; Kirby et al., 2014; </a:t>
            </a:r>
            <a:r>
              <a:rPr lang="en-GB" sz="1600" dirty="0" err="1">
                <a:solidFill>
                  <a:schemeClr val="accent6"/>
                </a:solidFill>
              </a:rPr>
              <a:t>Trendl</a:t>
            </a:r>
            <a:r>
              <a:rPr lang="en-GB" sz="1600" dirty="0">
                <a:solidFill>
                  <a:schemeClr val="accent6"/>
                </a:solidFill>
              </a:rPr>
              <a:t> et al., 2021)</a:t>
            </a:r>
          </a:p>
        </p:txBody>
      </p:sp>
      <p:sp>
        <p:nvSpPr>
          <p:cNvPr id="55" name="TextBox 51">
            <a:extLst>
              <a:ext uri="{FF2B5EF4-FFF2-40B4-BE49-F238E27FC236}">
                <a16:creationId xmlns:a16="http://schemas.microsoft.com/office/drawing/2014/main" id="{8885527D-8076-40CC-A50F-EF8B6188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436" y="3010837"/>
            <a:ext cx="983398" cy="4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 dirty="0">
                <a:solidFill>
                  <a:schemeClr val="tx1"/>
                </a:solidFill>
              </a:rPr>
              <a:t>Sports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7F0BCAC-4E81-4C89-BB3C-06F65FD9E6EB}"/>
              </a:ext>
            </a:extLst>
          </p:cNvPr>
          <p:cNvCxnSpPr>
            <a:cxnSpLocks/>
          </p:cNvCxnSpPr>
          <p:nvPr/>
        </p:nvCxnSpPr>
        <p:spPr bwMode="auto">
          <a:xfrm>
            <a:off x="3177046" y="3216557"/>
            <a:ext cx="44450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1">
            <a:extLst>
              <a:ext uri="{FF2B5EF4-FFF2-40B4-BE49-F238E27FC236}">
                <a16:creationId xmlns:a16="http://schemas.microsoft.com/office/drawing/2014/main" id="{480095EE-B540-4518-8870-91538CA3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360" y="2722698"/>
            <a:ext cx="1334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Nationalism</a:t>
            </a:r>
          </a:p>
        </p:txBody>
      </p:sp>
      <p:sp>
        <p:nvSpPr>
          <p:cNvPr id="58" name="TextBox 51">
            <a:extLst>
              <a:ext uri="{FF2B5EF4-FFF2-40B4-BE49-F238E27FC236}">
                <a16:creationId xmlns:a16="http://schemas.microsoft.com/office/drawing/2014/main" id="{2977B63C-BF97-4D46-8479-87033495D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999" y="3453616"/>
            <a:ext cx="1334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Mood</a:t>
            </a:r>
          </a:p>
        </p:txBody>
      </p:sp>
      <p:sp>
        <p:nvSpPr>
          <p:cNvPr id="59" name="TextBox 51">
            <a:extLst>
              <a:ext uri="{FF2B5EF4-FFF2-40B4-BE49-F238E27FC236}">
                <a16:creationId xmlns:a16="http://schemas.microsoft.com/office/drawing/2014/main" id="{70B52720-4B0D-4E6B-B713-178D2AEB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822" y="3115061"/>
            <a:ext cx="1334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Anger</a:t>
            </a:r>
          </a:p>
        </p:txBody>
      </p:sp>
      <p:sp>
        <p:nvSpPr>
          <p:cNvPr id="60" name="TextBox 51">
            <a:extLst>
              <a:ext uri="{FF2B5EF4-FFF2-40B4-BE49-F238E27FC236}">
                <a16:creationId xmlns:a16="http://schemas.microsoft.com/office/drawing/2014/main" id="{E92A2835-2615-4943-92AD-E7F1908D6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97" y="3478237"/>
            <a:ext cx="1521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Testosterone</a:t>
            </a:r>
          </a:p>
        </p:txBody>
      </p:sp>
      <p:sp>
        <p:nvSpPr>
          <p:cNvPr id="61" name="TextBox 51">
            <a:extLst>
              <a:ext uri="{FF2B5EF4-FFF2-40B4-BE49-F238E27FC236}">
                <a16:creationId xmlns:a16="http://schemas.microsoft.com/office/drawing/2014/main" id="{B78A5CC6-48C2-432A-84EE-27A2AC3B9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380" y="3049355"/>
            <a:ext cx="1521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</a:rPr>
              <a:t>attitudes</a:t>
            </a:r>
          </a:p>
        </p:txBody>
      </p:sp>
      <p:sp>
        <p:nvSpPr>
          <p:cNvPr id="62" name="TextBox 51">
            <a:extLst>
              <a:ext uri="{FF2B5EF4-FFF2-40B4-BE49-F238E27FC236}">
                <a16:creationId xmlns:a16="http://schemas.microsoft.com/office/drawing/2014/main" id="{A352DFA3-0806-48DF-B4EE-6EB18AB01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3583" y="3013491"/>
            <a:ext cx="13340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100" dirty="0">
                <a:solidFill>
                  <a:schemeClr val="tx1"/>
                </a:solidFill>
              </a:rPr>
              <a:t>Violence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26CEAC0-7C4D-49CF-A44D-1D5D928FFB92}"/>
              </a:ext>
            </a:extLst>
          </p:cNvPr>
          <p:cNvCxnSpPr>
            <a:cxnSpLocks/>
          </p:cNvCxnSpPr>
          <p:nvPr/>
        </p:nvCxnSpPr>
        <p:spPr bwMode="auto">
          <a:xfrm>
            <a:off x="6135426" y="3252911"/>
            <a:ext cx="44450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rowd of people holding glasses of beer&#10;&#10;Description automatically generated with low confidence">
            <a:extLst>
              <a:ext uri="{FF2B5EF4-FFF2-40B4-BE49-F238E27FC236}">
                <a16:creationId xmlns:a16="http://schemas.microsoft.com/office/drawing/2014/main" id="{61DED75F-B907-413D-AF5B-1B38BC3FC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113" y="2557450"/>
            <a:ext cx="2290231" cy="152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F2FD9-F885-BA39-03DF-32F08BA1B082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A9C34-8692-FB00-D429-C7AF15274012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255075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5" grpId="0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Controlling for other crimes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BFD5D9CA-91DF-4C61-AF45-8599CB82F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52" y="1997582"/>
            <a:ext cx="6805571" cy="424154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2DF5C9-0B3B-4F03-9444-F19C4A93F7E7}"/>
              </a:ext>
            </a:extLst>
          </p:cNvPr>
          <p:cNvCxnSpPr>
            <a:cxnSpLocks/>
          </p:cNvCxnSpPr>
          <p:nvPr/>
        </p:nvCxnSpPr>
        <p:spPr>
          <a:xfrm>
            <a:off x="5403273" y="3528291"/>
            <a:ext cx="785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7B8780-9660-4E3B-8781-05C03A004747}"/>
              </a:ext>
            </a:extLst>
          </p:cNvPr>
          <p:cNvSpPr txBox="1"/>
          <p:nvPr/>
        </p:nvSpPr>
        <p:spPr>
          <a:xfrm>
            <a:off x="3162698" y="3220238"/>
            <a:ext cx="236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Official statistics on crime (Federal ministry of interior)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7980D-3137-41DC-9DB8-EE3626DF3593}"/>
              </a:ext>
            </a:extLst>
          </p:cNvPr>
          <p:cNvSpPr txBox="1"/>
          <p:nvPr/>
        </p:nvSpPr>
        <p:spPr>
          <a:xfrm>
            <a:off x="6188364" y="4157611"/>
            <a:ext cx="236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Google Trend index for the word “</a:t>
            </a:r>
            <a:r>
              <a:rPr lang="en-GB" sz="1400" dirty="0" err="1">
                <a:solidFill>
                  <a:srgbClr val="0070C0"/>
                </a:solidFill>
              </a:rPr>
              <a:t>Polizei</a:t>
            </a:r>
            <a:r>
              <a:rPr lang="en-GB" sz="1400" dirty="0">
                <a:solidFill>
                  <a:srgbClr val="0070C0"/>
                </a:solidFill>
              </a:rPr>
              <a:t>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8E1A34-4AB7-4B4C-A48A-189A53664793}"/>
              </a:ext>
            </a:extLst>
          </p:cNvPr>
          <p:cNvCxnSpPr>
            <a:cxnSpLocks/>
          </p:cNvCxnSpPr>
          <p:nvPr/>
        </p:nvCxnSpPr>
        <p:spPr>
          <a:xfrm flipV="1">
            <a:off x="7296727" y="3528291"/>
            <a:ext cx="0" cy="5900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06382C-D11F-7442-7455-4123C2AC54A2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AA980-174D-CF2D-F32D-E87F54C6EE7C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812517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grass, person, sport&#10;&#10;Description automatically generated">
            <a:extLst>
              <a:ext uri="{FF2B5EF4-FFF2-40B4-BE49-F238E27FC236}">
                <a16:creationId xmlns:a16="http://schemas.microsoft.com/office/drawing/2014/main" id="{B14ED401-67F9-2FF8-3468-A3E50CB22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553" y="554617"/>
            <a:ext cx="7642893" cy="55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8613E-2294-3920-282A-14F890AB942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8029D-93EA-5ABF-3E0D-5501BE465843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377180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Controlling for other crimes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5E3F948-66D7-4E21-A797-0852B770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67" y="1478611"/>
            <a:ext cx="7470093" cy="4731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59AB82-1B4D-BA83-C035-AFAFE70FC42C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1CC3C-B9A5-AE51-D81D-1DD87B245866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00993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Controlling for other crimes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DB9AF-36CF-92A9-7478-4DA89CF1D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63" y="1639441"/>
            <a:ext cx="6033184" cy="4975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D67E54-2D70-4E00-B0C9-9DFA54D41F08}"/>
              </a:ext>
            </a:extLst>
          </p:cNvPr>
          <p:cNvSpPr/>
          <p:nvPr/>
        </p:nvSpPr>
        <p:spPr>
          <a:xfrm>
            <a:off x="2895663" y="3170583"/>
            <a:ext cx="5721563" cy="3379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2053DA-ACE5-1E9E-290A-C2D404A80438}"/>
              </a:ext>
            </a:extLst>
          </p:cNvPr>
          <p:cNvSpPr/>
          <p:nvPr/>
        </p:nvSpPr>
        <p:spPr>
          <a:xfrm>
            <a:off x="2895663" y="5579166"/>
            <a:ext cx="5721563" cy="3379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B4F7A-F207-7026-7602-15B48BBE20CD}"/>
              </a:ext>
            </a:extLst>
          </p:cNvPr>
          <p:cNvSpPr txBox="1"/>
          <p:nvPr/>
        </p:nvSpPr>
        <p:spPr>
          <a:xfrm>
            <a:off x="195501" y="3667539"/>
            <a:ext cx="2504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Positive coefficient, but does not alter much our coefficient of interest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765930A-8706-B238-088C-1CC6566BFE62}"/>
              </a:ext>
            </a:extLst>
          </p:cNvPr>
          <p:cNvCxnSpPr>
            <a:stCxn id="7" idx="0"/>
            <a:endCxn id="5" idx="1"/>
          </p:cNvCxnSpPr>
          <p:nvPr/>
        </p:nvCxnSpPr>
        <p:spPr>
          <a:xfrm rot="5400000" flipH="1" flipV="1">
            <a:off x="2007752" y="2779629"/>
            <a:ext cx="327991" cy="144783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6753DF7B-C799-8C01-3480-88FDE4CD12EE}"/>
              </a:ext>
            </a:extLst>
          </p:cNvPr>
          <p:cNvCxnSpPr>
            <a:cxnSpLocks/>
            <a:stCxn id="7" idx="2"/>
            <a:endCxn id="6" idx="1"/>
          </p:cNvCxnSpPr>
          <p:nvPr/>
        </p:nvCxnSpPr>
        <p:spPr>
          <a:xfrm rot="16200000" flipH="1">
            <a:off x="1731616" y="4584083"/>
            <a:ext cx="880263" cy="144783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1B2558-4034-D777-B0EF-8ED642A44464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D353D7-1412-1419-9FF7-11E6DCD92C0F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328990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0" y="808056"/>
            <a:ext cx="8979878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 dirty="0"/>
              <a:t>City of attack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5415B-2633-4441-8FA6-4CBE4C4719AB}"/>
              </a:ext>
            </a:extLst>
          </p:cNvPr>
          <p:cNvSpPr txBox="1"/>
          <p:nvPr/>
        </p:nvSpPr>
        <p:spPr>
          <a:xfrm>
            <a:off x="2250080" y="2309091"/>
            <a:ext cx="7355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Hooliganism ? Etc…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No correlation at all between location of the match (city/stadium) and attacks nearby.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333AA-DB72-BE37-63DD-63749340432E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147C1-E1B3-9521-3741-48E75E1EA434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407393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5575-16F8-438A-82F8-E40A8E5A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D357E40-F630-4F2E-A139-D9652AA83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371229"/>
              </p:ext>
            </p:extLst>
          </p:nvPr>
        </p:nvGraphicFramePr>
        <p:xfrm>
          <a:off x="676275" y="2011363"/>
          <a:ext cx="10753725" cy="3767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432">
                  <a:extLst>
                    <a:ext uri="{9D8B030D-6E8A-4147-A177-3AD203B41FA5}">
                      <a16:colId xmlns:a16="http://schemas.microsoft.com/office/drawing/2014/main" val="3444453986"/>
                    </a:ext>
                  </a:extLst>
                </a:gridCol>
                <a:gridCol w="2688432">
                  <a:extLst>
                    <a:ext uri="{9D8B030D-6E8A-4147-A177-3AD203B41FA5}">
                      <a16:colId xmlns:a16="http://schemas.microsoft.com/office/drawing/2014/main" val="1246176376"/>
                    </a:ext>
                  </a:extLst>
                </a:gridCol>
                <a:gridCol w="2688432">
                  <a:extLst>
                    <a:ext uri="{9D8B030D-6E8A-4147-A177-3AD203B41FA5}">
                      <a16:colId xmlns:a16="http://schemas.microsoft.com/office/drawing/2014/main" val="2356501975"/>
                    </a:ext>
                  </a:extLst>
                </a:gridCol>
                <a:gridCol w="2688432">
                  <a:extLst>
                    <a:ext uri="{9D8B030D-6E8A-4147-A177-3AD203B41FA5}">
                      <a16:colId xmlns:a16="http://schemas.microsoft.com/office/drawing/2014/main" val="3676154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Day-2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Post-Match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Post-Loss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Post-Win</a:t>
                      </a:r>
                    </a:p>
                  </a:txBody>
                  <a:tcPr marL="126128" marR="126128"/>
                </a:tc>
                <a:extLst>
                  <a:ext uri="{0D108BD9-81ED-4DB2-BD59-A6C34878D82A}">
                    <a16:rowId xmlns:a16="http://schemas.microsoft.com/office/drawing/2014/main" val="1379080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 match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 marL="126128" marR="126128"/>
                </a:tc>
                <a:extLst>
                  <a:ext uri="{0D108BD9-81ED-4DB2-BD59-A6C34878D82A}">
                    <a16:rowId xmlns:a16="http://schemas.microsoft.com/office/drawing/2014/main" val="140509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Win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 marL="126128" marR="126128"/>
                </a:tc>
                <a:extLst>
                  <a:ext uri="{0D108BD9-81ED-4DB2-BD59-A6C34878D82A}">
                    <a16:rowId xmlns:a16="http://schemas.microsoft.com/office/drawing/2014/main" val="61083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Loss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 marL="126128" marR="126128"/>
                </a:tc>
                <a:extLst>
                  <a:ext uri="{0D108BD9-81ED-4DB2-BD59-A6C34878D82A}">
                    <a16:rowId xmlns:a16="http://schemas.microsoft.com/office/drawing/2014/main" val="1796374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Draw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 marL="126128" marR="126128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 marL="126128" marR="126128"/>
                </a:tc>
                <a:extLst>
                  <a:ext uri="{0D108BD9-81ED-4DB2-BD59-A6C34878D82A}">
                    <a16:rowId xmlns:a16="http://schemas.microsoft.com/office/drawing/2014/main" val="194604527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924D9-ECCA-5566-53C4-9D1BE957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Pinto - Nationalist moods, football and attacks against immigrants: Evidence From Germany - University of Turin - 21-10-2022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25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1300-FF7C-0B70-BACA-2E448CAC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944320"/>
            <a:ext cx="10772775" cy="1658198"/>
          </a:xfrm>
        </p:spPr>
        <p:txBody>
          <a:bodyPr/>
          <a:lstStyle/>
          <a:p>
            <a:pPr algn="ctr"/>
            <a:r>
              <a:rPr lang="en-GB"/>
              <a:t>Conceptual Framework</a:t>
            </a:r>
          </a:p>
        </p:txBody>
      </p:sp>
      <p:graphicFrame>
        <p:nvGraphicFramePr>
          <p:cNvPr id="4" name="Diagramma 2">
            <a:extLst>
              <a:ext uri="{FF2B5EF4-FFF2-40B4-BE49-F238E27FC236}">
                <a16:creationId xmlns:a16="http://schemas.microsoft.com/office/drawing/2014/main" id="{95923F87-F827-E7E9-87CE-47AFFC5CF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417597"/>
              </p:ext>
            </p:extLst>
          </p:nvPr>
        </p:nvGraphicFramePr>
        <p:xfrm>
          <a:off x="990909" y="3059474"/>
          <a:ext cx="10210179" cy="2392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E978F1-AEDE-7004-7055-B2DA96E18BCB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1E6CC-61BA-4634-687D-1DF48A530D58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3017387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39D4B-070F-4AA4-8F37-BA1330762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B9E65-0601-42DD-9311-0E5D01FDA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5A3EC-1C8A-4256-A1EB-876E3E1CE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463B6-96DC-47E7-A317-A0D640AEA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C8523D-66BD-4DA5-B836-FE5510443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A26D9-70A7-4BE8-B53C-7ED801D3B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F60925B-D676-4533-8BE8-CBE8A1BA5A81}"/>
              </a:ext>
            </a:extLst>
          </p:cNvPr>
          <p:cNvSpPr txBox="1">
            <a:spLocks noChangeArrowheads="1"/>
          </p:cNvSpPr>
          <p:nvPr/>
        </p:nvSpPr>
        <p:spPr>
          <a:xfrm>
            <a:off x="1880904" y="1083021"/>
            <a:ext cx="5510213" cy="99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>
                <a:solidFill>
                  <a:schemeClr val="accent1"/>
                </a:solidFill>
              </a:rPr>
              <a:t>Nationalism has a bad reputation…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987241-5A6C-4A88-AC6B-B867D303044B}"/>
              </a:ext>
            </a:extLst>
          </p:cNvPr>
          <p:cNvSpPr txBox="1">
            <a:spLocks/>
          </p:cNvSpPr>
          <p:nvPr/>
        </p:nvSpPr>
        <p:spPr>
          <a:xfrm>
            <a:off x="2854398" y="5382810"/>
            <a:ext cx="6433853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…the big problems of nationalism is that it fuels discrimination, xenophobia, conflicts and even wars!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46F7515-2A4F-4009-8AAF-6F827B01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82" y="3933400"/>
            <a:ext cx="6016140" cy="132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F72E1C4-47E6-498B-B609-67AC673E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62" y="502052"/>
            <a:ext cx="334486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">
            <a:extLst>
              <a:ext uri="{FF2B5EF4-FFF2-40B4-BE49-F238E27FC236}">
                <a16:creationId xmlns:a16="http://schemas.microsoft.com/office/drawing/2014/main" id="{399497D1-DA16-49FE-887C-7D6223558E6D}"/>
              </a:ext>
            </a:extLst>
          </p:cNvPr>
          <p:cNvGrpSpPr>
            <a:grpSpLocks/>
          </p:cNvGrpSpPr>
          <p:nvPr/>
        </p:nvGrpSpPr>
        <p:grpSpPr bwMode="auto">
          <a:xfrm>
            <a:off x="1765810" y="2341161"/>
            <a:ext cx="2870200" cy="2255837"/>
            <a:chOff x="3933254" y="2670500"/>
            <a:chExt cx="3757127" cy="2952541"/>
          </a:xfrm>
        </p:grpSpPr>
        <p:pic>
          <p:nvPicPr>
            <p:cNvPr id="21" name="Picture 10" descr="A picture containing person, person, outdoor, suit&#10;&#10;Description automatically generated">
              <a:extLst>
                <a:ext uri="{FF2B5EF4-FFF2-40B4-BE49-F238E27FC236}">
                  <a16:creationId xmlns:a16="http://schemas.microsoft.com/office/drawing/2014/main" id="{709D4F56-6134-46BE-A066-14A92C4B3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61"/>
            <a:stretch>
              <a:fillRect/>
            </a:stretch>
          </p:blipFill>
          <p:spPr bwMode="auto">
            <a:xfrm>
              <a:off x="3975742" y="2670500"/>
              <a:ext cx="3672151" cy="295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1239F5-43D4-49F4-9777-0D3DDF74584A}"/>
                </a:ext>
              </a:extLst>
            </p:cNvPr>
            <p:cNvSpPr txBox="1"/>
            <p:nvPr/>
          </p:nvSpPr>
          <p:spPr>
            <a:xfrm>
              <a:off x="3933254" y="4762835"/>
              <a:ext cx="3757127" cy="5443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badi" panose="020B0604020104020204" pitchFamily="34" charset="0"/>
                </a:rPr>
                <a:t>Nationalism is an ideological poison. </a:t>
              </a:r>
              <a:r>
                <a:rPr lang="en-US" sz="1050" b="1" dirty="0" err="1">
                  <a:latin typeface="Abadi" panose="020B0604020104020204" pitchFamily="34" charset="0"/>
                </a:rPr>
                <a:t>F.W.Steinmeier</a:t>
              </a:r>
              <a:r>
                <a:rPr lang="en-US" sz="1050" b="1" dirty="0">
                  <a:latin typeface="Abadi" panose="020B0604020104020204" pitchFamily="34" charset="0"/>
                </a:rPr>
                <a:t> (President of Germany)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6BE29F-236E-DAC4-24D1-6F13CB948674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32E85-9D44-DC9E-56CA-BAAE99ACB7BA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855151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80" y="761600"/>
            <a:ext cx="9675220" cy="775008"/>
          </a:xfrm>
        </p:spPr>
        <p:txBody>
          <a:bodyPr anchor="t">
            <a:normAutofit/>
          </a:bodyPr>
          <a:lstStyle/>
          <a:p>
            <a:pPr algn="l"/>
            <a:r>
              <a:rPr lang="en-GB" sz="5000"/>
              <a:t>why </a:t>
            </a:r>
            <a:r>
              <a:rPr lang="en-GB" sz="5000" dirty="0"/>
              <a:t>we still have nationalism?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F6287E-BFC4-449B-A818-24BB1ED86FC5}"/>
              </a:ext>
            </a:extLst>
          </p:cNvPr>
          <p:cNvSpPr txBox="1">
            <a:spLocks/>
          </p:cNvSpPr>
          <p:nvPr/>
        </p:nvSpPr>
        <p:spPr>
          <a:xfrm>
            <a:off x="5766261" y="1791968"/>
            <a:ext cx="4895831" cy="994172"/>
          </a:xfrm>
          <a:prstGeom prst="rect">
            <a:avLst/>
          </a:prstGeom>
        </p:spPr>
        <p:txBody>
          <a:bodyPr lIns="68580" tIns="34290" rIns="68580" bIns="3429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/>
              <a:t>…We need something to feel </a:t>
            </a:r>
            <a:r>
              <a:rPr lang="en-US" sz="3300" dirty="0">
                <a:highlight>
                  <a:srgbClr val="C0C0C0"/>
                </a:highlight>
              </a:rPr>
              <a:t>“we are all in this together”</a:t>
            </a:r>
          </a:p>
          <a:p>
            <a:pPr>
              <a:defRPr/>
            </a:pPr>
            <a:r>
              <a:rPr lang="en-US" sz="1800" dirty="0"/>
              <a:t>(Derbyshire 2019, </a:t>
            </a:r>
            <a:r>
              <a:rPr lang="en-US" sz="1800" i="1" dirty="0"/>
              <a:t>Financial times</a:t>
            </a:r>
            <a:r>
              <a:rPr lang="en-US" sz="1800" dirty="0"/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7E8018F-594B-4A98-A8D1-21C910260171}"/>
              </a:ext>
            </a:extLst>
          </p:cNvPr>
          <p:cNvSpPr txBox="1">
            <a:spLocks/>
          </p:cNvSpPr>
          <p:nvPr/>
        </p:nvSpPr>
        <p:spPr>
          <a:xfrm>
            <a:off x="2081292" y="3264443"/>
            <a:ext cx="5474565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/>
              <a:t>…In the end </a:t>
            </a:r>
            <a:r>
              <a:rPr lang="en-US" sz="3300" dirty="0">
                <a:highlight>
                  <a:srgbClr val="C0C0C0"/>
                </a:highlight>
              </a:rPr>
              <a:t>“we are all nationalist today” </a:t>
            </a:r>
            <a:r>
              <a:rPr lang="en-US" sz="1500" dirty="0"/>
              <a:t>(</a:t>
            </a:r>
            <a:r>
              <a:rPr lang="en-US" sz="1500" dirty="0" err="1"/>
              <a:t>Wimmer</a:t>
            </a:r>
            <a:r>
              <a:rPr lang="en-US" sz="1500" dirty="0"/>
              <a:t> 2019, </a:t>
            </a:r>
            <a:r>
              <a:rPr lang="en-US" sz="1500" i="1" dirty="0"/>
              <a:t>Foreign Affairs</a:t>
            </a:r>
            <a:r>
              <a:rPr lang="en-US" sz="1500" dirty="0"/>
              <a:t>)</a:t>
            </a:r>
            <a:endParaRPr lang="en-US" sz="33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04AB185-3367-48A1-B61B-6407608289D3}"/>
              </a:ext>
            </a:extLst>
          </p:cNvPr>
          <p:cNvSpPr txBox="1">
            <a:spLocks/>
          </p:cNvSpPr>
          <p:nvPr/>
        </p:nvSpPr>
        <p:spPr>
          <a:xfrm>
            <a:off x="4818575" y="4714724"/>
            <a:ext cx="5474565" cy="99417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/>
              <a:t>And </a:t>
            </a:r>
            <a:r>
              <a:rPr lang="en-US" sz="3300" dirty="0">
                <a:highlight>
                  <a:srgbClr val="C0C0C0"/>
                </a:highlight>
              </a:rPr>
              <a:t>…“we cannot defeat nationalism”</a:t>
            </a:r>
          </a:p>
          <a:p>
            <a:pPr>
              <a:defRPr/>
            </a:pPr>
            <a:r>
              <a:rPr lang="en-US" sz="1500" dirty="0"/>
              <a:t>(Walt 2019, </a:t>
            </a:r>
            <a:r>
              <a:rPr lang="en-US" sz="1500" i="1" dirty="0"/>
              <a:t>Foreign Policy</a:t>
            </a:r>
            <a:r>
              <a:rPr lang="en-US" sz="15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896F5-CA89-C1EB-73EA-A480B3EAEAAC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9C979-28AE-6BE5-B063-A96DBA885D91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1982497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7AC-A7E6-4984-B87C-3DF65B38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14094"/>
            <a:ext cx="10802620" cy="775008"/>
          </a:xfrm>
        </p:spPr>
        <p:txBody>
          <a:bodyPr anchor="t">
            <a:noAutofit/>
          </a:bodyPr>
          <a:lstStyle/>
          <a:p>
            <a:pPr algn="ctr"/>
            <a:r>
              <a:rPr lang="en-US" sz="4400" dirty="0"/>
              <a:t>Conventional explanation: there are different types of nationalism</a:t>
            </a:r>
            <a:br>
              <a:rPr lang="en-US" sz="2800" dirty="0">
                <a:solidFill>
                  <a:schemeClr val="tx2"/>
                </a:solidFill>
              </a:rPr>
            </a:br>
            <a:endParaRPr lang="en-GB" sz="2800" dirty="0">
              <a:solidFill>
                <a:schemeClr val="tx2"/>
              </a:solidFill>
            </a:endParaRPr>
          </a:p>
        </p:txBody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id="{D258A59E-DD2A-44E7-80A4-C474BC563D51}"/>
              </a:ext>
            </a:extLst>
          </p:cNvPr>
          <p:cNvGrpSpPr>
            <a:grpSpLocks/>
          </p:cNvGrpSpPr>
          <p:nvPr/>
        </p:nvGrpSpPr>
        <p:grpSpPr bwMode="auto">
          <a:xfrm>
            <a:off x="1692594" y="1855981"/>
            <a:ext cx="4186237" cy="3303588"/>
            <a:chOff x="160975" y="1096265"/>
            <a:chExt cx="5580428" cy="4404324"/>
          </a:xfrm>
        </p:grpSpPr>
        <p:pic>
          <p:nvPicPr>
            <p:cNvPr id="13" name="Picture 10" descr="A picture containing text, book, group, several&#10;&#10;Description automatically generated">
              <a:extLst>
                <a:ext uri="{FF2B5EF4-FFF2-40B4-BE49-F238E27FC236}">
                  <a16:creationId xmlns:a16="http://schemas.microsoft.com/office/drawing/2014/main" id="{6BF9D489-8091-488F-A726-5F61E103D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75" y="4286641"/>
              <a:ext cx="1526978" cy="121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580B89-36A4-4D7C-AA3E-3797A6BEE363}"/>
                </a:ext>
              </a:extLst>
            </p:cNvPr>
            <p:cNvSpPr txBox="1"/>
            <p:nvPr/>
          </p:nvSpPr>
          <p:spPr>
            <a:xfrm>
              <a:off x="734465" y="1096265"/>
              <a:ext cx="4515978" cy="173971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00B050"/>
                  </a:solidFill>
                </a:rPr>
                <a:t>Healthy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  <a:r>
                <a:rPr lang="it-IT" sz="2400" b="1" dirty="0" err="1">
                  <a:solidFill>
                    <a:srgbClr val="00B050"/>
                  </a:solidFill>
                </a:rPr>
                <a:t>Nationalism</a:t>
              </a:r>
              <a:r>
                <a:rPr lang="it-IT" sz="2400" b="1" dirty="0">
                  <a:solidFill>
                    <a:srgbClr val="00B05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00B050"/>
                  </a:solidFill>
                </a:rPr>
                <a:t>(</a:t>
              </a:r>
              <a:r>
                <a:rPr lang="it-IT" sz="2400" b="1" dirty="0" err="1">
                  <a:solidFill>
                    <a:srgbClr val="00B050"/>
                  </a:solidFill>
                </a:rPr>
                <a:t>Patriotic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Constitutional</a:t>
              </a:r>
              <a:r>
                <a:rPr lang="it-IT" sz="2400" b="1" dirty="0">
                  <a:solidFill>
                    <a:srgbClr val="00B050"/>
                  </a:solidFill>
                </a:rPr>
                <a:t>, </a:t>
              </a:r>
              <a:r>
                <a:rPr lang="it-IT" sz="2400" b="1" dirty="0" err="1">
                  <a:solidFill>
                    <a:srgbClr val="00B050"/>
                  </a:solidFill>
                </a:rPr>
                <a:t>etc</a:t>
              </a:r>
              <a:r>
                <a:rPr lang="it-IT" sz="675" dirty="0">
                  <a:solidFill>
                    <a:srgbClr val="00B050"/>
                  </a:solidFill>
                </a:rPr>
                <a:t>…)</a:t>
              </a:r>
            </a:p>
            <a:p>
              <a:pPr algn="ctr">
                <a:defRPr/>
              </a:pPr>
              <a:endParaRPr lang="it-IT" sz="675" dirty="0"/>
            </a:p>
          </p:txBody>
        </p:sp>
        <p:pic>
          <p:nvPicPr>
            <p:cNvPr id="17" name="Picture 12" descr="A picture containing sky, outdoor&#10;&#10;Description automatically generated">
              <a:extLst>
                <a:ext uri="{FF2B5EF4-FFF2-40B4-BE49-F238E27FC236}">
                  <a16:creationId xmlns:a16="http://schemas.microsoft.com/office/drawing/2014/main" id="{BBF85A25-44D1-4134-9963-92F3ED21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05"/>
            <a:stretch>
              <a:fillRect/>
            </a:stretch>
          </p:blipFill>
          <p:spPr bwMode="auto">
            <a:xfrm>
              <a:off x="169300" y="2695365"/>
              <a:ext cx="1526979" cy="147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71C9C92-1086-4C80-B381-F2BB5C2B4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668" y="3413639"/>
              <a:ext cx="2954129" cy="208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Logo&#10;&#10;Description automatically generated">
              <a:extLst>
                <a:ext uri="{FF2B5EF4-FFF2-40B4-BE49-F238E27FC236}">
                  <a16:creationId xmlns:a16="http://schemas.microsoft.com/office/drawing/2014/main" id="{4405AFA9-13A9-4D54-ACE8-22F98F796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652" y="2812355"/>
              <a:ext cx="1800751" cy="1055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8">
            <a:extLst>
              <a:ext uri="{FF2B5EF4-FFF2-40B4-BE49-F238E27FC236}">
                <a16:creationId xmlns:a16="http://schemas.microsoft.com/office/drawing/2014/main" id="{D2BA6918-BABF-48DF-99EA-AC03B9602293}"/>
              </a:ext>
            </a:extLst>
          </p:cNvPr>
          <p:cNvGrpSpPr>
            <a:grpSpLocks/>
          </p:cNvGrpSpPr>
          <p:nvPr/>
        </p:nvGrpSpPr>
        <p:grpSpPr bwMode="auto">
          <a:xfrm>
            <a:off x="6761481" y="1943295"/>
            <a:ext cx="3757613" cy="2517775"/>
            <a:chOff x="6942966" y="564698"/>
            <a:chExt cx="5009684" cy="33569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6C9CDC-D86A-4BC5-8C88-6D4DC1E36A4A}"/>
                </a:ext>
              </a:extLst>
            </p:cNvPr>
            <p:cNvSpPr txBox="1"/>
            <p:nvPr/>
          </p:nvSpPr>
          <p:spPr>
            <a:xfrm>
              <a:off x="6942966" y="564698"/>
              <a:ext cx="5009684" cy="124667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rgbClr val="FF0000"/>
                  </a:solidFill>
                </a:rPr>
                <a:t>Morbid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  <a:r>
                <a:rPr lang="it-IT" sz="2400" b="1" dirty="0" err="1">
                  <a:solidFill>
                    <a:srgbClr val="FF0000"/>
                  </a:solidFill>
                </a:rPr>
                <a:t>Nationalism</a:t>
              </a:r>
              <a:r>
                <a:rPr lang="it-IT" sz="2400" b="1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it-IT" sz="2400" b="1" dirty="0">
                  <a:solidFill>
                    <a:srgbClr val="FF0000"/>
                  </a:solidFill>
                </a:rPr>
                <a:t>(</a:t>
              </a:r>
              <a:r>
                <a:rPr lang="it-IT" sz="2400" b="1" dirty="0" err="1">
                  <a:solidFill>
                    <a:srgbClr val="FF0000"/>
                  </a:solidFill>
                </a:rPr>
                <a:t>Ethnic</a:t>
              </a:r>
              <a:r>
                <a:rPr lang="it-IT" sz="2400" b="1" dirty="0">
                  <a:solidFill>
                    <a:srgbClr val="FF0000"/>
                  </a:solidFill>
                </a:rPr>
                <a:t>, </a:t>
              </a:r>
              <a:r>
                <a:rPr lang="it-IT" sz="2400" b="1" dirty="0" err="1">
                  <a:solidFill>
                    <a:srgbClr val="FF0000"/>
                  </a:solidFill>
                </a:rPr>
                <a:t>Defensive</a:t>
              </a:r>
              <a:r>
                <a:rPr lang="it-IT" sz="2400" b="1" dirty="0">
                  <a:solidFill>
                    <a:srgbClr val="FF0000"/>
                  </a:solidFill>
                </a:rPr>
                <a:t>, etc..)</a:t>
              </a:r>
            </a:p>
            <a:p>
              <a:pPr>
                <a:defRPr/>
              </a:pPr>
              <a:endParaRPr lang="it-IT" sz="675" dirty="0"/>
            </a:p>
          </p:txBody>
        </p:sp>
        <p:pic>
          <p:nvPicPr>
            <p:cNvPr id="24" name="Picture 2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0B8C3FA1-2F55-474D-8D02-85B877AB0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081" y="2296068"/>
              <a:ext cx="2889884" cy="162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 descr="A group of people holding flags&#10;&#10;Description automatically generated with medium confidence">
              <a:extLst>
                <a:ext uri="{FF2B5EF4-FFF2-40B4-BE49-F238E27FC236}">
                  <a16:creationId xmlns:a16="http://schemas.microsoft.com/office/drawing/2014/main" id="{BB954EEE-0F91-438B-840E-AD1C8DBE2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342" y="2321880"/>
              <a:ext cx="180075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749D31-F164-4F11-A9F0-2585E2F54F85}"/>
              </a:ext>
            </a:extLst>
          </p:cNvPr>
          <p:cNvGrpSpPr>
            <a:grpSpLocks/>
          </p:cNvGrpSpPr>
          <p:nvPr/>
        </p:nvGrpSpPr>
        <p:grpSpPr bwMode="auto">
          <a:xfrm>
            <a:off x="4810863" y="5040076"/>
            <a:ext cx="4615659" cy="1603550"/>
            <a:chOff x="3031048" y="3720459"/>
            <a:chExt cx="4615230" cy="16037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536E89-1305-4626-9FE8-0DD2871F0A12}"/>
                </a:ext>
              </a:extLst>
            </p:cNvPr>
            <p:cNvSpPr txBox="1"/>
            <p:nvPr/>
          </p:nvSpPr>
          <p:spPr>
            <a:xfrm>
              <a:off x="3031048" y="3720459"/>
              <a:ext cx="3757263" cy="56523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400" b="1" dirty="0" err="1">
                  <a:solidFill>
                    <a:schemeClr val="bg1">
                      <a:lumMod val="65000"/>
                    </a:schemeClr>
                  </a:solidFill>
                </a:rPr>
                <a:t>Banal</a:t>
              </a:r>
              <a:r>
                <a:rPr lang="it-IT" sz="2400" b="1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bg1">
                      <a:lumMod val="65000"/>
                    </a:schemeClr>
                  </a:solidFill>
                </a:rPr>
                <a:t>Nationalism</a:t>
              </a:r>
              <a:endParaRPr lang="it-IT" sz="2400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>
                <a:defRPr/>
              </a:pPr>
              <a:endParaRPr lang="it-IT" sz="675" dirty="0"/>
            </a:p>
          </p:txBody>
        </p:sp>
        <p:pic>
          <p:nvPicPr>
            <p:cNvPr id="28" name="Picture 17">
              <a:extLst>
                <a:ext uri="{FF2B5EF4-FFF2-40B4-BE49-F238E27FC236}">
                  <a16:creationId xmlns:a16="http://schemas.microsoft.com/office/drawing/2014/main" id="{51625919-777B-47AD-A90A-A56AE9A25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90" y="4106639"/>
              <a:ext cx="1350563" cy="96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9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9D05E4B5-2410-4F73-B935-7BD88CC86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6066" y="4531816"/>
              <a:ext cx="792438" cy="79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1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D37784CA-F6D5-4D53-AA24-F95D2A4E4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871" y="4101607"/>
              <a:ext cx="1164146" cy="98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3" descr="A picture containing grass, seat, chair, furniture&#10;&#10;Description automatically generated">
              <a:extLst>
                <a:ext uri="{FF2B5EF4-FFF2-40B4-BE49-F238E27FC236}">
                  <a16:creationId xmlns:a16="http://schemas.microsoft.com/office/drawing/2014/main" id="{CAF79B68-9821-48E3-88A4-FFB493649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980" y="4479265"/>
              <a:ext cx="1315298" cy="657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880574A-C511-4D1F-94C6-32E75332B60B}"/>
              </a:ext>
            </a:extLst>
          </p:cNvPr>
          <p:cNvSpPr/>
          <p:nvPr/>
        </p:nvSpPr>
        <p:spPr>
          <a:xfrm rot="13217831">
            <a:off x="5142651" y="4332051"/>
            <a:ext cx="1349375" cy="52546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ABC4816F-126B-4545-B07B-A88170A3FDE1}"/>
              </a:ext>
            </a:extLst>
          </p:cNvPr>
          <p:cNvSpPr/>
          <p:nvPr/>
        </p:nvSpPr>
        <p:spPr>
          <a:xfrm rot="18737328">
            <a:off x="6554732" y="4224894"/>
            <a:ext cx="1350962" cy="5270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675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F2CF8-8B09-BA22-12DC-28AB849066B8}"/>
              </a:ext>
            </a:extLst>
          </p:cNvPr>
          <p:cNvSpPr txBox="1"/>
          <p:nvPr/>
        </p:nvSpPr>
        <p:spPr>
          <a:xfrm>
            <a:off x="0" y="6581001"/>
            <a:ext cx="192819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Gabriele Pinto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1FAAE-9041-038F-1FD5-E7F8FF755EDF}"/>
              </a:ext>
            </a:extLst>
          </p:cNvPr>
          <p:cNvSpPr txBox="1"/>
          <p:nvPr/>
        </p:nvSpPr>
        <p:spPr>
          <a:xfrm>
            <a:off x="1928192" y="6578953"/>
            <a:ext cx="102638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/>
              <a:t>Nationalis moods, football and attacks against immigrants: evidence from Germany – University of Turin – SIE 2022</a:t>
            </a:r>
          </a:p>
        </p:txBody>
      </p:sp>
    </p:spTree>
    <p:extLst>
      <p:ext uri="{BB962C8B-B14F-4D97-AF65-F5344CB8AC3E}">
        <p14:creationId xmlns:p14="http://schemas.microsoft.com/office/powerpoint/2010/main" val="957304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Personalizzato 2">
      <a:majorFont>
        <a:latin typeface="Century"/>
        <a:ea typeface=""/>
        <a:cs typeface=""/>
      </a:majorFont>
      <a:minorFont>
        <a:latin typeface="Century Gothic"/>
        <a:ea typeface=""/>
        <a:cs typeface="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38766F-4A4C-4A97-A586-D473DB73896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09D4EA3-187B-4130-8E4D-A4F81F9678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5A3BA9-6D02-4532-AB7C-88A97C6EE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1373</TotalTime>
  <Words>2801</Words>
  <Application>Microsoft Office PowerPoint</Application>
  <PresentationFormat>Widescreen</PresentationFormat>
  <Paragraphs>504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Abadi</vt:lpstr>
      <vt:lpstr>Arial</vt:lpstr>
      <vt:lpstr>Calibri</vt:lpstr>
      <vt:lpstr>Century</vt:lpstr>
      <vt:lpstr>Century Gothic</vt:lpstr>
      <vt:lpstr>Segoe UI Historic</vt:lpstr>
      <vt:lpstr>Wingdings</vt:lpstr>
      <vt:lpstr>Metropolitano</vt:lpstr>
      <vt:lpstr>PowerPoint Presentation</vt:lpstr>
      <vt:lpstr>Nationalist moods, football, and attacks against immigrants: evidence from Germany </vt:lpstr>
      <vt:lpstr>The Contribution</vt:lpstr>
      <vt:lpstr>Empirical results</vt:lpstr>
      <vt:lpstr>PowerPoint Presentation</vt:lpstr>
      <vt:lpstr>Conceptual Framework</vt:lpstr>
      <vt:lpstr>PowerPoint Presentation</vt:lpstr>
      <vt:lpstr>why we still have nationalism?</vt:lpstr>
      <vt:lpstr>Conventional explanation: there are different types of nationalism </vt:lpstr>
      <vt:lpstr>But… sports nationalism is a “serious”thing</vt:lpstr>
      <vt:lpstr>PowerPoint Presentation</vt:lpstr>
      <vt:lpstr>Conceptual framework </vt:lpstr>
      <vt:lpstr>Conceptual framework </vt:lpstr>
      <vt:lpstr>Argument 1: is there a difference?</vt:lpstr>
      <vt:lpstr>Argument 2: mood component of nationalism</vt:lpstr>
      <vt:lpstr>Argument 3: mood component of sports</vt:lpstr>
      <vt:lpstr>Conceptual framework </vt:lpstr>
      <vt:lpstr>Conceptual framework </vt:lpstr>
      <vt:lpstr>Empirical Application</vt:lpstr>
      <vt:lpstr>Data </vt:lpstr>
      <vt:lpstr>Data </vt:lpstr>
      <vt:lpstr>Empirical Strategy</vt:lpstr>
      <vt:lpstr>Count model </vt:lpstr>
      <vt:lpstr>Baseline Results</vt:lpstr>
      <vt:lpstr>Coefficient Plots</vt:lpstr>
      <vt:lpstr>Event-Study Analysis</vt:lpstr>
      <vt:lpstr>Event-Study Analysis</vt:lpstr>
      <vt:lpstr>Robustness and Mechanisms</vt:lpstr>
      <vt:lpstr>Mechanisms</vt:lpstr>
      <vt:lpstr>Relationship between Nationalism and Immigrants</vt:lpstr>
      <vt:lpstr>Mechanisms</vt:lpstr>
      <vt:lpstr>Effect on attitudes 1</vt:lpstr>
      <vt:lpstr>Effect on attitudes 2</vt:lpstr>
      <vt:lpstr>Distribution of the ESS sample</vt:lpstr>
      <vt:lpstr>Limitations</vt:lpstr>
      <vt:lpstr>Longer term</vt:lpstr>
      <vt:lpstr>But…</vt:lpstr>
      <vt:lpstr>England: EURO 2021</vt:lpstr>
      <vt:lpstr>England: EURO 2021</vt:lpstr>
      <vt:lpstr>PowerPoint Presentation</vt:lpstr>
      <vt:lpstr>Conclusion</vt:lpstr>
      <vt:lpstr>PowerPoint Presentation</vt:lpstr>
      <vt:lpstr>Robustness and Mechanisms</vt:lpstr>
      <vt:lpstr>Excluding Demonstration</vt:lpstr>
      <vt:lpstr>Baseline results: excluding demonstration</vt:lpstr>
      <vt:lpstr>Baseline results: excluding demonstration</vt:lpstr>
      <vt:lpstr>Controlling for other crimes and alcohol consumption</vt:lpstr>
      <vt:lpstr>Controlling for other crimes</vt:lpstr>
      <vt:lpstr>Controlling for other crimes</vt:lpstr>
      <vt:lpstr>Controlling for other crimes</vt:lpstr>
      <vt:lpstr>Controlling for other crimes</vt:lpstr>
      <vt:lpstr>City of attack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Pinto</dc:creator>
  <cp:lastModifiedBy>Gabriele Pinto</cp:lastModifiedBy>
  <cp:revision>23</cp:revision>
  <dcterms:created xsi:type="dcterms:W3CDTF">2022-04-08T15:51:17Z</dcterms:created>
  <dcterms:modified xsi:type="dcterms:W3CDTF">2022-10-20T09:54:15Z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