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sldIdLst>
    <p:sldId id="256" r:id="rId2"/>
    <p:sldId id="258" r:id="rId3"/>
    <p:sldId id="270" r:id="rId4"/>
    <p:sldId id="257" r:id="rId5"/>
    <p:sldId id="260" r:id="rId6"/>
    <p:sldId id="271" r:id="rId7"/>
    <p:sldId id="273" r:id="rId8"/>
    <p:sldId id="262" r:id="rId9"/>
    <p:sldId id="298" r:id="rId10"/>
    <p:sldId id="299" r:id="rId11"/>
    <p:sldId id="300" r:id="rId12"/>
    <p:sldId id="301" r:id="rId13"/>
    <p:sldId id="302" r:id="rId14"/>
    <p:sldId id="307" r:id="rId15"/>
    <p:sldId id="259" r:id="rId16"/>
    <p:sldId id="274" r:id="rId17"/>
    <p:sldId id="263" r:id="rId18"/>
    <p:sldId id="275" r:id="rId19"/>
    <p:sldId id="276" r:id="rId20"/>
    <p:sldId id="277" r:id="rId21"/>
    <p:sldId id="303" r:id="rId22"/>
    <p:sldId id="313" r:id="rId23"/>
    <p:sldId id="314" r:id="rId24"/>
    <p:sldId id="315" r:id="rId25"/>
    <p:sldId id="316" r:id="rId26"/>
    <p:sldId id="272" r:id="rId27"/>
    <p:sldId id="317" r:id="rId28"/>
    <p:sldId id="318" r:id="rId29"/>
    <p:sldId id="319" r:id="rId30"/>
    <p:sldId id="265" r:id="rId31"/>
    <p:sldId id="320" r:id="rId32"/>
    <p:sldId id="321" r:id="rId33"/>
    <p:sldId id="266" r:id="rId34"/>
    <p:sldId id="267" r:id="rId35"/>
    <p:sldId id="268" r:id="rId36"/>
    <p:sldId id="322" r:id="rId37"/>
    <p:sldId id="323" r:id="rId38"/>
    <p:sldId id="324" r:id="rId39"/>
    <p:sldId id="325" r:id="rId40"/>
    <p:sldId id="326" r:id="rId41"/>
    <p:sldId id="264" r:id="rId42"/>
    <p:sldId id="312" r:id="rId43"/>
    <p:sldId id="289" r:id="rId44"/>
    <p:sldId id="290" r:id="rId45"/>
    <p:sldId id="291" r:id="rId46"/>
    <p:sldId id="278" r:id="rId47"/>
    <p:sldId id="292" r:id="rId48"/>
    <p:sldId id="287" r:id="rId49"/>
    <p:sldId id="288" r:id="rId50"/>
    <p:sldId id="280" r:id="rId51"/>
    <p:sldId id="294" r:id="rId52"/>
    <p:sldId id="295" r:id="rId53"/>
    <p:sldId id="296" r:id="rId54"/>
    <p:sldId id="297" r:id="rId55"/>
    <p:sldId id="281" r:id="rId56"/>
    <p:sldId id="304" r:id="rId57"/>
    <p:sldId id="305" r:id="rId58"/>
    <p:sldId id="282" r:id="rId59"/>
    <p:sldId id="306" r:id="rId60"/>
    <p:sldId id="308" r:id="rId61"/>
    <p:sldId id="269" r:id="rId62"/>
    <p:sldId id="309" r:id="rId63"/>
    <p:sldId id="311" r:id="rId64"/>
    <p:sldId id="310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\Desktop\draft_papers\presentazione_sapienza\tavo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\Desktop\MEF\NEXTGEN_TEXT_ANALYSIS\db_piani_v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\Desktop\draft_papers\presentazione_sapienza\tavol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\Desktop\draft_papers\presentazione_sapienza\tavol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\Desktop\draft_papers\presentazione_sapienza\tavole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\Desktop\draft_papers\presentazione_sapienza\tavol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areacomune\areacomune\SESD\05-Struttura\03-Uffici\05\09_PROGETTI\10-%20NEXT%20GENERATION%20EU\NOTA%20NGEU%205\dati%20Eurostat\grafici%20nota_efetti%20in%20U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areacomune\areacomune\SESD\05-Struttura\03-Uffici\05\09_PROGETTI\10-%20NEXT%20GENERATION%20EU\Nota%20NGEU%204\Tabella%20riepilogavita%20missioni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areacomune\areacomune\SESD\05-Struttura\03-Uffici\05\09_PROGETTI\10-%20NEXT%20GENERATION%20EU\Nota%20NGEU%204\Ngeu4%20-%20Materiali%20piani%20internazionali\confronto%20vari%20paesi_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EU COMMISION</a:t>
            </a:r>
            <a:r>
              <a:rPr lang="en-GB" baseline="0" dirty="0"/>
              <a:t> </a:t>
            </a:r>
            <a:r>
              <a:rPr lang="en-GB" dirty="0"/>
              <a:t>BUDGET</a:t>
            </a:r>
          </a:p>
        </c:rich>
      </c:tx>
      <c:layout>
        <c:manualLayout>
          <c:xMode val="edge"/>
          <c:yMode val="edge"/>
          <c:x val="0.26434836873135664"/>
          <c:y val="8.096694508528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84253240683901"/>
          <c:y val="0.19513673386120572"/>
          <c:w val="0.51244450789243567"/>
          <c:h val="0.54688846451420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Sheet1!$H$7</c:f>
              <c:strCache>
                <c:ptCount val="1"/>
                <c:pt idx="0">
                  <c:v>Recover and Resilience Facility (RRF)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Sheet1!$I$6:$J$6</c:f>
              <c:strCache>
                <c:ptCount val="2"/>
                <c:pt idx="0">
                  <c:v>Next-Generation EU</c:v>
                </c:pt>
                <c:pt idx="1">
                  <c:v>Multi-Annual-Financial-Framework</c:v>
                </c:pt>
              </c:strCache>
            </c:strRef>
          </c:cat>
          <c:val>
            <c:numRef>
              <c:f>Sheet1!$I$7:$J$7</c:f>
              <c:numCache>
                <c:formatCode>General</c:formatCode>
                <c:ptCount val="2"/>
                <c:pt idx="0">
                  <c:v>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7F-4F5B-BEB9-0575F605A186}"/>
            </c:ext>
          </c:extLst>
        </c:ser>
        <c:ser>
          <c:idx val="1"/>
          <c:order val="1"/>
          <c:tx>
            <c:strRef>
              <c:f>Sheet1!$H$8</c:f>
              <c:strCache>
                <c:ptCount val="1"/>
                <c:pt idx="0">
                  <c:v>Others (React-EU, Just Transition Fund, others..)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505169868105825E-3"/>
                  <c:y val="-0.118254939704371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806,9 </a:t>
                    </a:r>
                    <a:r>
                      <a:rPr lang="en-US" dirty="0" err="1"/>
                      <a:t>mld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67F-4F5B-BEB9-0575F605A1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Sheet1!$I$6:$J$6</c:f>
              <c:strCache>
                <c:ptCount val="2"/>
                <c:pt idx="0">
                  <c:v>Next-Generation EU</c:v>
                </c:pt>
                <c:pt idx="1">
                  <c:v>Multi-Annual-Financial-Framework</c:v>
                </c:pt>
              </c:strCache>
            </c:strRef>
          </c:cat>
          <c:val>
            <c:numRef>
              <c:f>Sheet1!$I$8:$J$8</c:f>
              <c:numCache>
                <c:formatCode>General</c:formatCode>
                <c:ptCount val="2"/>
                <c:pt idx="0">
                  <c:v>110.89999999999998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7F-4F5B-BEB9-0575F605A186}"/>
            </c:ext>
          </c:extLst>
        </c:ser>
        <c:ser>
          <c:idx val="2"/>
          <c:order val="2"/>
          <c:tx>
            <c:strRef>
              <c:f>Sheet1!$H$9</c:f>
              <c:strCache>
                <c:ptCount val="1"/>
                <c:pt idx="0">
                  <c:v>Multi-Annual-Financial-Framework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2338879255107015E-3"/>
                  <c:y val="-0.28488690019689411"/>
                </c:manualLayout>
              </c:layout>
              <c:tx>
                <c:rich>
                  <a:bodyPr/>
                  <a:lstStyle/>
                  <a:p>
                    <a:fld id="{1869C559-420E-40CC-9811-95192C87CFD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mld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67F-4F5B-BEB9-0575F605A1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Sheet1!$I$6:$J$6</c:f>
              <c:strCache>
                <c:ptCount val="2"/>
                <c:pt idx="0">
                  <c:v>Next-Generation EU</c:v>
                </c:pt>
                <c:pt idx="1">
                  <c:v>Multi-Annual-Financial-Framework</c:v>
                </c:pt>
              </c:strCache>
            </c:strRef>
          </c:cat>
          <c:val>
            <c:numRef>
              <c:f>Sheet1!$I$9:$J$9</c:f>
              <c:numCache>
                <c:formatCode>General</c:formatCode>
                <c:ptCount val="2"/>
                <c:pt idx="1">
                  <c:v>1210.9000000000001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7F-4F5B-BEB9-0575F605A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726639680"/>
        <c:axId val="726640992"/>
      </c:barChart>
      <c:catAx>
        <c:axId val="7266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640992"/>
        <c:crosses val="autoZero"/>
        <c:auto val="1"/>
        <c:lblAlgn val="ctr"/>
        <c:lblOffset val="100"/>
        <c:noMultiLvlLbl val="0"/>
      </c:catAx>
      <c:valAx>
        <c:axId val="726640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Miliardi di Euro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63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926398202450217"/>
          <c:y val="0.26452401117011537"/>
          <c:w val="0.29542444527520112"/>
          <c:h val="0.30661098294296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tabella_gdp_!$L$1</c:f>
              <c:strCache>
                <c:ptCount val="1"/>
                <c:pt idx="0">
                  <c:v>Settore Pubblico - Investimenti Fissi Lordi (Cumulato 2014-2019)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tabella_gdp_!$A$2:$A$7</c:f>
              <c:strCache>
                <c:ptCount val="6"/>
                <c:pt idx="0">
                  <c:v>Germania</c:v>
                </c:pt>
                <c:pt idx="1">
                  <c:v>Francia</c:v>
                </c:pt>
                <c:pt idx="2">
                  <c:v>Spagna</c:v>
                </c:pt>
                <c:pt idx="3">
                  <c:v>Portogallo</c:v>
                </c:pt>
                <c:pt idx="4">
                  <c:v>Grecia</c:v>
                </c:pt>
                <c:pt idx="5">
                  <c:v>Italia</c:v>
                </c:pt>
              </c:strCache>
            </c:strRef>
          </c:cat>
          <c:val>
            <c:numRef>
              <c:f>tabella_gdp_!$L$2:$L$7</c:f>
              <c:numCache>
                <c:formatCode>0</c:formatCode>
                <c:ptCount val="6"/>
                <c:pt idx="0">
                  <c:v>433.12400000000002</c:v>
                </c:pt>
                <c:pt idx="1">
                  <c:v>475.42700000000002</c:v>
                </c:pt>
                <c:pt idx="2">
                  <c:v>146.721</c:v>
                </c:pt>
                <c:pt idx="3">
                  <c:v>21.668100000000003</c:v>
                </c:pt>
                <c:pt idx="4">
                  <c:v>38.122999999999998</c:v>
                </c:pt>
                <c:pt idx="5">
                  <c:v>234.10400000000001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F-4CC8-B581-EA86F46400C7}"/>
            </c:ext>
          </c:extLst>
        </c:ser>
        <c:ser>
          <c:idx val="0"/>
          <c:order val="1"/>
          <c:tx>
            <c:strRef>
              <c:f>tabella_gdp_!$K$1</c:f>
              <c:strCache>
                <c:ptCount val="1"/>
                <c:pt idx="0">
                  <c:v>RRF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tabella_gdp_!$A$2:$A$7</c:f>
              <c:strCache>
                <c:ptCount val="6"/>
                <c:pt idx="0">
                  <c:v>Germania</c:v>
                </c:pt>
                <c:pt idx="1">
                  <c:v>Francia</c:v>
                </c:pt>
                <c:pt idx="2">
                  <c:v>Spagna</c:v>
                </c:pt>
                <c:pt idx="3">
                  <c:v>Portogallo</c:v>
                </c:pt>
                <c:pt idx="4">
                  <c:v>Grecia</c:v>
                </c:pt>
                <c:pt idx="5">
                  <c:v>Italia</c:v>
                </c:pt>
              </c:strCache>
            </c:strRef>
          </c:cat>
          <c:val>
            <c:numRef>
              <c:f>tabella_gdp_!$K$2:$K$7</c:f>
              <c:numCache>
                <c:formatCode>0</c:formatCode>
                <c:ptCount val="6"/>
                <c:pt idx="0">
                  <c:v>27.9</c:v>
                </c:pt>
                <c:pt idx="1">
                  <c:v>40.9</c:v>
                </c:pt>
                <c:pt idx="2">
                  <c:v>69.5</c:v>
                </c:pt>
                <c:pt idx="3">
                  <c:v>16.600000000000001</c:v>
                </c:pt>
                <c:pt idx="4">
                  <c:v>30.5</c:v>
                </c:pt>
                <c:pt idx="5">
                  <c:v>191.5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7F-4CC8-B581-EA86F46400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487040"/>
        <c:axId val="196488576"/>
      </c:barChart>
      <c:catAx>
        <c:axId val="19648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488576"/>
        <c:crosses val="autoZero"/>
        <c:auto val="1"/>
        <c:lblAlgn val="ctr"/>
        <c:lblOffset val="100"/>
        <c:noMultiLvlLbl val="0"/>
      </c:catAx>
      <c:valAx>
        <c:axId val="19648857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48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err="1"/>
              <a:t>Fondi</a:t>
            </a:r>
            <a:r>
              <a:rPr lang="en-GB" baseline="0" dirty="0"/>
              <a:t> RRF</a:t>
            </a:r>
            <a:endParaRPr lang="en-GB" dirty="0"/>
          </a:p>
        </c:rich>
      </c:tx>
      <c:layout>
        <c:manualLayout>
          <c:xMode val="edge"/>
          <c:yMode val="edge"/>
          <c:x val="0.42026078030212682"/>
          <c:y val="1.28704432803618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dati_per_paese!$R$1</c:f>
              <c:strCache>
                <c:ptCount val="1"/>
                <c:pt idx="0">
                  <c:v>Richiesti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pct75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4B-4BD5-9E0D-9C90C155A2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dati_per_paese!$Q$2:$Q$3</c:f>
              <c:strCache>
                <c:ptCount val="2"/>
                <c:pt idx="0">
                  <c:v>Total Grants (sussidi)</c:v>
                </c:pt>
                <c:pt idx="1">
                  <c:v>Total Loans (prestiti)</c:v>
                </c:pt>
              </c:strCache>
            </c:strRef>
          </c:cat>
          <c:val>
            <c:numRef>
              <c:f>dati_per_paese!$R$2:$R$3</c:f>
              <c:numCache>
                <c:formatCode>General</c:formatCode>
                <c:ptCount val="2"/>
                <c:pt idx="0">
                  <c:v>331.00000000000011</c:v>
                </c:pt>
                <c:pt idx="1">
                  <c:v>165.99999999999994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4B-4BD5-9E0D-9C90C155A248}"/>
            </c:ext>
          </c:extLst>
        </c:ser>
        <c:ser>
          <c:idx val="1"/>
          <c:order val="1"/>
          <c:tx>
            <c:strRef>
              <c:f>dati_per_paese!$S$1</c:f>
              <c:strCache>
                <c:ptCount val="1"/>
                <c:pt idx="0">
                  <c:v>A disposizione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pct75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54B-4BD5-9E0D-9C90C155A2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dati_per_paese!$Q$2:$Q$3</c:f>
              <c:strCache>
                <c:ptCount val="2"/>
                <c:pt idx="0">
                  <c:v>Total Grants (sussidi)</c:v>
                </c:pt>
                <c:pt idx="1">
                  <c:v>Total Loans (prestiti)</c:v>
                </c:pt>
              </c:strCache>
            </c:strRef>
          </c:cat>
          <c:val>
            <c:numRef>
              <c:f>dati_per_paese!$S$2:$S$3</c:f>
              <c:numCache>
                <c:formatCode>General</c:formatCode>
                <c:ptCount val="2"/>
                <c:pt idx="0">
                  <c:v>338</c:v>
                </c:pt>
                <c:pt idx="1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4B-4BD5-9E0D-9C90C155A2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3009688"/>
        <c:axId val="913011984"/>
      </c:barChart>
      <c:catAx>
        <c:axId val="913009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011984"/>
        <c:crosses val="autoZero"/>
        <c:auto val="1"/>
        <c:lblAlgn val="ctr"/>
        <c:lblOffset val="100"/>
        <c:noMultiLvlLbl val="0"/>
      </c:catAx>
      <c:valAx>
        <c:axId val="9130119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Miliardi di euro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009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dati_per_paese!$D$1</c:f>
              <c:strCache>
                <c:ptCount val="1"/>
                <c:pt idx="0">
                  <c:v>Grants (sussidi)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dati_per_paese!$A$2:$A$28</c:f>
              <c:strCache>
                <c:ptCount val="27"/>
                <c:pt idx="0">
                  <c:v>Italy</c:v>
                </c:pt>
                <c:pt idx="1">
                  <c:v>Spain</c:v>
                </c:pt>
                <c:pt idx="2">
                  <c:v>France</c:v>
                </c:pt>
                <c:pt idx="3">
                  <c:v>Poland</c:v>
                </c:pt>
                <c:pt idx="4">
                  <c:v>Greece</c:v>
                </c:pt>
                <c:pt idx="5">
                  <c:v>Romania</c:v>
                </c:pt>
                <c:pt idx="6">
                  <c:v>Germany</c:v>
                </c:pt>
                <c:pt idx="7">
                  <c:v>Portugal</c:v>
                </c:pt>
                <c:pt idx="8">
                  <c:v>Hungary</c:v>
                </c:pt>
                <c:pt idx="9">
                  <c:v>Czechia</c:v>
                </c:pt>
                <c:pt idx="10">
                  <c:v>Slovakia</c:v>
                </c:pt>
                <c:pt idx="11">
                  <c:v>Croatia</c:v>
                </c:pt>
                <c:pt idx="12">
                  <c:v>Belgium</c:v>
                </c:pt>
                <c:pt idx="13">
                  <c:v>Austria</c:v>
                </c:pt>
                <c:pt idx="14">
                  <c:v>Sweden</c:v>
                </c:pt>
                <c:pt idx="15">
                  <c:v>Slovenia</c:v>
                </c:pt>
                <c:pt idx="16">
                  <c:v>Lithuania</c:v>
                </c:pt>
                <c:pt idx="17">
                  <c:v>Finland</c:v>
                </c:pt>
                <c:pt idx="18">
                  <c:v>Latvia</c:v>
                </c:pt>
                <c:pt idx="19">
                  <c:v>Denmark</c:v>
                </c:pt>
                <c:pt idx="20">
                  <c:v>Cyprus</c:v>
                </c:pt>
                <c:pt idx="21">
                  <c:v>Estonia</c:v>
                </c:pt>
                <c:pt idx="22">
                  <c:v>Ireland</c:v>
                </c:pt>
                <c:pt idx="23">
                  <c:v>Malta</c:v>
                </c:pt>
                <c:pt idx="24">
                  <c:v>Luxembourg</c:v>
                </c:pt>
                <c:pt idx="25">
                  <c:v>Bulgaria</c:v>
                </c:pt>
                <c:pt idx="26">
                  <c:v>Netherlands</c:v>
                </c:pt>
              </c:strCache>
            </c:strRef>
          </c:cat>
          <c:val>
            <c:numRef>
              <c:f>dati_per_paese!$D$2:$D$28</c:f>
              <c:numCache>
                <c:formatCode>General</c:formatCode>
                <c:ptCount val="27"/>
                <c:pt idx="0">
                  <c:v>68.900000000000006</c:v>
                </c:pt>
                <c:pt idx="1">
                  <c:v>69.5</c:v>
                </c:pt>
                <c:pt idx="2">
                  <c:v>40.9</c:v>
                </c:pt>
                <c:pt idx="3">
                  <c:v>23.9</c:v>
                </c:pt>
                <c:pt idx="4">
                  <c:v>17.8</c:v>
                </c:pt>
                <c:pt idx="5">
                  <c:v>14.3</c:v>
                </c:pt>
                <c:pt idx="6">
                  <c:v>27.9</c:v>
                </c:pt>
                <c:pt idx="7">
                  <c:v>13.9</c:v>
                </c:pt>
                <c:pt idx="8">
                  <c:v>7.2</c:v>
                </c:pt>
                <c:pt idx="9">
                  <c:v>7.1</c:v>
                </c:pt>
                <c:pt idx="10">
                  <c:v>6.6</c:v>
                </c:pt>
                <c:pt idx="11">
                  <c:v>6.4</c:v>
                </c:pt>
                <c:pt idx="12">
                  <c:v>5.9</c:v>
                </c:pt>
                <c:pt idx="13">
                  <c:v>4.5</c:v>
                </c:pt>
                <c:pt idx="14">
                  <c:v>3.3</c:v>
                </c:pt>
                <c:pt idx="15">
                  <c:v>1.8</c:v>
                </c:pt>
                <c:pt idx="16">
                  <c:v>2.2000000000000002</c:v>
                </c:pt>
                <c:pt idx="17">
                  <c:v>2.1</c:v>
                </c:pt>
                <c:pt idx="18">
                  <c:v>1.8</c:v>
                </c:pt>
                <c:pt idx="19">
                  <c:v>1.6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0.3</c:v>
                </c:pt>
                <c:pt idx="24">
                  <c:v>0.1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0-4EF2-9DAC-863B86E7D609}"/>
            </c:ext>
          </c:extLst>
        </c:ser>
        <c:ser>
          <c:idx val="3"/>
          <c:order val="1"/>
          <c:tx>
            <c:strRef>
              <c:f>dati_per_paese!$E$1</c:f>
              <c:strCache>
                <c:ptCount val="1"/>
                <c:pt idx="0">
                  <c:v>Loans (prestiti)</c:v>
                </c:pt>
              </c:strCache>
            </c:strRef>
          </c:tx>
          <c:spPr>
            <a:pattFill prst="pct7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dati_per_paese!$A$2:$A$28</c:f>
              <c:strCache>
                <c:ptCount val="27"/>
                <c:pt idx="0">
                  <c:v>Italy</c:v>
                </c:pt>
                <c:pt idx="1">
                  <c:v>Spain</c:v>
                </c:pt>
                <c:pt idx="2">
                  <c:v>France</c:v>
                </c:pt>
                <c:pt idx="3">
                  <c:v>Poland</c:v>
                </c:pt>
                <c:pt idx="4">
                  <c:v>Greece</c:v>
                </c:pt>
                <c:pt idx="5">
                  <c:v>Romania</c:v>
                </c:pt>
                <c:pt idx="6">
                  <c:v>Germany</c:v>
                </c:pt>
                <c:pt idx="7">
                  <c:v>Portugal</c:v>
                </c:pt>
                <c:pt idx="8">
                  <c:v>Hungary</c:v>
                </c:pt>
                <c:pt idx="9">
                  <c:v>Czechia</c:v>
                </c:pt>
                <c:pt idx="10">
                  <c:v>Slovakia</c:v>
                </c:pt>
                <c:pt idx="11">
                  <c:v>Croatia</c:v>
                </c:pt>
                <c:pt idx="12">
                  <c:v>Belgium</c:v>
                </c:pt>
                <c:pt idx="13">
                  <c:v>Austria</c:v>
                </c:pt>
                <c:pt idx="14">
                  <c:v>Sweden</c:v>
                </c:pt>
                <c:pt idx="15">
                  <c:v>Slovenia</c:v>
                </c:pt>
                <c:pt idx="16">
                  <c:v>Lithuania</c:v>
                </c:pt>
                <c:pt idx="17">
                  <c:v>Finland</c:v>
                </c:pt>
                <c:pt idx="18">
                  <c:v>Latvia</c:v>
                </c:pt>
                <c:pt idx="19">
                  <c:v>Denmark</c:v>
                </c:pt>
                <c:pt idx="20">
                  <c:v>Cyprus</c:v>
                </c:pt>
                <c:pt idx="21">
                  <c:v>Estonia</c:v>
                </c:pt>
                <c:pt idx="22">
                  <c:v>Ireland</c:v>
                </c:pt>
                <c:pt idx="23">
                  <c:v>Malta</c:v>
                </c:pt>
                <c:pt idx="24">
                  <c:v>Luxembourg</c:v>
                </c:pt>
                <c:pt idx="25">
                  <c:v>Bulgaria</c:v>
                </c:pt>
                <c:pt idx="26">
                  <c:v>Netherlands</c:v>
                </c:pt>
              </c:strCache>
            </c:strRef>
          </c:cat>
          <c:val>
            <c:numRef>
              <c:f>dati_per_paese!$E$2:$E$28</c:f>
              <c:numCache>
                <c:formatCode>General</c:formatCode>
                <c:ptCount val="27"/>
                <c:pt idx="0">
                  <c:v>122.6</c:v>
                </c:pt>
                <c:pt idx="1">
                  <c:v>0</c:v>
                </c:pt>
                <c:pt idx="2">
                  <c:v>0</c:v>
                </c:pt>
                <c:pt idx="3">
                  <c:v>12.1</c:v>
                </c:pt>
                <c:pt idx="4">
                  <c:v>12.7</c:v>
                </c:pt>
                <c:pt idx="5">
                  <c:v>15</c:v>
                </c:pt>
                <c:pt idx="6">
                  <c:v>0</c:v>
                </c:pt>
                <c:pt idx="7">
                  <c:v>2.7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0.7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0.2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0-4EF2-9DAC-863B86E7D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340112"/>
        <c:axId val="912336504"/>
      </c:barChart>
      <c:catAx>
        <c:axId val="912340112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336504"/>
        <c:crosses val="autoZero"/>
        <c:auto val="1"/>
        <c:lblAlgn val="ctr"/>
        <c:lblOffset val="100"/>
        <c:noMultiLvlLbl val="0"/>
      </c:catAx>
      <c:valAx>
        <c:axId val="912336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/>
                  <a:t>Miliardi</a:t>
                </a:r>
                <a:r>
                  <a:rPr lang="en-GB" dirty="0"/>
                  <a:t> di euro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34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15816778948108E-2"/>
          <c:y val="4.4632321927206522E-2"/>
          <c:w val="0.89029885954625632"/>
          <c:h val="0.527251059369165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dati_per_paese!$B$1</c:f>
              <c:strCache>
                <c:ptCount val="1"/>
                <c:pt idx="0">
                  <c:v>Grants (sussidi) % GDP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dati_per_paese!$A$2:$A$28</c:f>
              <c:strCache>
                <c:ptCount val="27"/>
                <c:pt idx="0">
                  <c:v>Italy</c:v>
                </c:pt>
                <c:pt idx="1">
                  <c:v>Spain</c:v>
                </c:pt>
                <c:pt idx="2">
                  <c:v>France</c:v>
                </c:pt>
                <c:pt idx="3">
                  <c:v>Poland</c:v>
                </c:pt>
                <c:pt idx="4">
                  <c:v>Greece</c:v>
                </c:pt>
                <c:pt idx="5">
                  <c:v>Romania</c:v>
                </c:pt>
                <c:pt idx="6">
                  <c:v>Germany</c:v>
                </c:pt>
                <c:pt idx="7">
                  <c:v>Portugal</c:v>
                </c:pt>
                <c:pt idx="8">
                  <c:v>Hungary</c:v>
                </c:pt>
                <c:pt idx="9">
                  <c:v>Czechia</c:v>
                </c:pt>
                <c:pt idx="10">
                  <c:v>Slovakia</c:v>
                </c:pt>
                <c:pt idx="11">
                  <c:v>Croatia</c:v>
                </c:pt>
                <c:pt idx="12">
                  <c:v>Belgium</c:v>
                </c:pt>
                <c:pt idx="13">
                  <c:v>Austria</c:v>
                </c:pt>
                <c:pt idx="14">
                  <c:v>Sweden</c:v>
                </c:pt>
                <c:pt idx="15">
                  <c:v>Slovenia</c:v>
                </c:pt>
                <c:pt idx="16">
                  <c:v>Lithuania</c:v>
                </c:pt>
                <c:pt idx="17">
                  <c:v>Finland</c:v>
                </c:pt>
                <c:pt idx="18">
                  <c:v>Latvia</c:v>
                </c:pt>
                <c:pt idx="19">
                  <c:v>Denmark</c:v>
                </c:pt>
                <c:pt idx="20">
                  <c:v>Cyprus</c:v>
                </c:pt>
                <c:pt idx="21">
                  <c:v>Estonia</c:v>
                </c:pt>
                <c:pt idx="22">
                  <c:v>Ireland</c:v>
                </c:pt>
                <c:pt idx="23">
                  <c:v>Malta</c:v>
                </c:pt>
                <c:pt idx="24">
                  <c:v>Luxembourg</c:v>
                </c:pt>
                <c:pt idx="25">
                  <c:v>Bulgaria</c:v>
                </c:pt>
                <c:pt idx="26">
                  <c:v>Netherlands</c:v>
                </c:pt>
              </c:strCache>
            </c:strRef>
          </c:cat>
          <c:val>
            <c:numRef>
              <c:f>dati_per_paese!$B$2:$B$28</c:f>
              <c:numCache>
                <c:formatCode>0.0%</c:formatCode>
                <c:ptCount val="27"/>
                <c:pt idx="0">
                  <c:v>3.8385793267488422E-2</c:v>
                </c:pt>
                <c:pt idx="1">
                  <c:v>5.5851330989452538E-2</c:v>
                </c:pt>
                <c:pt idx="2">
                  <c:v>1.6778557905510871E-2</c:v>
                </c:pt>
                <c:pt idx="3">
                  <c:v>4.4790113341475507E-2</c:v>
                </c:pt>
                <c:pt idx="4">
                  <c:v>9.7134849364585302E-2</c:v>
                </c:pt>
                <c:pt idx="5">
                  <c:v>6.407886629698091E-2</c:v>
                </c:pt>
                <c:pt idx="6">
                  <c:v>8.0325910144385098E-3</c:v>
                </c:pt>
                <c:pt idx="7">
                  <c:v>6.4839771129602111E-2</c:v>
                </c:pt>
                <c:pt idx="8">
                  <c:v>4.9276862049424691E-2</c:v>
                </c:pt>
                <c:pt idx="9">
                  <c:v>3.1475998221384437E-2</c:v>
                </c:pt>
                <c:pt idx="10">
                  <c:v>7.0176930928887368E-2</c:v>
                </c:pt>
                <c:pt idx="11">
                  <c:v>0.11799997418750564</c:v>
                </c:pt>
                <c:pt idx="12">
                  <c:v>1.233894797293044E-2</c:v>
                </c:pt>
                <c:pt idx="13">
                  <c:v>1.1320227863608864E-2</c:v>
                </c:pt>
                <c:pt idx="14">
                  <c:v>6.9201322374360273E-3</c:v>
                </c:pt>
                <c:pt idx="15">
                  <c:v>3.7192618504980714E-2</c:v>
                </c:pt>
                <c:pt idx="16">
                  <c:v>4.5026698785711798E-2</c:v>
                </c:pt>
                <c:pt idx="17">
                  <c:v>8.746464970407793E-3</c:v>
                </c:pt>
                <c:pt idx="18">
                  <c:v>5.8732934819494112E-2</c:v>
                </c:pt>
                <c:pt idx="19">
                  <c:v>5.1533840340432556E-3</c:v>
                </c:pt>
                <c:pt idx="20">
                  <c:v>4.3459554365729527E-2</c:v>
                </c:pt>
                <c:pt idx="21">
                  <c:v>3.6059035853499351E-2</c:v>
                </c:pt>
                <c:pt idx="22">
                  <c:v>2.8048421673239816E-3</c:v>
                </c:pt>
                <c:pt idx="23">
                  <c:v>2.1355961160625301E-2</c:v>
                </c:pt>
                <c:pt idx="24">
                  <c:v>1.5947895037334023E-3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7B-4A21-9129-3D7DCF9CF04E}"/>
            </c:ext>
          </c:extLst>
        </c:ser>
        <c:ser>
          <c:idx val="1"/>
          <c:order val="1"/>
          <c:tx>
            <c:strRef>
              <c:f>dati_per_paese!$C$1</c:f>
              <c:strCache>
                <c:ptCount val="1"/>
                <c:pt idx="0">
                  <c:v>Loans (prestiti) %GDP</c:v>
                </c:pt>
              </c:strCache>
            </c:strRef>
          </c:tx>
          <c:spPr>
            <a:pattFill prst="pct75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rgbClr val="002060"/>
              </a:solidFill>
            </a:ln>
            <a:effectLst/>
          </c:spPr>
          <c:invertIfNegative val="0"/>
          <c:cat>
            <c:strRef>
              <c:f>dati_per_paese!$A$2:$A$28</c:f>
              <c:strCache>
                <c:ptCount val="27"/>
                <c:pt idx="0">
                  <c:v>Italy</c:v>
                </c:pt>
                <c:pt idx="1">
                  <c:v>Spain</c:v>
                </c:pt>
                <c:pt idx="2">
                  <c:v>France</c:v>
                </c:pt>
                <c:pt idx="3">
                  <c:v>Poland</c:v>
                </c:pt>
                <c:pt idx="4">
                  <c:v>Greece</c:v>
                </c:pt>
                <c:pt idx="5">
                  <c:v>Romania</c:v>
                </c:pt>
                <c:pt idx="6">
                  <c:v>Germany</c:v>
                </c:pt>
                <c:pt idx="7">
                  <c:v>Portugal</c:v>
                </c:pt>
                <c:pt idx="8">
                  <c:v>Hungary</c:v>
                </c:pt>
                <c:pt idx="9">
                  <c:v>Czechia</c:v>
                </c:pt>
                <c:pt idx="10">
                  <c:v>Slovakia</c:v>
                </c:pt>
                <c:pt idx="11">
                  <c:v>Croatia</c:v>
                </c:pt>
                <c:pt idx="12">
                  <c:v>Belgium</c:v>
                </c:pt>
                <c:pt idx="13">
                  <c:v>Austria</c:v>
                </c:pt>
                <c:pt idx="14">
                  <c:v>Sweden</c:v>
                </c:pt>
                <c:pt idx="15">
                  <c:v>Slovenia</c:v>
                </c:pt>
                <c:pt idx="16">
                  <c:v>Lithuania</c:v>
                </c:pt>
                <c:pt idx="17">
                  <c:v>Finland</c:v>
                </c:pt>
                <c:pt idx="18">
                  <c:v>Latvia</c:v>
                </c:pt>
                <c:pt idx="19">
                  <c:v>Denmark</c:v>
                </c:pt>
                <c:pt idx="20">
                  <c:v>Cyprus</c:v>
                </c:pt>
                <c:pt idx="21">
                  <c:v>Estonia</c:v>
                </c:pt>
                <c:pt idx="22">
                  <c:v>Ireland</c:v>
                </c:pt>
                <c:pt idx="23">
                  <c:v>Malta</c:v>
                </c:pt>
                <c:pt idx="24">
                  <c:v>Luxembourg</c:v>
                </c:pt>
                <c:pt idx="25">
                  <c:v>Bulgaria</c:v>
                </c:pt>
                <c:pt idx="26">
                  <c:v>Netherlands</c:v>
                </c:pt>
              </c:strCache>
            </c:strRef>
          </c:cat>
          <c:val>
            <c:numRef>
              <c:f>dati_per_paese!$C$2:$C$28</c:f>
              <c:numCache>
                <c:formatCode>0.0%</c:formatCode>
                <c:ptCount val="27"/>
                <c:pt idx="0">
                  <c:v>6.8303312838811026E-2</c:v>
                </c:pt>
                <c:pt idx="1">
                  <c:v>0</c:v>
                </c:pt>
                <c:pt idx="2">
                  <c:v>0</c:v>
                </c:pt>
                <c:pt idx="3">
                  <c:v>2.2676166168696804E-2</c:v>
                </c:pt>
                <c:pt idx="4">
                  <c:v>6.9304077917428833E-2</c:v>
                </c:pt>
                <c:pt idx="5">
                  <c:v>6.721559401781213E-2</c:v>
                </c:pt>
                <c:pt idx="6">
                  <c:v>0</c:v>
                </c:pt>
                <c:pt idx="7">
                  <c:v>1.2594775687045014E-2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1.4463796085270278E-2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8.6919108731459069E-3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7B-4A21-9129-3D7DCF9CF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2340112"/>
        <c:axId val="912336504"/>
      </c:barChart>
      <c:catAx>
        <c:axId val="912340112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336504"/>
        <c:crosses val="autoZero"/>
        <c:auto val="1"/>
        <c:lblAlgn val="ctr"/>
        <c:lblOffset val="100"/>
        <c:noMultiLvlLbl val="0"/>
      </c:catAx>
      <c:valAx>
        <c:axId val="9123365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% al PIL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34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ff_impact!$B$2</c:f>
              <c:strCache>
                <c:ptCount val="1"/>
                <c:pt idx="0">
                  <c:v>negativo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C12-4C5D-9DDF-6E914BDA78A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C12-4C5D-9DDF-6E914BDA78A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C12-4C5D-9DDF-6E914BDA78A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C12-4C5D-9DDF-6E914BDA78A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C12-4C5D-9DDF-6E914BDA78A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C12-4C5D-9DDF-6E914BDA78A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C12-4C5D-9DDF-6E914BDA78A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C12-4C5D-9DDF-6E914BDA78A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C12-4C5D-9DDF-6E914BDA78A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C12-4C5D-9DDF-6E914BDA78A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C12-4C5D-9DDF-6E914BDA78A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C12-4C5D-9DDF-6E914BDA78AC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C12-4C5D-9DDF-6E914BDA78AC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C12-4C5D-9DDF-6E914BDA78AC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C12-4C5D-9DDF-6E914BDA78AC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C12-4C5D-9DDF-6E914BDA7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ff_impact!$A$3:$A$29</c:f>
              <c:strCache>
                <c:ptCount val="27"/>
                <c:pt idx="0">
                  <c:v>Ireland</c:v>
                </c:pt>
                <c:pt idx="1">
                  <c:v>Denmark</c:v>
                </c:pt>
                <c:pt idx="2">
                  <c:v>Germany</c:v>
                </c:pt>
                <c:pt idx="3">
                  <c:v>Netherlands</c:v>
                </c:pt>
                <c:pt idx="4">
                  <c:v>Luxembourg</c:v>
                </c:pt>
                <c:pt idx="5">
                  <c:v>Austria</c:v>
                </c:pt>
                <c:pt idx="6">
                  <c:v>Finland</c:v>
                </c:pt>
                <c:pt idx="7">
                  <c:v>Sweden</c:v>
                </c:pt>
                <c:pt idx="8">
                  <c:v>Belgium</c:v>
                </c:pt>
                <c:pt idx="9">
                  <c:v>France</c:v>
                </c:pt>
                <c:pt idx="10">
                  <c:v>Malta</c:v>
                </c:pt>
                <c:pt idx="11">
                  <c:v>Czechia</c:v>
                </c:pt>
                <c:pt idx="12">
                  <c:v>Slovenia</c:v>
                </c:pt>
                <c:pt idx="13">
                  <c:v>Estonia</c:v>
                </c:pt>
                <c:pt idx="14">
                  <c:v>Poland</c:v>
                </c:pt>
                <c:pt idx="15">
                  <c:v>Lithuania</c:v>
                </c:pt>
                <c:pt idx="16">
                  <c:v>Cyprus</c:v>
                </c:pt>
                <c:pt idx="17">
                  <c:v>Hungary</c:v>
                </c:pt>
                <c:pt idx="18">
                  <c:v>Italy</c:v>
                </c:pt>
                <c:pt idx="19">
                  <c:v>Latvia</c:v>
                </c:pt>
                <c:pt idx="20">
                  <c:v>Spain</c:v>
                </c:pt>
                <c:pt idx="21">
                  <c:v>Romania</c:v>
                </c:pt>
                <c:pt idx="22">
                  <c:v>Slovakia</c:v>
                </c:pt>
                <c:pt idx="23">
                  <c:v>Portugal</c:v>
                </c:pt>
                <c:pt idx="24">
                  <c:v>Bulgaria</c:v>
                </c:pt>
                <c:pt idx="25">
                  <c:v>Greece</c:v>
                </c:pt>
                <c:pt idx="26">
                  <c:v>Croatia</c:v>
                </c:pt>
              </c:strCache>
            </c:strRef>
          </c:cat>
          <c:val>
            <c:numRef>
              <c:f>ff_impact!$B$3:$B$29</c:f>
              <c:numCache>
                <c:formatCode>General</c:formatCode>
                <c:ptCount val="27"/>
                <c:pt idx="0">
                  <c:v>-3.4</c:v>
                </c:pt>
                <c:pt idx="1">
                  <c:v>-3</c:v>
                </c:pt>
                <c:pt idx="2">
                  <c:v>-2.4</c:v>
                </c:pt>
                <c:pt idx="3">
                  <c:v>-2.2000000000000002</c:v>
                </c:pt>
                <c:pt idx="4">
                  <c:v>-2</c:v>
                </c:pt>
                <c:pt idx="5">
                  <c:v>-1.9</c:v>
                </c:pt>
                <c:pt idx="6">
                  <c:v>-1.9</c:v>
                </c:pt>
                <c:pt idx="7">
                  <c:v>-1.8</c:v>
                </c:pt>
                <c:pt idx="8">
                  <c:v>-1.3</c:v>
                </c:pt>
                <c:pt idx="9">
                  <c:v>-0.7</c:v>
                </c:pt>
                <c:pt idx="10">
                  <c:v>-0.7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12-4C5D-9DDF-6E914BDA78AC}"/>
            </c:ext>
          </c:extLst>
        </c:ser>
        <c:ser>
          <c:idx val="2"/>
          <c:order val="1"/>
          <c:tx>
            <c:strRef>
              <c:f>ff_impact!$C$2</c:f>
              <c:strCache>
                <c:ptCount val="1"/>
                <c:pt idx="0">
                  <c:v>positivo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3333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1C12-4C5D-9DDF-6E914BDA78A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C12-4C5D-9DDF-6E914BDA78A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C12-4C5D-9DDF-6E914BDA78A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C12-4C5D-9DDF-6E914BDA78A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12-4C5D-9DDF-6E914BDA78A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C12-4C5D-9DDF-6E914BDA78A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12-4C5D-9DDF-6E914BDA78A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12-4C5D-9DDF-6E914BDA78A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12-4C5D-9DDF-6E914BDA78A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12-4C5D-9DDF-6E914BDA78A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12-4C5D-9DDF-6E914BDA78A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12-4C5D-9DDF-6E914BDA78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ff_impact!$A$3:$A$29</c:f>
              <c:strCache>
                <c:ptCount val="27"/>
                <c:pt idx="0">
                  <c:v>Ireland</c:v>
                </c:pt>
                <c:pt idx="1">
                  <c:v>Denmark</c:v>
                </c:pt>
                <c:pt idx="2">
                  <c:v>Germany</c:v>
                </c:pt>
                <c:pt idx="3">
                  <c:v>Netherlands</c:v>
                </c:pt>
                <c:pt idx="4">
                  <c:v>Luxembourg</c:v>
                </c:pt>
                <c:pt idx="5">
                  <c:v>Austria</c:v>
                </c:pt>
                <c:pt idx="6">
                  <c:v>Finland</c:v>
                </c:pt>
                <c:pt idx="7">
                  <c:v>Sweden</c:v>
                </c:pt>
                <c:pt idx="8">
                  <c:v>Belgium</c:v>
                </c:pt>
                <c:pt idx="9">
                  <c:v>France</c:v>
                </c:pt>
                <c:pt idx="10">
                  <c:v>Malta</c:v>
                </c:pt>
                <c:pt idx="11">
                  <c:v>Czechia</c:v>
                </c:pt>
                <c:pt idx="12">
                  <c:v>Slovenia</c:v>
                </c:pt>
                <c:pt idx="13">
                  <c:v>Estonia</c:v>
                </c:pt>
                <c:pt idx="14">
                  <c:v>Poland</c:v>
                </c:pt>
                <c:pt idx="15">
                  <c:v>Lithuania</c:v>
                </c:pt>
                <c:pt idx="16">
                  <c:v>Cyprus</c:v>
                </c:pt>
                <c:pt idx="17">
                  <c:v>Hungary</c:v>
                </c:pt>
                <c:pt idx="18">
                  <c:v>Italy</c:v>
                </c:pt>
                <c:pt idx="19">
                  <c:v>Latvia</c:v>
                </c:pt>
                <c:pt idx="20">
                  <c:v>Spain</c:v>
                </c:pt>
                <c:pt idx="21">
                  <c:v>Romania</c:v>
                </c:pt>
                <c:pt idx="22">
                  <c:v>Slovakia</c:v>
                </c:pt>
                <c:pt idx="23">
                  <c:v>Portugal</c:v>
                </c:pt>
                <c:pt idx="24">
                  <c:v>Bulgaria</c:v>
                </c:pt>
                <c:pt idx="25">
                  <c:v>Greece</c:v>
                </c:pt>
                <c:pt idx="26">
                  <c:v>Croatia</c:v>
                </c:pt>
              </c:strCache>
            </c:strRef>
          </c:cat>
          <c:val>
            <c:numRef>
              <c:f>ff_impact!$C$3:$C$29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0.1</c:v>
                </c:pt>
                <c:pt idx="12">
                  <c:v>1</c:v>
                </c:pt>
                <c:pt idx="13">
                  <c:v>1.2</c:v>
                </c:pt>
                <c:pt idx="14">
                  <c:v>1.4</c:v>
                </c:pt>
                <c:pt idx="15">
                  <c:v>2.1</c:v>
                </c:pt>
                <c:pt idx="16">
                  <c:v>2.6</c:v>
                </c:pt>
                <c:pt idx="17">
                  <c:v>2.7</c:v>
                </c:pt>
                <c:pt idx="18">
                  <c:v>3.1</c:v>
                </c:pt>
                <c:pt idx="19">
                  <c:v>3.9</c:v>
                </c:pt>
                <c:pt idx="20">
                  <c:v>4.4000000000000004</c:v>
                </c:pt>
                <c:pt idx="21">
                  <c:v>4.5</c:v>
                </c:pt>
                <c:pt idx="22">
                  <c:v>5.0999999999999996</c:v>
                </c:pt>
                <c:pt idx="23">
                  <c:v>5.5</c:v>
                </c:pt>
                <c:pt idx="24">
                  <c:v>8.5</c:v>
                </c:pt>
                <c:pt idx="25">
                  <c:v>10.1</c:v>
                </c:pt>
                <c:pt idx="26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12-4C5D-9DDF-6E914BDA7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24584176"/>
        <c:axId val="924587456"/>
      </c:barChart>
      <c:catAx>
        <c:axId val="924584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587456"/>
        <c:crosses val="autoZero"/>
        <c:auto val="1"/>
        <c:lblAlgn val="ctr"/>
        <c:lblOffset val="100"/>
        <c:tickLblSkip val="1"/>
        <c:noMultiLvlLbl val="0"/>
      </c:catAx>
      <c:valAx>
        <c:axId val="924587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financial implications of NGEU (% of GNI)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58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Fondi RRF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237485303639915E-2"/>
          <c:y val="0.18259712427807157"/>
          <c:w val="0.90261910145126978"/>
          <c:h val="0.59068251837118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Foglio1!$B$6</c:f>
              <c:strCache>
                <c:ptCount val="1"/>
                <c:pt idx="0">
                  <c:v>Richiesti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pct75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72-4FCC-8BA8-8050826782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Foglio1!$C$5:$D$5</c:f>
              <c:strCache>
                <c:ptCount val="2"/>
                <c:pt idx="0">
                  <c:v>Totale Grants (sussidi)</c:v>
                </c:pt>
                <c:pt idx="1">
                  <c:v>Totale Loans (prestiti)</c:v>
                </c:pt>
              </c:strCache>
            </c:strRef>
          </c:cat>
          <c:val>
            <c:numRef>
              <c:f>Foglio1!$C$6:$D$6</c:f>
              <c:numCache>
                <c:formatCode>General</c:formatCode>
                <c:ptCount val="2"/>
                <c:pt idx="0">
                  <c:v>331</c:v>
                </c:pt>
                <c:pt idx="1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2-4FCC-8BA8-80508267820C}"/>
            </c:ext>
          </c:extLst>
        </c:ser>
        <c:ser>
          <c:idx val="1"/>
          <c:order val="1"/>
          <c:tx>
            <c:strRef>
              <c:f>Foglio1!$B$7</c:f>
              <c:strCache>
                <c:ptCount val="1"/>
                <c:pt idx="0">
                  <c:v>A disposizione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pct75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72-4FCC-8BA8-8050826782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Foglio1!$C$5:$D$5</c:f>
              <c:strCache>
                <c:ptCount val="2"/>
                <c:pt idx="0">
                  <c:v>Totale Grants (sussidi)</c:v>
                </c:pt>
                <c:pt idx="1">
                  <c:v>Totale Loans (prestiti)</c:v>
                </c:pt>
              </c:strCache>
            </c:strRef>
          </c:cat>
          <c:val>
            <c:numRef>
              <c:f>Foglio1!$C$7:$D$7</c:f>
              <c:numCache>
                <c:formatCode>General</c:formatCode>
                <c:ptCount val="2"/>
                <c:pt idx="0">
                  <c:v>338</c:v>
                </c:pt>
                <c:pt idx="1">
                  <c:v>385.8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72-4FCC-8BA8-805082678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1"/>
        <c:axId val="2093577727"/>
        <c:axId val="2093579391"/>
      </c:barChart>
      <c:catAx>
        <c:axId val="209357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3579391"/>
        <c:crosses val="autoZero"/>
        <c:auto val="1"/>
        <c:lblAlgn val="ctr"/>
        <c:lblOffset val="100"/>
        <c:noMultiLvlLbl val="0"/>
      </c:catAx>
      <c:valAx>
        <c:axId val="2093579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357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Totale risorse PNRR - 235,1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9.1228066463850649E-2"/>
          <c:w val="1"/>
          <c:h val="0.78779961724016967"/>
        </c:manualLayout>
      </c:layout>
      <c:barChart>
        <c:barDir val="bar"/>
        <c:grouping val="stacked"/>
        <c:varyColors val="0"/>
        <c:ser>
          <c:idx val="0"/>
          <c:order val="0"/>
          <c:tx>
            <c:v>RRF - sussidi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RRF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68.900000000000006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C-439E-870A-7A0BE81F6D04}"/>
            </c:ext>
          </c:extLst>
        </c:ser>
        <c:ser>
          <c:idx val="1"/>
          <c:order val="1"/>
          <c:tx>
            <c:v>RRF - prestiti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58C-439E-870A-7A0BE81F6D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RRF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122.6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8C-439E-870A-7A0BE81F6D04}"/>
            </c:ext>
          </c:extLst>
        </c:ser>
        <c:ser>
          <c:idx val="2"/>
          <c:order val="2"/>
          <c:tx>
            <c:v>React-EU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RRF</c:v>
                </c:pt>
              </c:strCache>
            </c:strRef>
          </c:cat>
          <c:val>
            <c:numRef>
              <c:f>Foglio1!$D$2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8C-439E-870A-7A0BE81F6D04}"/>
            </c:ext>
          </c:extLst>
        </c:ser>
        <c:ser>
          <c:idx val="3"/>
          <c:order val="3"/>
          <c:tx>
            <c:v>Fondo complementare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58C-439E-870A-7A0BE81F6D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RRF</c:v>
                </c:pt>
              </c:strCache>
            </c:strRef>
          </c:cat>
          <c:val>
            <c:numRef>
              <c:f>Foglio1!$E$2</c:f>
              <c:numCache>
                <c:formatCode>General</c:formatCode>
                <c:ptCount val="1"/>
                <c:pt idx="0">
                  <c:v>30.6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8C-439E-870A-7A0BE81F6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925696"/>
        <c:axId val="192927232"/>
      </c:barChart>
      <c:catAx>
        <c:axId val="192925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27232"/>
        <c:crosses val="autoZero"/>
        <c:auto val="1"/>
        <c:lblAlgn val="ctr"/>
        <c:lblOffset val="100"/>
        <c:noMultiLvlLbl val="0"/>
      </c:catAx>
      <c:valAx>
        <c:axId val="192927232"/>
        <c:scaling>
          <c:orientation val="minMax"/>
          <c:max val="24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292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817958210643812"/>
          <c:y val="2.0222446916076844E-2"/>
          <c:w val="0.56436692206290118"/>
          <c:h val="0.7468484033024689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Foglio3!$C$1</c:f>
              <c:strCache>
                <c:ptCount val="1"/>
                <c:pt idx="0">
                  <c:v>RRF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Foglio3!$B$2:$B$7</c:f>
              <c:strCache>
                <c:ptCount val="6"/>
                <c:pt idx="0">
                  <c:v>M6 - Salute</c:v>
                </c:pt>
                <c:pt idx="1">
                  <c:v>M5 - Coesione e inclusione</c:v>
                </c:pt>
                <c:pt idx="2">
                  <c:v>M4 - Istruzione e ricerca</c:v>
                </c:pt>
                <c:pt idx="3">
                  <c:v>M3 - Infrastrutture per una mobilità sostenibile</c:v>
                </c:pt>
                <c:pt idx="4">
                  <c:v>M2 - Rivoluzione verde e transazione ecologica</c:v>
                </c:pt>
                <c:pt idx="5">
                  <c:v>M1 - Digitalizzazione, innovazione, competitività, cultura e turismo </c:v>
                </c:pt>
              </c:strCache>
            </c:strRef>
          </c:cat>
          <c:val>
            <c:numRef>
              <c:f>Foglio3!$C$2:$C$7</c:f>
              <c:numCache>
                <c:formatCode>General</c:formatCode>
                <c:ptCount val="6"/>
                <c:pt idx="0">
                  <c:v>15.63</c:v>
                </c:pt>
                <c:pt idx="1">
                  <c:v>19.809999999999999</c:v>
                </c:pt>
                <c:pt idx="2">
                  <c:v>30.880000000000003</c:v>
                </c:pt>
                <c:pt idx="3">
                  <c:v>25.4</c:v>
                </c:pt>
                <c:pt idx="4">
                  <c:v>59.47</c:v>
                </c:pt>
                <c:pt idx="5">
                  <c:v>40.32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75-4A38-ABF8-8E115ABE1904}"/>
            </c:ext>
          </c:extLst>
        </c:ser>
        <c:ser>
          <c:idx val="1"/>
          <c:order val="1"/>
          <c:tx>
            <c:strRef>
              <c:f>Foglio3!$D$1</c:f>
              <c:strCache>
                <c:ptCount val="1"/>
                <c:pt idx="0">
                  <c:v>React-EU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7922097747524346E-17"/>
                  <c:y val="-4.73933649289100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75-4A38-ABF8-8E115ABE1904}"/>
                </c:ext>
              </c:extLst>
            </c:dLbl>
            <c:dLbl>
              <c:idx val="2"/>
              <c:layout>
                <c:manualLayout>
                  <c:x val="-2.1251726702793822E-3"/>
                  <c:y val="-4.73933649289099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75-4A38-ABF8-8E115ABE190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75-4A38-ABF8-8E115ABE1904}"/>
                </c:ext>
              </c:extLst>
            </c:dLbl>
            <c:dLbl>
              <c:idx val="4"/>
              <c:layout>
                <c:manualLayout>
                  <c:x val="0"/>
                  <c:y val="-5.792522380200105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75-4A38-ABF8-8E115ABE1904}"/>
                </c:ext>
              </c:extLst>
            </c:dLbl>
            <c:dLbl>
              <c:idx val="5"/>
              <c:layout>
                <c:manualLayout>
                  <c:x val="0"/>
                  <c:y val="-4.739336492890995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75-4A38-ABF8-8E115ABE190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Foglio3!$B$2:$B$7</c:f>
              <c:strCache>
                <c:ptCount val="6"/>
                <c:pt idx="0">
                  <c:v>M6 - Salute</c:v>
                </c:pt>
                <c:pt idx="1">
                  <c:v>M5 - Coesione e inclusione</c:v>
                </c:pt>
                <c:pt idx="2">
                  <c:v>M4 - Istruzione e ricerca</c:v>
                </c:pt>
                <c:pt idx="3">
                  <c:v>M3 - Infrastrutture per una mobilità sostenibile</c:v>
                </c:pt>
                <c:pt idx="4">
                  <c:v>M2 - Rivoluzione verde e transazione ecologica</c:v>
                </c:pt>
                <c:pt idx="5">
                  <c:v>M1 - Digitalizzazione, innovazione, competitività, cultura e turismo </c:v>
                </c:pt>
              </c:strCache>
            </c:strRef>
          </c:cat>
          <c:val>
            <c:numRef>
              <c:f>Foglio3!$D$2:$D$7</c:f>
              <c:numCache>
                <c:formatCode>General</c:formatCode>
                <c:ptCount val="6"/>
                <c:pt idx="0">
                  <c:v>1.71</c:v>
                </c:pt>
                <c:pt idx="1">
                  <c:v>7.25</c:v>
                </c:pt>
                <c:pt idx="2">
                  <c:v>1.93</c:v>
                </c:pt>
                <c:pt idx="3">
                  <c:v>0</c:v>
                </c:pt>
                <c:pt idx="4">
                  <c:v>1.31</c:v>
                </c:pt>
                <c:pt idx="5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75-4A38-ABF8-8E115ABE1904}"/>
            </c:ext>
          </c:extLst>
        </c:ser>
        <c:ser>
          <c:idx val="2"/>
          <c:order val="2"/>
          <c:tx>
            <c:strRef>
              <c:f>Foglio3!$E$1</c:f>
              <c:strCache>
                <c:ptCount val="1"/>
                <c:pt idx="0">
                  <c:v>Fondo complementare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125172670279467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75-4A38-ABF8-8E115ABE190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Foglio3!$B$2:$B$7</c:f>
              <c:strCache>
                <c:ptCount val="6"/>
                <c:pt idx="0">
                  <c:v>M6 - Salute</c:v>
                </c:pt>
                <c:pt idx="1">
                  <c:v>M5 - Coesione e inclusione</c:v>
                </c:pt>
                <c:pt idx="2">
                  <c:v>M4 - Istruzione e ricerca</c:v>
                </c:pt>
                <c:pt idx="3">
                  <c:v>M3 - Infrastrutture per una mobilità sostenibile</c:v>
                </c:pt>
                <c:pt idx="4">
                  <c:v>M2 - Rivoluzione verde e transazione ecologica</c:v>
                </c:pt>
                <c:pt idx="5">
                  <c:v>M1 - Digitalizzazione, innovazione, competitività, cultura e turismo </c:v>
                </c:pt>
              </c:strCache>
            </c:strRef>
          </c:cat>
          <c:val>
            <c:numRef>
              <c:f>Foglio3!$E$2:$E$7</c:f>
              <c:numCache>
                <c:formatCode>General</c:formatCode>
                <c:ptCount val="6"/>
                <c:pt idx="0">
                  <c:v>2.89</c:v>
                </c:pt>
                <c:pt idx="1">
                  <c:v>2.77</c:v>
                </c:pt>
                <c:pt idx="2">
                  <c:v>1</c:v>
                </c:pt>
                <c:pt idx="3">
                  <c:v>6.06</c:v>
                </c:pt>
                <c:pt idx="4">
                  <c:v>9.16</c:v>
                </c:pt>
                <c:pt idx="5">
                  <c:v>8.74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75-4A38-ABF8-8E115ABE1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93046400"/>
        <c:axId val="193047936"/>
      </c:barChart>
      <c:barChart>
        <c:barDir val="bar"/>
        <c:grouping val="clustered"/>
        <c:varyColors val="0"/>
        <c:ser>
          <c:idx val="3"/>
          <c:order val="3"/>
          <c:tx>
            <c:strRef>
              <c:f>Foglio3!$F$1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39105636978673808"/>
                  <c:y val="-9.654092442100468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75-4A38-ABF8-8E115ABE1904}"/>
                </c:ext>
              </c:extLst>
            </c:dLbl>
            <c:dLbl>
              <c:idx val="1"/>
              <c:layout>
                <c:manualLayout>
                  <c:x val="0.32275298549109477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75-4A38-ABF8-8E115ABE1904}"/>
                </c:ext>
              </c:extLst>
            </c:dLbl>
            <c:dLbl>
              <c:idx val="2"/>
              <c:layout>
                <c:manualLayout>
                  <c:x val="0.29500910728524249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75-4A38-ABF8-8E115ABE1904}"/>
                </c:ext>
              </c:extLst>
            </c:dLbl>
            <c:dLbl>
              <c:idx val="3"/>
              <c:layout>
                <c:manualLayout>
                  <c:x val="0.30996312741748849"/>
                  <c:y val="-4.82704622105023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75-4A38-ABF8-8E115ABE1904}"/>
                </c:ext>
              </c:extLst>
            </c:dLbl>
            <c:dLbl>
              <c:idx val="4"/>
              <c:layout>
                <c:manualLayout>
                  <c:x val="8.1248663673294849E-2"/>
                  <c:y val="-2.39273316987063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75-4A38-ABF8-8E115ABE1904}"/>
                </c:ext>
              </c:extLst>
            </c:dLbl>
            <c:dLbl>
              <c:idx val="5"/>
              <c:layout>
                <c:manualLayout>
                  <c:x val="0.1924310455420141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675-4A38-ABF8-8E115ABE19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Foglio3!$F$2:$F$7</c:f>
              <c:numCache>
                <c:formatCode>General</c:formatCode>
                <c:ptCount val="6"/>
                <c:pt idx="0">
                  <c:v>20.23</c:v>
                </c:pt>
                <c:pt idx="1">
                  <c:v>29.83</c:v>
                </c:pt>
                <c:pt idx="2">
                  <c:v>33.81</c:v>
                </c:pt>
                <c:pt idx="3">
                  <c:v>31.459999999999997</c:v>
                </c:pt>
                <c:pt idx="4">
                  <c:v>69.94</c:v>
                </c:pt>
                <c:pt idx="5">
                  <c:v>49.86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675-4A38-ABF8-8E115ABE1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3088128"/>
        <c:axId val="193086592"/>
      </c:barChart>
      <c:catAx>
        <c:axId val="193046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47936"/>
        <c:crosses val="autoZero"/>
        <c:auto val="1"/>
        <c:lblAlgn val="ctr"/>
        <c:lblOffset val="100"/>
        <c:noMultiLvlLbl val="0"/>
      </c:catAx>
      <c:valAx>
        <c:axId val="193047936"/>
        <c:scaling>
          <c:orientation val="minMax"/>
          <c:max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46400"/>
        <c:crosses val="autoZero"/>
        <c:crossBetween val="between"/>
      </c:valAx>
      <c:valAx>
        <c:axId val="193086592"/>
        <c:scaling>
          <c:orientation val="minMax"/>
          <c:max val="100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88128"/>
        <c:crosses val="max"/>
        <c:crossBetween val="between"/>
      </c:valAx>
      <c:catAx>
        <c:axId val="193088128"/>
        <c:scaling>
          <c:orientation val="minMax"/>
        </c:scaling>
        <c:delete val="1"/>
        <c:axPos val="l"/>
        <c:majorTickMark val="none"/>
        <c:minorTickMark val="none"/>
        <c:tickLblPos val="nextTo"/>
        <c:crossAx val="1930865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5621212121212"/>
          <c:y val="6.5489999042648767E-2"/>
          <c:w val="0.79879292929292933"/>
          <c:h val="0.756797703492563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'Tabelle e Grafici'!$K$5</c:f>
              <c:strCache>
                <c:ptCount val="1"/>
                <c:pt idx="0">
                  <c:v>Ecologia e ambiente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'Tabelle e Grafici'!$L$4:$Q$4</c:f>
              <c:strCache>
                <c:ptCount val="6"/>
                <c:pt idx="0">
                  <c:v>Italia</c:v>
                </c:pt>
                <c:pt idx="1">
                  <c:v>Grecia</c:v>
                </c:pt>
                <c:pt idx="2">
                  <c:v>Portogallo</c:v>
                </c:pt>
                <c:pt idx="3">
                  <c:v>Spagna</c:v>
                </c:pt>
                <c:pt idx="4">
                  <c:v>Francia</c:v>
                </c:pt>
                <c:pt idx="5">
                  <c:v>Germania</c:v>
                </c:pt>
              </c:strCache>
            </c:strRef>
          </c:cat>
          <c:val>
            <c:numRef>
              <c:f>'Tabelle e Grafici'!$L$5:$Q$5</c:f>
              <c:numCache>
                <c:formatCode>0%</c:formatCode>
                <c:ptCount val="6"/>
                <c:pt idx="0">
                  <c:v>0.4431622369589055</c:v>
                </c:pt>
                <c:pt idx="1">
                  <c:v>0.33670363122417918</c:v>
                </c:pt>
                <c:pt idx="2">
                  <c:v>0.2441720740206681</c:v>
                </c:pt>
                <c:pt idx="3">
                  <c:v>0.2414100591120252</c:v>
                </c:pt>
                <c:pt idx="4">
                  <c:v>0.49268292682926829</c:v>
                </c:pt>
                <c:pt idx="5">
                  <c:v>0.40301379447684244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7-4E0A-9F5D-E7415A38C916}"/>
            </c:ext>
          </c:extLst>
        </c:ser>
        <c:ser>
          <c:idx val="1"/>
          <c:order val="1"/>
          <c:tx>
            <c:strRef>
              <c:f>'Tabelle e Grafici'!$K$6</c:f>
              <c:strCache>
                <c:ptCount val="1"/>
                <c:pt idx="0">
                  <c:v>Competitività</c:v>
                </c:pt>
              </c:strCache>
            </c:strRef>
          </c:tx>
          <c:spPr>
            <a:solidFill>
              <a:srgbClr val="265F92"/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'Tabelle e Grafici'!$L$4:$Q$4</c:f>
              <c:strCache>
                <c:ptCount val="6"/>
                <c:pt idx="0">
                  <c:v>Italia</c:v>
                </c:pt>
                <c:pt idx="1">
                  <c:v>Grecia</c:v>
                </c:pt>
                <c:pt idx="2">
                  <c:v>Portogallo</c:v>
                </c:pt>
                <c:pt idx="3">
                  <c:v>Spagna</c:v>
                </c:pt>
                <c:pt idx="4">
                  <c:v>Francia</c:v>
                </c:pt>
                <c:pt idx="5">
                  <c:v>Germania</c:v>
                </c:pt>
              </c:strCache>
            </c:strRef>
          </c:cat>
          <c:val>
            <c:numRef>
              <c:f>'Tabelle e Grafici'!$L$6:$Q$6</c:f>
              <c:numCache>
                <c:formatCode>0%</c:formatCode>
                <c:ptCount val="6"/>
                <c:pt idx="0">
                  <c:v>0.27027309278888834</c:v>
                </c:pt>
                <c:pt idx="1">
                  <c:v>0.38149597738638841</c:v>
                </c:pt>
                <c:pt idx="2">
                  <c:v>0.45848353761115135</c:v>
                </c:pt>
                <c:pt idx="3">
                  <c:v>0.37385839002430643</c:v>
                </c:pt>
                <c:pt idx="4">
                  <c:v>0.13658536585365852</c:v>
                </c:pt>
                <c:pt idx="5">
                  <c:v>0.3886411398803043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07-4E0A-9F5D-E7415A38C916}"/>
            </c:ext>
          </c:extLst>
        </c:ser>
        <c:ser>
          <c:idx val="2"/>
          <c:order val="2"/>
          <c:tx>
            <c:strRef>
              <c:f>'Tabelle e Grafici'!$K$7</c:f>
              <c:strCache>
                <c:ptCount val="1"/>
                <c:pt idx="0">
                  <c:v>Coesione</c:v>
                </c:pt>
              </c:strCache>
            </c:strRef>
          </c:tx>
          <c:spPr>
            <a:solidFill>
              <a:srgbClr val="993366"/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'Tabelle e Grafici'!$L$4:$Q$4</c:f>
              <c:strCache>
                <c:ptCount val="6"/>
                <c:pt idx="0">
                  <c:v>Italia</c:v>
                </c:pt>
                <c:pt idx="1">
                  <c:v>Grecia</c:v>
                </c:pt>
                <c:pt idx="2">
                  <c:v>Portogallo</c:v>
                </c:pt>
                <c:pt idx="3">
                  <c:v>Spagna</c:v>
                </c:pt>
                <c:pt idx="4">
                  <c:v>Francia</c:v>
                </c:pt>
                <c:pt idx="5">
                  <c:v>Germania</c:v>
                </c:pt>
              </c:strCache>
            </c:strRef>
          </c:cat>
          <c:val>
            <c:numRef>
              <c:f>'Tabelle e Grafici'!$L$7:$Q$7</c:f>
              <c:numCache>
                <c:formatCode>0%</c:formatCode>
                <c:ptCount val="6"/>
                <c:pt idx="0">
                  <c:v>0.28656467025220617</c:v>
                </c:pt>
                <c:pt idx="1">
                  <c:v>0.28180039138943247</c:v>
                </c:pt>
                <c:pt idx="2">
                  <c:v>0.29734438836818072</c:v>
                </c:pt>
                <c:pt idx="3">
                  <c:v>0.38473155086366839</c:v>
                </c:pt>
                <c:pt idx="4">
                  <c:v>0.37073170731707317</c:v>
                </c:pt>
                <c:pt idx="5">
                  <c:v>0.20834506564285316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07-4E0A-9F5D-E7415A38C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61720192"/>
        <c:axId val="161721728"/>
      </c:barChart>
      <c:catAx>
        <c:axId val="1617201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61721728"/>
        <c:crosses val="autoZero"/>
        <c:auto val="1"/>
        <c:lblAlgn val="ctr"/>
        <c:lblOffset val="100"/>
        <c:noMultiLvlLbl val="0"/>
      </c:catAx>
      <c:valAx>
        <c:axId val="161721728"/>
        <c:scaling>
          <c:orientation val="minMax"/>
          <c:max val="1"/>
        </c:scaling>
        <c:delete val="1"/>
        <c:axPos val="b"/>
        <c:numFmt formatCode="0%" sourceLinked="0"/>
        <c:majorTickMark val="out"/>
        <c:minorTickMark val="none"/>
        <c:tickLblPos val="nextTo"/>
        <c:crossAx val="1617201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u="none">
          <a:latin typeface="Frutiger LT 45 Light" panose="020B0500000000000000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B0F61-166B-451E-911F-3B5848EB263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320A307-261A-4828-940D-0A04D0AE4D57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1800" dirty="0"/>
            <a:t>PNNR</a:t>
          </a:r>
        </a:p>
      </dgm:t>
    </dgm:pt>
    <dgm:pt modelId="{7D1D40C3-402D-447C-A119-42CC5AEFD37E}" type="parTrans" cxnId="{B9D4D20D-2BBC-4BD2-A8BC-446C0E498937}">
      <dgm:prSet/>
      <dgm:spPr/>
      <dgm:t>
        <a:bodyPr/>
        <a:lstStyle/>
        <a:p>
          <a:endParaRPr lang="en-GB" sz="2800"/>
        </a:p>
      </dgm:t>
    </dgm:pt>
    <dgm:pt modelId="{3EB5724C-8D5C-4F1D-BA89-17D4CF85E8AC}" type="sibTrans" cxnId="{B9D4D20D-2BBC-4BD2-A8BC-446C0E498937}">
      <dgm:prSet/>
      <dgm:spPr/>
      <dgm:t>
        <a:bodyPr/>
        <a:lstStyle/>
        <a:p>
          <a:endParaRPr lang="en-GB" sz="2800"/>
        </a:p>
      </dgm:t>
    </dgm:pt>
    <dgm:pt modelId="{3980565E-3665-4E51-B56A-245D2989A443}" type="asst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1800" dirty="0"/>
            <a:t>INVESTIMENTI</a:t>
          </a:r>
        </a:p>
      </dgm:t>
    </dgm:pt>
    <dgm:pt modelId="{311626A8-5580-4D83-8FC9-6B15DE81C54E}" type="parTrans" cxnId="{0ABE8F18-D95D-41F3-961B-80CFFAC5D45D}">
      <dgm:prSet/>
      <dgm:spPr/>
      <dgm:t>
        <a:bodyPr/>
        <a:lstStyle/>
        <a:p>
          <a:endParaRPr lang="en-GB" sz="2800"/>
        </a:p>
      </dgm:t>
    </dgm:pt>
    <dgm:pt modelId="{FCE66FBC-D502-4D0F-BFA6-26E535102B76}" type="sibTrans" cxnId="{0ABE8F18-D95D-41F3-961B-80CFFAC5D45D}">
      <dgm:prSet/>
      <dgm:spPr/>
      <dgm:t>
        <a:bodyPr/>
        <a:lstStyle/>
        <a:p>
          <a:endParaRPr lang="en-GB" sz="2800"/>
        </a:p>
      </dgm:t>
    </dgm:pt>
    <dgm:pt modelId="{0064D7F7-9534-4DDA-A854-87158E52D382}" type="asst">
      <dgm:prSet phldrT="[Text]" custT="1"/>
      <dgm:spPr>
        <a:solidFill>
          <a:schemeClr val="bg2"/>
        </a:solidFill>
      </dgm:spPr>
      <dgm:t>
        <a:bodyPr/>
        <a:lstStyle/>
        <a:p>
          <a:r>
            <a:rPr lang="en-GB" sz="1800" dirty="0">
              <a:solidFill>
                <a:schemeClr val="tx1"/>
              </a:solidFill>
            </a:rPr>
            <a:t>RIFORME</a:t>
          </a:r>
        </a:p>
      </dgm:t>
    </dgm:pt>
    <dgm:pt modelId="{E411FB54-BA91-4101-BE39-39842810C4B3}" type="parTrans" cxnId="{B7A8C9BD-2901-4F75-8163-553728CC66F5}">
      <dgm:prSet/>
      <dgm:spPr/>
      <dgm:t>
        <a:bodyPr/>
        <a:lstStyle/>
        <a:p>
          <a:endParaRPr lang="en-GB" sz="2800"/>
        </a:p>
      </dgm:t>
    </dgm:pt>
    <dgm:pt modelId="{1EA8776C-5227-45EE-983A-DE1DF9A83E39}" type="sibTrans" cxnId="{B7A8C9BD-2901-4F75-8163-553728CC66F5}">
      <dgm:prSet/>
      <dgm:spPr/>
      <dgm:t>
        <a:bodyPr/>
        <a:lstStyle/>
        <a:p>
          <a:endParaRPr lang="en-GB" sz="2800"/>
        </a:p>
      </dgm:t>
    </dgm:pt>
    <dgm:pt modelId="{EE3FA238-06B6-425D-AE91-D513EF436E05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 dirty="0"/>
            <a:t>37% green</a:t>
          </a:r>
        </a:p>
      </dgm:t>
    </dgm:pt>
    <dgm:pt modelId="{AB1BC35E-A900-4AF1-BDDC-6831DE6563E4}" type="parTrans" cxnId="{0362C604-B5BF-473A-9E57-464309AB0362}">
      <dgm:prSet/>
      <dgm:spPr/>
      <dgm:t>
        <a:bodyPr/>
        <a:lstStyle/>
        <a:p>
          <a:endParaRPr lang="en-GB" sz="2800"/>
        </a:p>
      </dgm:t>
    </dgm:pt>
    <dgm:pt modelId="{393F15CC-E0F2-467C-8571-EC8FD4C25FE8}" type="sibTrans" cxnId="{0362C604-B5BF-473A-9E57-464309AB0362}">
      <dgm:prSet/>
      <dgm:spPr/>
      <dgm:t>
        <a:bodyPr/>
        <a:lstStyle/>
        <a:p>
          <a:endParaRPr lang="en-GB" sz="2800"/>
        </a:p>
      </dgm:t>
    </dgm:pt>
    <dgm:pt modelId="{8E102430-D08E-4C10-8BD1-BDF00AF700EC}" type="asst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sz="1800" dirty="0">
              <a:solidFill>
                <a:schemeClr val="accent2"/>
              </a:solidFill>
            </a:rPr>
            <a:t>20% digital</a:t>
          </a:r>
        </a:p>
      </dgm:t>
    </dgm:pt>
    <dgm:pt modelId="{2A04E890-7FAB-4F65-BC8C-02DC4CAF07FD}" type="parTrans" cxnId="{D00A1140-FA58-47D2-B095-D65A933D78B4}">
      <dgm:prSet/>
      <dgm:spPr/>
      <dgm:t>
        <a:bodyPr/>
        <a:lstStyle/>
        <a:p>
          <a:endParaRPr lang="en-GB" sz="2800"/>
        </a:p>
      </dgm:t>
    </dgm:pt>
    <dgm:pt modelId="{CAD86D1E-2577-42C3-8B4F-19CE517151DB}" type="sibTrans" cxnId="{D00A1140-FA58-47D2-B095-D65A933D78B4}">
      <dgm:prSet/>
      <dgm:spPr/>
      <dgm:t>
        <a:bodyPr/>
        <a:lstStyle/>
        <a:p>
          <a:endParaRPr lang="en-GB" sz="2800"/>
        </a:p>
      </dgm:t>
    </dgm:pt>
    <dgm:pt modelId="{5FF5C26E-1E5E-4543-A198-D92ACF9D6585}" type="asst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GB" sz="1800"/>
            <a:t> </a:t>
          </a:r>
          <a:r>
            <a:rPr lang="en-GB" sz="1800" dirty="0"/>
            <a:t>“Do not Significant Harm”</a:t>
          </a:r>
        </a:p>
      </dgm:t>
    </dgm:pt>
    <dgm:pt modelId="{B9099F49-636E-40A7-83C2-F9EB3DDE9EE0}" type="parTrans" cxnId="{29D96503-DAB5-415C-AB6D-66EF3B1B7E01}">
      <dgm:prSet/>
      <dgm:spPr/>
      <dgm:t>
        <a:bodyPr/>
        <a:lstStyle/>
        <a:p>
          <a:endParaRPr lang="en-GB" sz="2800"/>
        </a:p>
      </dgm:t>
    </dgm:pt>
    <dgm:pt modelId="{3E585A5B-ADF6-466E-BF4C-EDBD4A3EF725}" type="sibTrans" cxnId="{29D96503-DAB5-415C-AB6D-66EF3B1B7E01}">
      <dgm:prSet/>
      <dgm:spPr/>
      <dgm:t>
        <a:bodyPr/>
        <a:lstStyle/>
        <a:p>
          <a:endParaRPr lang="en-GB" sz="2800"/>
        </a:p>
      </dgm:t>
    </dgm:pt>
    <dgm:pt modelId="{465F5555-7FCC-44E4-BFD8-609843C084FD}" type="asst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800" dirty="0"/>
            <a:t>Country Specific Recommendations (CSR)</a:t>
          </a:r>
        </a:p>
      </dgm:t>
    </dgm:pt>
    <dgm:pt modelId="{82D0D278-B206-482C-BFD8-CC745B152B3B}" type="parTrans" cxnId="{75D0FA26-164A-4235-9971-EC3A98E22108}">
      <dgm:prSet/>
      <dgm:spPr/>
      <dgm:t>
        <a:bodyPr/>
        <a:lstStyle/>
        <a:p>
          <a:endParaRPr lang="en-GB" sz="2800"/>
        </a:p>
      </dgm:t>
    </dgm:pt>
    <dgm:pt modelId="{9108CA0B-10A3-4FCC-84FD-5C12CF8A899F}" type="sibTrans" cxnId="{75D0FA26-164A-4235-9971-EC3A98E22108}">
      <dgm:prSet/>
      <dgm:spPr/>
      <dgm:t>
        <a:bodyPr/>
        <a:lstStyle/>
        <a:p>
          <a:endParaRPr lang="en-GB" sz="2800"/>
        </a:p>
      </dgm:t>
    </dgm:pt>
    <dgm:pt modelId="{83A568B7-6EDC-406D-B4CD-C9B3F3E45891}" type="asst">
      <dgm:prSet phldrT="[Text]" custT="1"/>
      <dgm:spPr>
        <a:solidFill>
          <a:srgbClr val="FF99CC"/>
        </a:solidFill>
      </dgm:spPr>
      <dgm:t>
        <a:bodyPr/>
        <a:lstStyle/>
        <a:p>
          <a:r>
            <a:rPr lang="en-GB" sz="1800" dirty="0">
              <a:solidFill>
                <a:schemeClr val="tx1"/>
              </a:solidFill>
            </a:rPr>
            <a:t>Gender Gap </a:t>
          </a:r>
        </a:p>
      </dgm:t>
    </dgm:pt>
    <dgm:pt modelId="{7F3623A7-636A-47CD-B9A0-8B13A34BFA2E}" type="parTrans" cxnId="{329F3454-7A8C-43FF-AF9A-904FA92CE22D}">
      <dgm:prSet/>
      <dgm:spPr/>
      <dgm:t>
        <a:bodyPr/>
        <a:lstStyle/>
        <a:p>
          <a:endParaRPr lang="en-GB" sz="2800"/>
        </a:p>
      </dgm:t>
    </dgm:pt>
    <dgm:pt modelId="{3CA51967-BC24-41BB-B965-20A96D3E9620}" type="sibTrans" cxnId="{329F3454-7A8C-43FF-AF9A-904FA92CE22D}">
      <dgm:prSet/>
      <dgm:spPr/>
      <dgm:t>
        <a:bodyPr/>
        <a:lstStyle/>
        <a:p>
          <a:endParaRPr lang="en-GB" sz="2800"/>
        </a:p>
      </dgm:t>
    </dgm:pt>
    <dgm:pt modelId="{CEDA0D4D-4C9A-4BDA-8684-B623027C41A3}" type="pres">
      <dgm:prSet presAssocID="{DCCB0F61-166B-451E-911F-3B5848EB26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44739C0-46AC-449A-AE1C-314B0FFACAD7}" type="pres">
      <dgm:prSet presAssocID="{B320A307-261A-4828-940D-0A04D0AE4D57}" presName="hierRoot1" presStyleCnt="0">
        <dgm:presLayoutVars>
          <dgm:hierBranch val="init"/>
        </dgm:presLayoutVars>
      </dgm:prSet>
      <dgm:spPr/>
    </dgm:pt>
    <dgm:pt modelId="{6DA8E073-05CC-4C25-8420-A2A89C372B49}" type="pres">
      <dgm:prSet presAssocID="{B320A307-261A-4828-940D-0A04D0AE4D57}" presName="rootComposite1" presStyleCnt="0"/>
      <dgm:spPr/>
    </dgm:pt>
    <dgm:pt modelId="{28942BE5-BA33-43C1-832E-BCA1D98EF3B8}" type="pres">
      <dgm:prSet presAssocID="{B320A307-261A-4828-940D-0A04D0AE4D57}" presName="rootText1" presStyleLbl="node0" presStyleIdx="0" presStyleCnt="1">
        <dgm:presLayoutVars>
          <dgm:chPref val="3"/>
        </dgm:presLayoutVars>
      </dgm:prSet>
      <dgm:spPr/>
    </dgm:pt>
    <dgm:pt modelId="{93F04E6A-4528-4AC1-BAAC-4BA9441792BB}" type="pres">
      <dgm:prSet presAssocID="{B320A307-261A-4828-940D-0A04D0AE4D57}" presName="rootConnector1" presStyleLbl="node1" presStyleIdx="0" presStyleCnt="0"/>
      <dgm:spPr/>
    </dgm:pt>
    <dgm:pt modelId="{5A206F01-2B62-45C9-A75E-F3D4283CC033}" type="pres">
      <dgm:prSet presAssocID="{B320A307-261A-4828-940D-0A04D0AE4D57}" presName="hierChild2" presStyleCnt="0"/>
      <dgm:spPr/>
    </dgm:pt>
    <dgm:pt modelId="{954E3F68-90BB-4647-855B-B759D66F1164}" type="pres">
      <dgm:prSet presAssocID="{B320A307-261A-4828-940D-0A04D0AE4D57}" presName="hierChild3" presStyleCnt="0"/>
      <dgm:spPr/>
    </dgm:pt>
    <dgm:pt modelId="{AFB4A071-412D-40AF-9148-D16342180C23}" type="pres">
      <dgm:prSet presAssocID="{311626A8-5580-4D83-8FC9-6B15DE81C54E}" presName="Name111" presStyleLbl="parChTrans1D2" presStyleIdx="0" presStyleCnt="2"/>
      <dgm:spPr/>
    </dgm:pt>
    <dgm:pt modelId="{2006A216-F128-425D-A92D-B05BD17AB36E}" type="pres">
      <dgm:prSet presAssocID="{3980565E-3665-4E51-B56A-245D2989A443}" presName="hierRoot3" presStyleCnt="0">
        <dgm:presLayoutVars>
          <dgm:hierBranch val="init"/>
        </dgm:presLayoutVars>
      </dgm:prSet>
      <dgm:spPr/>
    </dgm:pt>
    <dgm:pt modelId="{40A8DF69-3539-4320-B2C5-182F417E6798}" type="pres">
      <dgm:prSet presAssocID="{3980565E-3665-4E51-B56A-245D2989A443}" presName="rootComposite3" presStyleCnt="0"/>
      <dgm:spPr/>
    </dgm:pt>
    <dgm:pt modelId="{BDEBE639-BB94-407B-AB58-2CA6810C26ED}" type="pres">
      <dgm:prSet presAssocID="{3980565E-3665-4E51-B56A-245D2989A443}" presName="rootText3" presStyleLbl="asst1" presStyleIdx="0" presStyleCnt="7">
        <dgm:presLayoutVars>
          <dgm:chPref val="3"/>
        </dgm:presLayoutVars>
      </dgm:prSet>
      <dgm:spPr/>
    </dgm:pt>
    <dgm:pt modelId="{1BF28452-10D3-4250-89B9-80010CC8A201}" type="pres">
      <dgm:prSet presAssocID="{3980565E-3665-4E51-B56A-245D2989A443}" presName="rootConnector3" presStyleLbl="asst1" presStyleIdx="0" presStyleCnt="7"/>
      <dgm:spPr/>
    </dgm:pt>
    <dgm:pt modelId="{F12AA554-2F34-4BA7-BC5F-570F4F8B94C4}" type="pres">
      <dgm:prSet presAssocID="{3980565E-3665-4E51-B56A-245D2989A443}" presName="hierChild6" presStyleCnt="0"/>
      <dgm:spPr/>
    </dgm:pt>
    <dgm:pt modelId="{8A940B4E-003D-40E4-A1E6-F20093D6FE9A}" type="pres">
      <dgm:prSet presAssocID="{3980565E-3665-4E51-B56A-245D2989A443}" presName="hierChild7" presStyleCnt="0"/>
      <dgm:spPr/>
    </dgm:pt>
    <dgm:pt modelId="{27283FF8-ADD3-49FA-8133-B75A0E48ABCF}" type="pres">
      <dgm:prSet presAssocID="{AB1BC35E-A900-4AF1-BDDC-6831DE6563E4}" presName="Name111" presStyleLbl="parChTrans1D3" presStyleIdx="0" presStyleCnt="5"/>
      <dgm:spPr/>
    </dgm:pt>
    <dgm:pt modelId="{272C6454-26E2-4834-AEB6-D3382E8A32D2}" type="pres">
      <dgm:prSet presAssocID="{EE3FA238-06B6-425D-AE91-D513EF436E05}" presName="hierRoot3" presStyleCnt="0">
        <dgm:presLayoutVars>
          <dgm:hierBranch val="init"/>
        </dgm:presLayoutVars>
      </dgm:prSet>
      <dgm:spPr/>
    </dgm:pt>
    <dgm:pt modelId="{A8EB22A3-2FD6-48BD-B741-57062C12CAEE}" type="pres">
      <dgm:prSet presAssocID="{EE3FA238-06B6-425D-AE91-D513EF436E05}" presName="rootComposite3" presStyleCnt="0"/>
      <dgm:spPr/>
    </dgm:pt>
    <dgm:pt modelId="{E64EC3E9-005F-4266-9B52-A83194F1D448}" type="pres">
      <dgm:prSet presAssocID="{EE3FA238-06B6-425D-AE91-D513EF436E05}" presName="rootText3" presStyleLbl="asst1" presStyleIdx="1" presStyleCnt="7">
        <dgm:presLayoutVars>
          <dgm:chPref val="3"/>
        </dgm:presLayoutVars>
      </dgm:prSet>
      <dgm:spPr/>
    </dgm:pt>
    <dgm:pt modelId="{74262E86-3FC0-419D-A739-7E51BE346F17}" type="pres">
      <dgm:prSet presAssocID="{EE3FA238-06B6-425D-AE91-D513EF436E05}" presName="rootConnector3" presStyleLbl="asst1" presStyleIdx="1" presStyleCnt="7"/>
      <dgm:spPr/>
    </dgm:pt>
    <dgm:pt modelId="{B7A55D82-458A-4348-9115-DF8D0B99B609}" type="pres">
      <dgm:prSet presAssocID="{EE3FA238-06B6-425D-AE91-D513EF436E05}" presName="hierChild6" presStyleCnt="0"/>
      <dgm:spPr/>
    </dgm:pt>
    <dgm:pt modelId="{F2A28DDE-D09E-4274-AF83-0363B8E43DBA}" type="pres">
      <dgm:prSet presAssocID="{EE3FA238-06B6-425D-AE91-D513EF436E05}" presName="hierChild7" presStyleCnt="0"/>
      <dgm:spPr/>
    </dgm:pt>
    <dgm:pt modelId="{64CE57ED-3C40-4433-9F88-CFEAAE0C4355}" type="pres">
      <dgm:prSet presAssocID="{B9099F49-636E-40A7-83C2-F9EB3DDE9EE0}" presName="Name111" presStyleLbl="parChTrans1D3" presStyleIdx="1" presStyleCnt="5"/>
      <dgm:spPr/>
    </dgm:pt>
    <dgm:pt modelId="{B88A21AD-B78F-4576-B025-F0C17CFCF0BD}" type="pres">
      <dgm:prSet presAssocID="{5FF5C26E-1E5E-4543-A198-D92ACF9D6585}" presName="hierRoot3" presStyleCnt="0">
        <dgm:presLayoutVars>
          <dgm:hierBranch val="init"/>
        </dgm:presLayoutVars>
      </dgm:prSet>
      <dgm:spPr/>
    </dgm:pt>
    <dgm:pt modelId="{7FAC8FF9-6153-4F78-8CAF-82E27B23D50D}" type="pres">
      <dgm:prSet presAssocID="{5FF5C26E-1E5E-4543-A198-D92ACF9D6585}" presName="rootComposite3" presStyleCnt="0"/>
      <dgm:spPr/>
    </dgm:pt>
    <dgm:pt modelId="{F007EE35-B617-454A-BEB8-66C2E0833C9F}" type="pres">
      <dgm:prSet presAssocID="{5FF5C26E-1E5E-4543-A198-D92ACF9D6585}" presName="rootText3" presStyleLbl="asst1" presStyleIdx="2" presStyleCnt="7">
        <dgm:presLayoutVars>
          <dgm:chPref val="3"/>
        </dgm:presLayoutVars>
      </dgm:prSet>
      <dgm:spPr/>
    </dgm:pt>
    <dgm:pt modelId="{0A53302E-B1E7-450B-9C7B-489214D2C743}" type="pres">
      <dgm:prSet presAssocID="{5FF5C26E-1E5E-4543-A198-D92ACF9D6585}" presName="rootConnector3" presStyleLbl="asst1" presStyleIdx="2" presStyleCnt="7"/>
      <dgm:spPr/>
    </dgm:pt>
    <dgm:pt modelId="{AC9F52D7-7FB7-49A9-A00D-9F37F30AF3A7}" type="pres">
      <dgm:prSet presAssocID="{5FF5C26E-1E5E-4543-A198-D92ACF9D6585}" presName="hierChild6" presStyleCnt="0"/>
      <dgm:spPr/>
    </dgm:pt>
    <dgm:pt modelId="{EE71477B-F6B4-4AEF-B014-1F0CDC5209B0}" type="pres">
      <dgm:prSet presAssocID="{5FF5C26E-1E5E-4543-A198-D92ACF9D6585}" presName="hierChild7" presStyleCnt="0"/>
      <dgm:spPr/>
    </dgm:pt>
    <dgm:pt modelId="{3EB09DEB-31AC-48B7-8D18-47690D349120}" type="pres">
      <dgm:prSet presAssocID="{2A04E890-7FAB-4F65-BC8C-02DC4CAF07FD}" presName="Name111" presStyleLbl="parChTrans1D3" presStyleIdx="2" presStyleCnt="5"/>
      <dgm:spPr/>
    </dgm:pt>
    <dgm:pt modelId="{6E6DF5DE-EE3C-49D2-89D5-7539AEE41064}" type="pres">
      <dgm:prSet presAssocID="{8E102430-D08E-4C10-8BD1-BDF00AF700EC}" presName="hierRoot3" presStyleCnt="0">
        <dgm:presLayoutVars>
          <dgm:hierBranch val="init"/>
        </dgm:presLayoutVars>
      </dgm:prSet>
      <dgm:spPr/>
    </dgm:pt>
    <dgm:pt modelId="{AF8CF380-6318-4D44-A8D0-94547217010E}" type="pres">
      <dgm:prSet presAssocID="{8E102430-D08E-4C10-8BD1-BDF00AF700EC}" presName="rootComposite3" presStyleCnt="0"/>
      <dgm:spPr/>
    </dgm:pt>
    <dgm:pt modelId="{049E4B1E-9326-438D-9C16-8CC30231F116}" type="pres">
      <dgm:prSet presAssocID="{8E102430-D08E-4C10-8BD1-BDF00AF700EC}" presName="rootText3" presStyleLbl="asst1" presStyleIdx="3" presStyleCnt="7">
        <dgm:presLayoutVars>
          <dgm:chPref val="3"/>
        </dgm:presLayoutVars>
      </dgm:prSet>
      <dgm:spPr/>
    </dgm:pt>
    <dgm:pt modelId="{4CBA35DF-77B3-47D3-8085-700685D5FFE5}" type="pres">
      <dgm:prSet presAssocID="{8E102430-D08E-4C10-8BD1-BDF00AF700EC}" presName="rootConnector3" presStyleLbl="asst1" presStyleIdx="3" presStyleCnt="7"/>
      <dgm:spPr/>
    </dgm:pt>
    <dgm:pt modelId="{30D5D4E6-F4B2-40B8-B796-F500FA55F50E}" type="pres">
      <dgm:prSet presAssocID="{8E102430-D08E-4C10-8BD1-BDF00AF700EC}" presName="hierChild6" presStyleCnt="0"/>
      <dgm:spPr/>
    </dgm:pt>
    <dgm:pt modelId="{6ABD3E89-4953-4EF7-B07B-E5F89A089711}" type="pres">
      <dgm:prSet presAssocID="{8E102430-D08E-4C10-8BD1-BDF00AF700EC}" presName="hierChild7" presStyleCnt="0"/>
      <dgm:spPr/>
    </dgm:pt>
    <dgm:pt modelId="{FAC30C62-B932-4769-9C58-5D5B58F6300C}" type="pres">
      <dgm:prSet presAssocID="{7F3623A7-636A-47CD-B9A0-8B13A34BFA2E}" presName="Name111" presStyleLbl="parChTrans1D3" presStyleIdx="3" presStyleCnt="5"/>
      <dgm:spPr/>
    </dgm:pt>
    <dgm:pt modelId="{A44475AD-CEB4-4A86-92E8-32278A9A7474}" type="pres">
      <dgm:prSet presAssocID="{83A568B7-6EDC-406D-B4CD-C9B3F3E45891}" presName="hierRoot3" presStyleCnt="0">
        <dgm:presLayoutVars>
          <dgm:hierBranch val="init"/>
        </dgm:presLayoutVars>
      </dgm:prSet>
      <dgm:spPr/>
    </dgm:pt>
    <dgm:pt modelId="{3FDC8DF0-31FC-42FC-9A62-736F64E76BC9}" type="pres">
      <dgm:prSet presAssocID="{83A568B7-6EDC-406D-B4CD-C9B3F3E45891}" presName="rootComposite3" presStyleCnt="0"/>
      <dgm:spPr/>
    </dgm:pt>
    <dgm:pt modelId="{4071D82F-C77D-407F-BC1B-CA10230F088B}" type="pres">
      <dgm:prSet presAssocID="{83A568B7-6EDC-406D-B4CD-C9B3F3E45891}" presName="rootText3" presStyleLbl="asst1" presStyleIdx="4" presStyleCnt="7">
        <dgm:presLayoutVars>
          <dgm:chPref val="3"/>
        </dgm:presLayoutVars>
      </dgm:prSet>
      <dgm:spPr/>
    </dgm:pt>
    <dgm:pt modelId="{1501D4CE-7DEF-4A26-A63E-B96548333D00}" type="pres">
      <dgm:prSet presAssocID="{83A568B7-6EDC-406D-B4CD-C9B3F3E45891}" presName="rootConnector3" presStyleLbl="asst1" presStyleIdx="4" presStyleCnt="7"/>
      <dgm:spPr/>
    </dgm:pt>
    <dgm:pt modelId="{CF786056-EAD1-4E8B-9577-CDA1521C771C}" type="pres">
      <dgm:prSet presAssocID="{83A568B7-6EDC-406D-B4CD-C9B3F3E45891}" presName="hierChild6" presStyleCnt="0"/>
      <dgm:spPr/>
    </dgm:pt>
    <dgm:pt modelId="{48913EED-BF49-44AA-964C-F85A26D06A0B}" type="pres">
      <dgm:prSet presAssocID="{83A568B7-6EDC-406D-B4CD-C9B3F3E45891}" presName="hierChild7" presStyleCnt="0"/>
      <dgm:spPr/>
    </dgm:pt>
    <dgm:pt modelId="{84B44566-A005-4288-A1A6-02344D5293D0}" type="pres">
      <dgm:prSet presAssocID="{E411FB54-BA91-4101-BE39-39842810C4B3}" presName="Name111" presStyleLbl="parChTrans1D2" presStyleIdx="1" presStyleCnt="2"/>
      <dgm:spPr/>
    </dgm:pt>
    <dgm:pt modelId="{E9F51653-D72A-4FBB-B118-239980ECC867}" type="pres">
      <dgm:prSet presAssocID="{0064D7F7-9534-4DDA-A854-87158E52D382}" presName="hierRoot3" presStyleCnt="0">
        <dgm:presLayoutVars>
          <dgm:hierBranch val="init"/>
        </dgm:presLayoutVars>
      </dgm:prSet>
      <dgm:spPr/>
    </dgm:pt>
    <dgm:pt modelId="{03112F9F-BB1B-4182-93E3-1EA5D6BF0681}" type="pres">
      <dgm:prSet presAssocID="{0064D7F7-9534-4DDA-A854-87158E52D382}" presName="rootComposite3" presStyleCnt="0"/>
      <dgm:spPr/>
    </dgm:pt>
    <dgm:pt modelId="{2812D6D4-1922-45AE-843D-3648C37173BB}" type="pres">
      <dgm:prSet presAssocID="{0064D7F7-9534-4DDA-A854-87158E52D382}" presName="rootText3" presStyleLbl="asst1" presStyleIdx="5" presStyleCnt="7">
        <dgm:presLayoutVars>
          <dgm:chPref val="3"/>
        </dgm:presLayoutVars>
      </dgm:prSet>
      <dgm:spPr/>
    </dgm:pt>
    <dgm:pt modelId="{81289E96-D001-4781-A4E8-5F8245C0045A}" type="pres">
      <dgm:prSet presAssocID="{0064D7F7-9534-4DDA-A854-87158E52D382}" presName="rootConnector3" presStyleLbl="asst1" presStyleIdx="5" presStyleCnt="7"/>
      <dgm:spPr/>
    </dgm:pt>
    <dgm:pt modelId="{643452F7-13BC-4556-B041-9E13D651C624}" type="pres">
      <dgm:prSet presAssocID="{0064D7F7-9534-4DDA-A854-87158E52D382}" presName="hierChild6" presStyleCnt="0"/>
      <dgm:spPr/>
    </dgm:pt>
    <dgm:pt modelId="{AF8E5764-E257-446D-AABF-AD21F159891D}" type="pres">
      <dgm:prSet presAssocID="{0064D7F7-9534-4DDA-A854-87158E52D382}" presName="hierChild7" presStyleCnt="0"/>
      <dgm:spPr/>
    </dgm:pt>
    <dgm:pt modelId="{D91D0753-C98B-47C1-991D-1F9052DD42B5}" type="pres">
      <dgm:prSet presAssocID="{82D0D278-B206-482C-BFD8-CC745B152B3B}" presName="Name111" presStyleLbl="parChTrans1D3" presStyleIdx="4" presStyleCnt="5"/>
      <dgm:spPr/>
    </dgm:pt>
    <dgm:pt modelId="{31C96F7A-E7F2-45A7-87DD-E0E2B2C20912}" type="pres">
      <dgm:prSet presAssocID="{465F5555-7FCC-44E4-BFD8-609843C084FD}" presName="hierRoot3" presStyleCnt="0">
        <dgm:presLayoutVars>
          <dgm:hierBranch val="init"/>
        </dgm:presLayoutVars>
      </dgm:prSet>
      <dgm:spPr/>
    </dgm:pt>
    <dgm:pt modelId="{FF47125A-4943-4C70-9EA4-D0DD5810FFB1}" type="pres">
      <dgm:prSet presAssocID="{465F5555-7FCC-44E4-BFD8-609843C084FD}" presName="rootComposite3" presStyleCnt="0"/>
      <dgm:spPr/>
    </dgm:pt>
    <dgm:pt modelId="{9EDE1D46-14BF-4649-93AB-D08623EA1C4B}" type="pres">
      <dgm:prSet presAssocID="{465F5555-7FCC-44E4-BFD8-609843C084FD}" presName="rootText3" presStyleLbl="asst1" presStyleIdx="6" presStyleCnt="7">
        <dgm:presLayoutVars>
          <dgm:chPref val="3"/>
        </dgm:presLayoutVars>
      </dgm:prSet>
      <dgm:spPr/>
    </dgm:pt>
    <dgm:pt modelId="{AECF2B41-9DFA-4B54-80A0-D273B31B60F2}" type="pres">
      <dgm:prSet presAssocID="{465F5555-7FCC-44E4-BFD8-609843C084FD}" presName="rootConnector3" presStyleLbl="asst1" presStyleIdx="6" presStyleCnt="7"/>
      <dgm:spPr/>
    </dgm:pt>
    <dgm:pt modelId="{8EED6263-BE60-484B-B845-4E6BF669307E}" type="pres">
      <dgm:prSet presAssocID="{465F5555-7FCC-44E4-BFD8-609843C084FD}" presName="hierChild6" presStyleCnt="0"/>
      <dgm:spPr/>
    </dgm:pt>
    <dgm:pt modelId="{A0DBE2B0-21FC-4321-AD10-841DC17FAEC6}" type="pres">
      <dgm:prSet presAssocID="{465F5555-7FCC-44E4-BFD8-609843C084FD}" presName="hierChild7" presStyleCnt="0"/>
      <dgm:spPr/>
    </dgm:pt>
  </dgm:ptLst>
  <dgm:cxnLst>
    <dgm:cxn modelId="{29D96503-DAB5-415C-AB6D-66EF3B1B7E01}" srcId="{3980565E-3665-4E51-B56A-245D2989A443}" destId="{5FF5C26E-1E5E-4543-A198-D92ACF9D6585}" srcOrd="1" destOrd="0" parTransId="{B9099F49-636E-40A7-83C2-F9EB3DDE9EE0}" sibTransId="{3E585A5B-ADF6-466E-BF4C-EDBD4A3EF725}"/>
    <dgm:cxn modelId="{B91DDF03-6D10-4A2F-9A11-54DA6DC95B07}" type="presOf" srcId="{465F5555-7FCC-44E4-BFD8-609843C084FD}" destId="{9EDE1D46-14BF-4649-93AB-D08623EA1C4B}" srcOrd="0" destOrd="0" presId="urn:microsoft.com/office/officeart/2005/8/layout/orgChart1"/>
    <dgm:cxn modelId="{0362C604-B5BF-473A-9E57-464309AB0362}" srcId="{3980565E-3665-4E51-B56A-245D2989A443}" destId="{EE3FA238-06B6-425D-AE91-D513EF436E05}" srcOrd="0" destOrd="0" parTransId="{AB1BC35E-A900-4AF1-BDDC-6831DE6563E4}" sibTransId="{393F15CC-E0F2-467C-8571-EC8FD4C25FE8}"/>
    <dgm:cxn modelId="{8E073E0C-4FC9-4A46-8115-11CED55DFC36}" type="presOf" srcId="{5FF5C26E-1E5E-4543-A198-D92ACF9D6585}" destId="{F007EE35-B617-454A-BEB8-66C2E0833C9F}" srcOrd="0" destOrd="0" presId="urn:microsoft.com/office/officeart/2005/8/layout/orgChart1"/>
    <dgm:cxn modelId="{B9D4D20D-2BBC-4BD2-A8BC-446C0E498937}" srcId="{DCCB0F61-166B-451E-911F-3B5848EB263E}" destId="{B320A307-261A-4828-940D-0A04D0AE4D57}" srcOrd="0" destOrd="0" parTransId="{7D1D40C3-402D-447C-A119-42CC5AEFD37E}" sibTransId="{3EB5724C-8D5C-4F1D-BA89-17D4CF85E8AC}"/>
    <dgm:cxn modelId="{497AD60F-3597-4006-AC67-9C518E7D63A0}" type="presOf" srcId="{DCCB0F61-166B-451E-911F-3B5848EB263E}" destId="{CEDA0D4D-4C9A-4BDA-8684-B623027C41A3}" srcOrd="0" destOrd="0" presId="urn:microsoft.com/office/officeart/2005/8/layout/orgChart1"/>
    <dgm:cxn modelId="{0ABE8F18-D95D-41F3-961B-80CFFAC5D45D}" srcId="{B320A307-261A-4828-940D-0A04D0AE4D57}" destId="{3980565E-3665-4E51-B56A-245D2989A443}" srcOrd="0" destOrd="0" parTransId="{311626A8-5580-4D83-8FC9-6B15DE81C54E}" sibTransId="{FCE66FBC-D502-4D0F-BFA6-26E535102B76}"/>
    <dgm:cxn modelId="{BD12881C-5371-4DAB-A0A9-D74FF2E189A0}" type="presOf" srcId="{311626A8-5580-4D83-8FC9-6B15DE81C54E}" destId="{AFB4A071-412D-40AF-9148-D16342180C23}" srcOrd="0" destOrd="0" presId="urn:microsoft.com/office/officeart/2005/8/layout/orgChart1"/>
    <dgm:cxn modelId="{54849B20-091C-42DD-A997-056149F59C36}" type="presOf" srcId="{B320A307-261A-4828-940D-0A04D0AE4D57}" destId="{93F04E6A-4528-4AC1-BAAC-4BA9441792BB}" srcOrd="1" destOrd="0" presId="urn:microsoft.com/office/officeart/2005/8/layout/orgChart1"/>
    <dgm:cxn modelId="{75D0FA26-164A-4235-9971-EC3A98E22108}" srcId="{0064D7F7-9534-4DDA-A854-87158E52D382}" destId="{465F5555-7FCC-44E4-BFD8-609843C084FD}" srcOrd="0" destOrd="0" parTransId="{82D0D278-B206-482C-BFD8-CC745B152B3B}" sibTransId="{9108CA0B-10A3-4FCC-84FD-5C12CF8A899F}"/>
    <dgm:cxn modelId="{B545942D-0DA9-406F-86FF-8D24B5A31FCA}" type="presOf" srcId="{B320A307-261A-4828-940D-0A04D0AE4D57}" destId="{28942BE5-BA33-43C1-832E-BCA1D98EF3B8}" srcOrd="0" destOrd="0" presId="urn:microsoft.com/office/officeart/2005/8/layout/orgChart1"/>
    <dgm:cxn modelId="{D00A1140-FA58-47D2-B095-D65A933D78B4}" srcId="{3980565E-3665-4E51-B56A-245D2989A443}" destId="{8E102430-D08E-4C10-8BD1-BDF00AF700EC}" srcOrd="2" destOrd="0" parTransId="{2A04E890-7FAB-4F65-BC8C-02DC4CAF07FD}" sibTransId="{CAD86D1E-2577-42C3-8B4F-19CE517151DB}"/>
    <dgm:cxn modelId="{B2A6625E-2457-4DE9-A952-31B0F9E17980}" type="presOf" srcId="{E411FB54-BA91-4101-BE39-39842810C4B3}" destId="{84B44566-A005-4288-A1A6-02344D5293D0}" srcOrd="0" destOrd="0" presId="urn:microsoft.com/office/officeart/2005/8/layout/orgChart1"/>
    <dgm:cxn modelId="{343DAF5E-24E0-45BA-81E5-5AD9E4BB7D10}" type="presOf" srcId="{AB1BC35E-A900-4AF1-BDDC-6831DE6563E4}" destId="{27283FF8-ADD3-49FA-8133-B75A0E48ABCF}" srcOrd="0" destOrd="0" presId="urn:microsoft.com/office/officeart/2005/8/layout/orgChart1"/>
    <dgm:cxn modelId="{63B8D35E-8EFE-4003-BD54-F84048D60EAB}" type="presOf" srcId="{83A568B7-6EDC-406D-B4CD-C9B3F3E45891}" destId="{4071D82F-C77D-407F-BC1B-CA10230F088B}" srcOrd="0" destOrd="0" presId="urn:microsoft.com/office/officeart/2005/8/layout/orgChart1"/>
    <dgm:cxn modelId="{7443E968-E7C0-4E2D-85AC-DFBFB534D0D9}" type="presOf" srcId="{0064D7F7-9534-4DDA-A854-87158E52D382}" destId="{2812D6D4-1922-45AE-843D-3648C37173BB}" srcOrd="0" destOrd="0" presId="urn:microsoft.com/office/officeart/2005/8/layout/orgChart1"/>
    <dgm:cxn modelId="{D37A434B-87E6-44FC-9823-F3A314A426FE}" type="presOf" srcId="{8E102430-D08E-4C10-8BD1-BDF00AF700EC}" destId="{4CBA35DF-77B3-47D3-8085-700685D5FFE5}" srcOrd="1" destOrd="0" presId="urn:microsoft.com/office/officeart/2005/8/layout/orgChart1"/>
    <dgm:cxn modelId="{18A2D34F-22F0-42AA-B7B6-0E61276A7562}" type="presOf" srcId="{3980565E-3665-4E51-B56A-245D2989A443}" destId="{BDEBE639-BB94-407B-AB58-2CA6810C26ED}" srcOrd="0" destOrd="0" presId="urn:microsoft.com/office/officeart/2005/8/layout/orgChart1"/>
    <dgm:cxn modelId="{329F3454-7A8C-43FF-AF9A-904FA92CE22D}" srcId="{3980565E-3665-4E51-B56A-245D2989A443}" destId="{83A568B7-6EDC-406D-B4CD-C9B3F3E45891}" srcOrd="3" destOrd="0" parTransId="{7F3623A7-636A-47CD-B9A0-8B13A34BFA2E}" sibTransId="{3CA51967-BC24-41BB-B965-20A96D3E9620}"/>
    <dgm:cxn modelId="{E8DA9D79-854A-417F-869C-315F695D48EE}" type="presOf" srcId="{EE3FA238-06B6-425D-AE91-D513EF436E05}" destId="{E64EC3E9-005F-4266-9B52-A83194F1D448}" srcOrd="0" destOrd="0" presId="urn:microsoft.com/office/officeart/2005/8/layout/orgChart1"/>
    <dgm:cxn modelId="{19C08D8B-248C-4E68-97AC-CAC46C47A9A6}" type="presOf" srcId="{B9099F49-636E-40A7-83C2-F9EB3DDE9EE0}" destId="{64CE57ED-3C40-4433-9F88-CFEAAE0C4355}" srcOrd="0" destOrd="0" presId="urn:microsoft.com/office/officeart/2005/8/layout/orgChart1"/>
    <dgm:cxn modelId="{5BE47DA2-618E-409E-B1A9-CC0CDBD6C8E8}" type="presOf" srcId="{0064D7F7-9534-4DDA-A854-87158E52D382}" destId="{81289E96-D001-4781-A4E8-5F8245C0045A}" srcOrd="1" destOrd="0" presId="urn:microsoft.com/office/officeart/2005/8/layout/orgChart1"/>
    <dgm:cxn modelId="{DC5740A6-AFBF-4DE9-9F12-A27A3DED7B8D}" type="presOf" srcId="{5FF5C26E-1E5E-4543-A198-D92ACF9D6585}" destId="{0A53302E-B1E7-450B-9C7B-489214D2C743}" srcOrd="1" destOrd="0" presId="urn:microsoft.com/office/officeart/2005/8/layout/orgChart1"/>
    <dgm:cxn modelId="{0BB35DAB-5F9B-452C-9891-873BFC997BE3}" type="presOf" srcId="{7F3623A7-636A-47CD-B9A0-8B13A34BFA2E}" destId="{FAC30C62-B932-4769-9C58-5D5B58F6300C}" srcOrd="0" destOrd="0" presId="urn:microsoft.com/office/officeart/2005/8/layout/orgChart1"/>
    <dgm:cxn modelId="{F1C077AC-6902-4931-A373-95AB3A55811F}" type="presOf" srcId="{82D0D278-B206-482C-BFD8-CC745B152B3B}" destId="{D91D0753-C98B-47C1-991D-1F9052DD42B5}" srcOrd="0" destOrd="0" presId="urn:microsoft.com/office/officeart/2005/8/layout/orgChart1"/>
    <dgm:cxn modelId="{F49EBEB5-59DE-4DEC-8169-9C2022400099}" type="presOf" srcId="{83A568B7-6EDC-406D-B4CD-C9B3F3E45891}" destId="{1501D4CE-7DEF-4A26-A63E-B96548333D00}" srcOrd="1" destOrd="0" presId="urn:microsoft.com/office/officeart/2005/8/layout/orgChart1"/>
    <dgm:cxn modelId="{2FB990B9-F6A2-42B5-9100-5337D4AC9304}" type="presOf" srcId="{2A04E890-7FAB-4F65-BC8C-02DC4CAF07FD}" destId="{3EB09DEB-31AC-48B7-8D18-47690D349120}" srcOrd="0" destOrd="0" presId="urn:microsoft.com/office/officeart/2005/8/layout/orgChart1"/>
    <dgm:cxn modelId="{B7A8C9BD-2901-4F75-8163-553728CC66F5}" srcId="{B320A307-261A-4828-940D-0A04D0AE4D57}" destId="{0064D7F7-9534-4DDA-A854-87158E52D382}" srcOrd="1" destOrd="0" parTransId="{E411FB54-BA91-4101-BE39-39842810C4B3}" sibTransId="{1EA8776C-5227-45EE-983A-DE1DF9A83E39}"/>
    <dgm:cxn modelId="{0F0F07C0-DB77-4A5D-AEA3-127DBE1C5F66}" type="presOf" srcId="{3980565E-3665-4E51-B56A-245D2989A443}" destId="{1BF28452-10D3-4250-89B9-80010CC8A201}" srcOrd="1" destOrd="0" presId="urn:microsoft.com/office/officeart/2005/8/layout/orgChart1"/>
    <dgm:cxn modelId="{5994A8EB-549F-45C1-9C6D-DBE303127130}" type="presOf" srcId="{EE3FA238-06B6-425D-AE91-D513EF436E05}" destId="{74262E86-3FC0-419D-A739-7E51BE346F17}" srcOrd="1" destOrd="0" presId="urn:microsoft.com/office/officeart/2005/8/layout/orgChart1"/>
    <dgm:cxn modelId="{3C0243EE-0605-496E-BD3F-CE91C99E3F8A}" type="presOf" srcId="{465F5555-7FCC-44E4-BFD8-609843C084FD}" destId="{AECF2B41-9DFA-4B54-80A0-D273B31B60F2}" srcOrd="1" destOrd="0" presId="urn:microsoft.com/office/officeart/2005/8/layout/orgChart1"/>
    <dgm:cxn modelId="{3F6E60F1-49B7-4474-9C69-AD94D11BD075}" type="presOf" srcId="{8E102430-D08E-4C10-8BD1-BDF00AF700EC}" destId="{049E4B1E-9326-438D-9C16-8CC30231F116}" srcOrd="0" destOrd="0" presId="urn:microsoft.com/office/officeart/2005/8/layout/orgChart1"/>
    <dgm:cxn modelId="{49590D0D-90B5-4F2B-9A8F-CFF5157E9826}" type="presParOf" srcId="{CEDA0D4D-4C9A-4BDA-8684-B623027C41A3}" destId="{A44739C0-46AC-449A-AE1C-314B0FFACAD7}" srcOrd="0" destOrd="0" presId="urn:microsoft.com/office/officeart/2005/8/layout/orgChart1"/>
    <dgm:cxn modelId="{268858CE-FCA0-4DA0-9E08-672CD1412123}" type="presParOf" srcId="{A44739C0-46AC-449A-AE1C-314B0FFACAD7}" destId="{6DA8E073-05CC-4C25-8420-A2A89C372B49}" srcOrd="0" destOrd="0" presId="urn:microsoft.com/office/officeart/2005/8/layout/orgChart1"/>
    <dgm:cxn modelId="{681C65F0-63A2-4EC6-8C1D-DA0A274CD1F6}" type="presParOf" srcId="{6DA8E073-05CC-4C25-8420-A2A89C372B49}" destId="{28942BE5-BA33-43C1-832E-BCA1D98EF3B8}" srcOrd="0" destOrd="0" presId="urn:microsoft.com/office/officeart/2005/8/layout/orgChart1"/>
    <dgm:cxn modelId="{4A99F018-2E14-46FD-A2FE-BF1216E6B094}" type="presParOf" srcId="{6DA8E073-05CC-4C25-8420-A2A89C372B49}" destId="{93F04E6A-4528-4AC1-BAAC-4BA9441792BB}" srcOrd="1" destOrd="0" presId="urn:microsoft.com/office/officeart/2005/8/layout/orgChart1"/>
    <dgm:cxn modelId="{50E5BC68-269D-449F-9609-FBE806265FE1}" type="presParOf" srcId="{A44739C0-46AC-449A-AE1C-314B0FFACAD7}" destId="{5A206F01-2B62-45C9-A75E-F3D4283CC033}" srcOrd="1" destOrd="0" presId="urn:microsoft.com/office/officeart/2005/8/layout/orgChart1"/>
    <dgm:cxn modelId="{5E8453CE-5766-45B2-8049-2A438A67A9AF}" type="presParOf" srcId="{A44739C0-46AC-449A-AE1C-314B0FFACAD7}" destId="{954E3F68-90BB-4647-855B-B759D66F1164}" srcOrd="2" destOrd="0" presId="urn:microsoft.com/office/officeart/2005/8/layout/orgChart1"/>
    <dgm:cxn modelId="{DB9EDB51-2519-49DF-81DD-1305A4B6ABE6}" type="presParOf" srcId="{954E3F68-90BB-4647-855B-B759D66F1164}" destId="{AFB4A071-412D-40AF-9148-D16342180C23}" srcOrd="0" destOrd="0" presId="urn:microsoft.com/office/officeart/2005/8/layout/orgChart1"/>
    <dgm:cxn modelId="{561D268D-BBE1-4C52-90DB-ABCBC0FCD43D}" type="presParOf" srcId="{954E3F68-90BB-4647-855B-B759D66F1164}" destId="{2006A216-F128-425D-A92D-B05BD17AB36E}" srcOrd="1" destOrd="0" presId="urn:microsoft.com/office/officeart/2005/8/layout/orgChart1"/>
    <dgm:cxn modelId="{B999878A-66E7-41AF-8B59-FB6677F2D4A5}" type="presParOf" srcId="{2006A216-F128-425D-A92D-B05BD17AB36E}" destId="{40A8DF69-3539-4320-B2C5-182F417E6798}" srcOrd="0" destOrd="0" presId="urn:microsoft.com/office/officeart/2005/8/layout/orgChart1"/>
    <dgm:cxn modelId="{5D5222F6-246A-4A8C-BF96-6D28CDE83BDE}" type="presParOf" srcId="{40A8DF69-3539-4320-B2C5-182F417E6798}" destId="{BDEBE639-BB94-407B-AB58-2CA6810C26ED}" srcOrd="0" destOrd="0" presId="urn:microsoft.com/office/officeart/2005/8/layout/orgChart1"/>
    <dgm:cxn modelId="{588CB1A1-A6CE-467C-8EFA-EA3C9B745E48}" type="presParOf" srcId="{40A8DF69-3539-4320-B2C5-182F417E6798}" destId="{1BF28452-10D3-4250-89B9-80010CC8A201}" srcOrd="1" destOrd="0" presId="urn:microsoft.com/office/officeart/2005/8/layout/orgChart1"/>
    <dgm:cxn modelId="{5A63C631-6017-4941-A1F2-559A4014F3B9}" type="presParOf" srcId="{2006A216-F128-425D-A92D-B05BD17AB36E}" destId="{F12AA554-2F34-4BA7-BC5F-570F4F8B94C4}" srcOrd="1" destOrd="0" presId="urn:microsoft.com/office/officeart/2005/8/layout/orgChart1"/>
    <dgm:cxn modelId="{A20EC228-8A66-4DD4-B45C-627F02B7C66E}" type="presParOf" srcId="{2006A216-F128-425D-A92D-B05BD17AB36E}" destId="{8A940B4E-003D-40E4-A1E6-F20093D6FE9A}" srcOrd="2" destOrd="0" presId="urn:microsoft.com/office/officeart/2005/8/layout/orgChart1"/>
    <dgm:cxn modelId="{17B5BB59-D862-4F17-9D85-8CAA06F0E60D}" type="presParOf" srcId="{8A940B4E-003D-40E4-A1E6-F20093D6FE9A}" destId="{27283FF8-ADD3-49FA-8133-B75A0E48ABCF}" srcOrd="0" destOrd="0" presId="urn:microsoft.com/office/officeart/2005/8/layout/orgChart1"/>
    <dgm:cxn modelId="{E2608791-D944-448D-8CB2-9DFF21C6FFFE}" type="presParOf" srcId="{8A940B4E-003D-40E4-A1E6-F20093D6FE9A}" destId="{272C6454-26E2-4834-AEB6-D3382E8A32D2}" srcOrd="1" destOrd="0" presId="urn:microsoft.com/office/officeart/2005/8/layout/orgChart1"/>
    <dgm:cxn modelId="{97A6D0BA-3E7D-4058-B535-FA7AB0CBF2C6}" type="presParOf" srcId="{272C6454-26E2-4834-AEB6-D3382E8A32D2}" destId="{A8EB22A3-2FD6-48BD-B741-57062C12CAEE}" srcOrd="0" destOrd="0" presId="urn:microsoft.com/office/officeart/2005/8/layout/orgChart1"/>
    <dgm:cxn modelId="{8598F8A9-324A-4661-850C-1FB7CAF323CD}" type="presParOf" srcId="{A8EB22A3-2FD6-48BD-B741-57062C12CAEE}" destId="{E64EC3E9-005F-4266-9B52-A83194F1D448}" srcOrd="0" destOrd="0" presId="urn:microsoft.com/office/officeart/2005/8/layout/orgChart1"/>
    <dgm:cxn modelId="{C5DB9EC1-B58F-4A38-B761-DC99BDC202A7}" type="presParOf" srcId="{A8EB22A3-2FD6-48BD-B741-57062C12CAEE}" destId="{74262E86-3FC0-419D-A739-7E51BE346F17}" srcOrd="1" destOrd="0" presId="urn:microsoft.com/office/officeart/2005/8/layout/orgChart1"/>
    <dgm:cxn modelId="{8788BAB9-A44D-472F-8C90-72916CA49327}" type="presParOf" srcId="{272C6454-26E2-4834-AEB6-D3382E8A32D2}" destId="{B7A55D82-458A-4348-9115-DF8D0B99B609}" srcOrd="1" destOrd="0" presId="urn:microsoft.com/office/officeart/2005/8/layout/orgChart1"/>
    <dgm:cxn modelId="{06EA9F5D-D969-4733-B3EE-7CF1DDC131DC}" type="presParOf" srcId="{272C6454-26E2-4834-AEB6-D3382E8A32D2}" destId="{F2A28DDE-D09E-4274-AF83-0363B8E43DBA}" srcOrd="2" destOrd="0" presId="urn:microsoft.com/office/officeart/2005/8/layout/orgChart1"/>
    <dgm:cxn modelId="{B9B3FB73-DCF3-4444-BDD1-B47A6D7499E4}" type="presParOf" srcId="{8A940B4E-003D-40E4-A1E6-F20093D6FE9A}" destId="{64CE57ED-3C40-4433-9F88-CFEAAE0C4355}" srcOrd="2" destOrd="0" presId="urn:microsoft.com/office/officeart/2005/8/layout/orgChart1"/>
    <dgm:cxn modelId="{D2B9D5A2-9E2D-49B0-B982-F190D28836FC}" type="presParOf" srcId="{8A940B4E-003D-40E4-A1E6-F20093D6FE9A}" destId="{B88A21AD-B78F-4576-B025-F0C17CFCF0BD}" srcOrd="3" destOrd="0" presId="urn:microsoft.com/office/officeart/2005/8/layout/orgChart1"/>
    <dgm:cxn modelId="{8E958C33-C2EE-46D3-BE0A-D4879120B071}" type="presParOf" srcId="{B88A21AD-B78F-4576-B025-F0C17CFCF0BD}" destId="{7FAC8FF9-6153-4F78-8CAF-82E27B23D50D}" srcOrd="0" destOrd="0" presId="urn:microsoft.com/office/officeart/2005/8/layout/orgChart1"/>
    <dgm:cxn modelId="{D9C97756-1B55-4B75-A8C0-DDC1B7F2E575}" type="presParOf" srcId="{7FAC8FF9-6153-4F78-8CAF-82E27B23D50D}" destId="{F007EE35-B617-454A-BEB8-66C2E0833C9F}" srcOrd="0" destOrd="0" presId="urn:microsoft.com/office/officeart/2005/8/layout/orgChart1"/>
    <dgm:cxn modelId="{EED40A0F-5260-40A1-9E0D-6113C31D95C8}" type="presParOf" srcId="{7FAC8FF9-6153-4F78-8CAF-82E27B23D50D}" destId="{0A53302E-B1E7-450B-9C7B-489214D2C743}" srcOrd="1" destOrd="0" presId="urn:microsoft.com/office/officeart/2005/8/layout/orgChart1"/>
    <dgm:cxn modelId="{49FCDAC0-0B9A-4B6F-9382-4361C83D220A}" type="presParOf" srcId="{B88A21AD-B78F-4576-B025-F0C17CFCF0BD}" destId="{AC9F52D7-7FB7-49A9-A00D-9F37F30AF3A7}" srcOrd="1" destOrd="0" presId="urn:microsoft.com/office/officeart/2005/8/layout/orgChart1"/>
    <dgm:cxn modelId="{3108828C-BD63-4202-AE14-91427F0207A6}" type="presParOf" srcId="{B88A21AD-B78F-4576-B025-F0C17CFCF0BD}" destId="{EE71477B-F6B4-4AEF-B014-1F0CDC5209B0}" srcOrd="2" destOrd="0" presId="urn:microsoft.com/office/officeart/2005/8/layout/orgChart1"/>
    <dgm:cxn modelId="{CD543024-818B-480D-90CD-EBB805A28965}" type="presParOf" srcId="{8A940B4E-003D-40E4-A1E6-F20093D6FE9A}" destId="{3EB09DEB-31AC-48B7-8D18-47690D349120}" srcOrd="4" destOrd="0" presId="urn:microsoft.com/office/officeart/2005/8/layout/orgChart1"/>
    <dgm:cxn modelId="{23A2C1B2-720A-4E95-9D0D-A148055F6A9E}" type="presParOf" srcId="{8A940B4E-003D-40E4-A1E6-F20093D6FE9A}" destId="{6E6DF5DE-EE3C-49D2-89D5-7539AEE41064}" srcOrd="5" destOrd="0" presId="urn:microsoft.com/office/officeart/2005/8/layout/orgChart1"/>
    <dgm:cxn modelId="{8D6A5CF1-2CFA-4EE4-A120-27757D9BCBD8}" type="presParOf" srcId="{6E6DF5DE-EE3C-49D2-89D5-7539AEE41064}" destId="{AF8CF380-6318-4D44-A8D0-94547217010E}" srcOrd="0" destOrd="0" presId="urn:microsoft.com/office/officeart/2005/8/layout/orgChart1"/>
    <dgm:cxn modelId="{37F5D96D-16B8-42EE-B044-510EB3CACF9B}" type="presParOf" srcId="{AF8CF380-6318-4D44-A8D0-94547217010E}" destId="{049E4B1E-9326-438D-9C16-8CC30231F116}" srcOrd="0" destOrd="0" presId="urn:microsoft.com/office/officeart/2005/8/layout/orgChart1"/>
    <dgm:cxn modelId="{941CC5DF-2EED-4024-9432-F58FE32DC921}" type="presParOf" srcId="{AF8CF380-6318-4D44-A8D0-94547217010E}" destId="{4CBA35DF-77B3-47D3-8085-700685D5FFE5}" srcOrd="1" destOrd="0" presId="urn:microsoft.com/office/officeart/2005/8/layout/orgChart1"/>
    <dgm:cxn modelId="{56364BDC-3FBF-47AE-83BD-8EC902CE08C4}" type="presParOf" srcId="{6E6DF5DE-EE3C-49D2-89D5-7539AEE41064}" destId="{30D5D4E6-F4B2-40B8-B796-F500FA55F50E}" srcOrd="1" destOrd="0" presId="urn:microsoft.com/office/officeart/2005/8/layout/orgChart1"/>
    <dgm:cxn modelId="{AB51FF8E-3AF8-47CF-B0AF-930F4D0D20C8}" type="presParOf" srcId="{6E6DF5DE-EE3C-49D2-89D5-7539AEE41064}" destId="{6ABD3E89-4953-4EF7-B07B-E5F89A089711}" srcOrd="2" destOrd="0" presId="urn:microsoft.com/office/officeart/2005/8/layout/orgChart1"/>
    <dgm:cxn modelId="{3017B3D5-C221-45AC-B03D-AA1B8F95CDA0}" type="presParOf" srcId="{8A940B4E-003D-40E4-A1E6-F20093D6FE9A}" destId="{FAC30C62-B932-4769-9C58-5D5B58F6300C}" srcOrd="6" destOrd="0" presId="urn:microsoft.com/office/officeart/2005/8/layout/orgChart1"/>
    <dgm:cxn modelId="{08B0C6A8-D840-4A5F-A294-58EFB065B757}" type="presParOf" srcId="{8A940B4E-003D-40E4-A1E6-F20093D6FE9A}" destId="{A44475AD-CEB4-4A86-92E8-32278A9A7474}" srcOrd="7" destOrd="0" presId="urn:microsoft.com/office/officeart/2005/8/layout/orgChart1"/>
    <dgm:cxn modelId="{E5809EEE-3F01-4104-B25A-AF59CBC6F3FB}" type="presParOf" srcId="{A44475AD-CEB4-4A86-92E8-32278A9A7474}" destId="{3FDC8DF0-31FC-42FC-9A62-736F64E76BC9}" srcOrd="0" destOrd="0" presId="urn:microsoft.com/office/officeart/2005/8/layout/orgChart1"/>
    <dgm:cxn modelId="{4F9C2261-D7A2-47B4-BE0F-CEA2A9B5371D}" type="presParOf" srcId="{3FDC8DF0-31FC-42FC-9A62-736F64E76BC9}" destId="{4071D82F-C77D-407F-BC1B-CA10230F088B}" srcOrd="0" destOrd="0" presId="urn:microsoft.com/office/officeart/2005/8/layout/orgChart1"/>
    <dgm:cxn modelId="{916FA791-2AD1-45ED-86DD-CC93961E7763}" type="presParOf" srcId="{3FDC8DF0-31FC-42FC-9A62-736F64E76BC9}" destId="{1501D4CE-7DEF-4A26-A63E-B96548333D00}" srcOrd="1" destOrd="0" presId="urn:microsoft.com/office/officeart/2005/8/layout/orgChart1"/>
    <dgm:cxn modelId="{5B250E34-92D9-403C-9B79-F9914B27E8C4}" type="presParOf" srcId="{A44475AD-CEB4-4A86-92E8-32278A9A7474}" destId="{CF786056-EAD1-4E8B-9577-CDA1521C771C}" srcOrd="1" destOrd="0" presId="urn:microsoft.com/office/officeart/2005/8/layout/orgChart1"/>
    <dgm:cxn modelId="{8A30A90B-27A3-44E0-8AAF-07CD5468B7F2}" type="presParOf" srcId="{A44475AD-CEB4-4A86-92E8-32278A9A7474}" destId="{48913EED-BF49-44AA-964C-F85A26D06A0B}" srcOrd="2" destOrd="0" presId="urn:microsoft.com/office/officeart/2005/8/layout/orgChart1"/>
    <dgm:cxn modelId="{05F5D5FB-9C3E-4DD1-95E8-9F073BC596CA}" type="presParOf" srcId="{954E3F68-90BB-4647-855B-B759D66F1164}" destId="{84B44566-A005-4288-A1A6-02344D5293D0}" srcOrd="2" destOrd="0" presId="urn:microsoft.com/office/officeart/2005/8/layout/orgChart1"/>
    <dgm:cxn modelId="{91CD3E32-A89B-441F-ABC0-D74ABB3B0679}" type="presParOf" srcId="{954E3F68-90BB-4647-855B-B759D66F1164}" destId="{E9F51653-D72A-4FBB-B118-239980ECC867}" srcOrd="3" destOrd="0" presId="urn:microsoft.com/office/officeart/2005/8/layout/orgChart1"/>
    <dgm:cxn modelId="{E4CADF48-DA21-42EE-8200-882B1E0C8499}" type="presParOf" srcId="{E9F51653-D72A-4FBB-B118-239980ECC867}" destId="{03112F9F-BB1B-4182-93E3-1EA5D6BF0681}" srcOrd="0" destOrd="0" presId="urn:microsoft.com/office/officeart/2005/8/layout/orgChart1"/>
    <dgm:cxn modelId="{E2AB9673-D372-4A04-89AA-DD1F9370D20D}" type="presParOf" srcId="{03112F9F-BB1B-4182-93E3-1EA5D6BF0681}" destId="{2812D6D4-1922-45AE-843D-3648C37173BB}" srcOrd="0" destOrd="0" presId="urn:microsoft.com/office/officeart/2005/8/layout/orgChart1"/>
    <dgm:cxn modelId="{0C9A25F5-120B-49B3-ADA6-18A6906C6DA6}" type="presParOf" srcId="{03112F9F-BB1B-4182-93E3-1EA5D6BF0681}" destId="{81289E96-D001-4781-A4E8-5F8245C0045A}" srcOrd="1" destOrd="0" presId="urn:microsoft.com/office/officeart/2005/8/layout/orgChart1"/>
    <dgm:cxn modelId="{E560B4AD-8341-4FA7-908B-FAAEAEF4BF3D}" type="presParOf" srcId="{E9F51653-D72A-4FBB-B118-239980ECC867}" destId="{643452F7-13BC-4556-B041-9E13D651C624}" srcOrd="1" destOrd="0" presId="urn:microsoft.com/office/officeart/2005/8/layout/orgChart1"/>
    <dgm:cxn modelId="{C2E4818B-2C0B-4A41-9A85-9FA0FCA3D392}" type="presParOf" srcId="{E9F51653-D72A-4FBB-B118-239980ECC867}" destId="{AF8E5764-E257-446D-AABF-AD21F159891D}" srcOrd="2" destOrd="0" presId="urn:microsoft.com/office/officeart/2005/8/layout/orgChart1"/>
    <dgm:cxn modelId="{0CC007F9-ECA4-448C-A276-2821FE4083E5}" type="presParOf" srcId="{AF8E5764-E257-446D-AABF-AD21F159891D}" destId="{D91D0753-C98B-47C1-991D-1F9052DD42B5}" srcOrd="0" destOrd="0" presId="urn:microsoft.com/office/officeart/2005/8/layout/orgChart1"/>
    <dgm:cxn modelId="{59C655C6-EA90-4D3C-A299-FCAFF9628573}" type="presParOf" srcId="{AF8E5764-E257-446D-AABF-AD21F159891D}" destId="{31C96F7A-E7F2-45A7-87DD-E0E2B2C20912}" srcOrd="1" destOrd="0" presId="urn:microsoft.com/office/officeart/2005/8/layout/orgChart1"/>
    <dgm:cxn modelId="{33A68919-DEB8-425C-AD88-DC2A312F7753}" type="presParOf" srcId="{31C96F7A-E7F2-45A7-87DD-E0E2B2C20912}" destId="{FF47125A-4943-4C70-9EA4-D0DD5810FFB1}" srcOrd="0" destOrd="0" presId="urn:microsoft.com/office/officeart/2005/8/layout/orgChart1"/>
    <dgm:cxn modelId="{6935072C-8F90-47E8-9BC0-11C57A8E2B2A}" type="presParOf" srcId="{FF47125A-4943-4C70-9EA4-D0DD5810FFB1}" destId="{9EDE1D46-14BF-4649-93AB-D08623EA1C4B}" srcOrd="0" destOrd="0" presId="urn:microsoft.com/office/officeart/2005/8/layout/orgChart1"/>
    <dgm:cxn modelId="{9D655112-70D1-4364-A57B-50FD36C1926B}" type="presParOf" srcId="{FF47125A-4943-4C70-9EA4-D0DD5810FFB1}" destId="{AECF2B41-9DFA-4B54-80A0-D273B31B60F2}" srcOrd="1" destOrd="0" presId="urn:microsoft.com/office/officeart/2005/8/layout/orgChart1"/>
    <dgm:cxn modelId="{CF83E140-FBFA-476D-B776-E8942233BC9E}" type="presParOf" srcId="{31C96F7A-E7F2-45A7-87DD-E0E2B2C20912}" destId="{8EED6263-BE60-484B-B845-4E6BF669307E}" srcOrd="1" destOrd="0" presId="urn:microsoft.com/office/officeart/2005/8/layout/orgChart1"/>
    <dgm:cxn modelId="{F02421BB-D64B-4DEC-92E1-36A27C1CEC89}" type="presParOf" srcId="{31C96F7A-E7F2-45A7-87DD-E0E2B2C20912}" destId="{A0DBE2B0-21FC-4321-AD10-841DC17FAEC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EA99B4-5CAB-4117-B111-A94C9D07CA50}" type="doc">
      <dgm:prSet loTypeId="urn:microsoft.com/office/officeart/2005/8/layout/cycle8" loCatId="cycle" qsTypeId="urn:microsoft.com/office/officeart/2005/8/quickstyle/simple1" qsCatId="simple" csTypeId="urn:microsoft.com/office/officeart/2005/8/colors/accent1_1" csCatId="accent1" phldr="1"/>
      <dgm:spPr/>
    </dgm:pt>
    <dgm:pt modelId="{6C34A70C-816C-4D09-B2ED-54E2DC5EBDB3}">
      <dgm:prSet phldrT="[Text]" custT="1"/>
      <dgm:spPr/>
      <dgm:t>
        <a:bodyPr/>
        <a:lstStyle/>
        <a:p>
          <a:r>
            <a:rPr lang="en-GB" sz="1400" b="1" dirty="0"/>
            <a:t>Esecuzione</a:t>
          </a:r>
        </a:p>
        <a:p>
          <a:r>
            <a:rPr lang="en-GB" sz="1400" b="1" dirty="0"/>
            <a:t>Monitoraggio</a:t>
          </a:r>
        </a:p>
        <a:p>
          <a:r>
            <a:rPr lang="en-GB" sz="1400" b="1" dirty="0"/>
            <a:t>Pagamenti</a:t>
          </a:r>
          <a:br>
            <a:rPr lang="en-GB" sz="1400" b="1" dirty="0"/>
          </a:br>
          <a:r>
            <a:rPr lang="en-GB" sz="1400" b="1" dirty="0"/>
            <a:t>Rendicontazione</a:t>
          </a:r>
        </a:p>
      </dgm:t>
    </dgm:pt>
    <dgm:pt modelId="{047B1471-98C1-46C4-85AA-B61596E92320}" type="parTrans" cxnId="{2939562E-8A55-47B7-BB9D-753FF4DE2266}">
      <dgm:prSet/>
      <dgm:spPr/>
      <dgm:t>
        <a:bodyPr/>
        <a:lstStyle/>
        <a:p>
          <a:endParaRPr lang="en-GB"/>
        </a:p>
      </dgm:t>
    </dgm:pt>
    <dgm:pt modelId="{C41C7D46-99EA-4E5E-B5EF-280F04F92AD0}" type="sibTrans" cxnId="{2939562E-8A55-47B7-BB9D-753FF4DE2266}">
      <dgm:prSet/>
      <dgm:spPr/>
      <dgm:t>
        <a:bodyPr/>
        <a:lstStyle/>
        <a:p>
          <a:endParaRPr lang="en-GB"/>
        </a:p>
      </dgm:t>
    </dgm:pt>
    <dgm:pt modelId="{C18D4F1C-6647-48AE-AE5D-092FEFD7E164}" type="pres">
      <dgm:prSet presAssocID="{AFEA99B4-5CAB-4117-B111-A94C9D07CA50}" presName="compositeShape" presStyleCnt="0">
        <dgm:presLayoutVars>
          <dgm:chMax val="7"/>
          <dgm:dir/>
          <dgm:resizeHandles val="exact"/>
        </dgm:presLayoutVars>
      </dgm:prSet>
      <dgm:spPr/>
    </dgm:pt>
    <dgm:pt modelId="{FD5BA7F7-42C1-4453-A5E3-393D9A48F615}" type="pres">
      <dgm:prSet presAssocID="{AFEA99B4-5CAB-4117-B111-A94C9D07CA50}" presName="wedge1" presStyleLbl="node1" presStyleIdx="0" presStyleCnt="1"/>
      <dgm:spPr/>
    </dgm:pt>
    <dgm:pt modelId="{ADA60531-A465-495F-A84B-A15CD3EC4394}" type="pres">
      <dgm:prSet presAssocID="{AFEA99B4-5CAB-4117-B111-A94C9D07CA50}" presName="dummy1a" presStyleCnt="0"/>
      <dgm:spPr/>
    </dgm:pt>
    <dgm:pt modelId="{F7C22F88-4C7D-4A89-BAFA-6B918062A08A}" type="pres">
      <dgm:prSet presAssocID="{AFEA99B4-5CAB-4117-B111-A94C9D07CA50}" presName="dummy1b" presStyleCnt="0"/>
      <dgm:spPr/>
    </dgm:pt>
    <dgm:pt modelId="{0EC3F3F7-AC59-41B3-B1FC-389519FDF5C3}" type="pres">
      <dgm:prSet presAssocID="{AFEA99B4-5CAB-4117-B111-A94C9D07CA50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35BF18FB-01F5-46F5-98E3-0D570229D809}" type="pres">
      <dgm:prSet presAssocID="{C41C7D46-99EA-4E5E-B5EF-280F04F92AD0}" presName="arrowWedge1single" presStyleLbl="fgSibTrans2D1" presStyleIdx="0" presStyleCnt="1" custScaleX="78236" custScaleY="78236"/>
      <dgm:spPr/>
    </dgm:pt>
  </dgm:ptLst>
  <dgm:cxnLst>
    <dgm:cxn modelId="{36C5212C-4612-4073-9F05-376B4B8B5430}" type="presOf" srcId="{AFEA99B4-5CAB-4117-B111-A94C9D07CA50}" destId="{C18D4F1C-6647-48AE-AE5D-092FEFD7E164}" srcOrd="0" destOrd="0" presId="urn:microsoft.com/office/officeart/2005/8/layout/cycle8"/>
    <dgm:cxn modelId="{2939562E-8A55-47B7-BB9D-753FF4DE2266}" srcId="{AFEA99B4-5CAB-4117-B111-A94C9D07CA50}" destId="{6C34A70C-816C-4D09-B2ED-54E2DC5EBDB3}" srcOrd="0" destOrd="0" parTransId="{047B1471-98C1-46C4-85AA-B61596E92320}" sibTransId="{C41C7D46-99EA-4E5E-B5EF-280F04F92AD0}"/>
    <dgm:cxn modelId="{647C1B8F-2E7F-4336-9C97-FB5F35A2423F}" type="presOf" srcId="{6C34A70C-816C-4D09-B2ED-54E2DC5EBDB3}" destId="{0EC3F3F7-AC59-41B3-B1FC-389519FDF5C3}" srcOrd="1" destOrd="0" presId="urn:microsoft.com/office/officeart/2005/8/layout/cycle8"/>
    <dgm:cxn modelId="{DCBE929C-2BA3-4F8A-B13C-5BA07067B1E4}" type="presOf" srcId="{6C34A70C-816C-4D09-B2ED-54E2DC5EBDB3}" destId="{FD5BA7F7-42C1-4453-A5E3-393D9A48F615}" srcOrd="0" destOrd="0" presId="urn:microsoft.com/office/officeart/2005/8/layout/cycle8"/>
    <dgm:cxn modelId="{7A2B4558-686F-494D-8326-73CCC4A8B707}" type="presParOf" srcId="{C18D4F1C-6647-48AE-AE5D-092FEFD7E164}" destId="{FD5BA7F7-42C1-4453-A5E3-393D9A48F615}" srcOrd="0" destOrd="0" presId="urn:microsoft.com/office/officeart/2005/8/layout/cycle8"/>
    <dgm:cxn modelId="{71574F21-6391-4D7E-B450-4C6D831AA9E5}" type="presParOf" srcId="{C18D4F1C-6647-48AE-AE5D-092FEFD7E164}" destId="{ADA60531-A465-495F-A84B-A15CD3EC4394}" srcOrd="1" destOrd="0" presId="urn:microsoft.com/office/officeart/2005/8/layout/cycle8"/>
    <dgm:cxn modelId="{8FBFE420-604B-41A5-9D6B-03C0BB4B97F2}" type="presParOf" srcId="{C18D4F1C-6647-48AE-AE5D-092FEFD7E164}" destId="{F7C22F88-4C7D-4A89-BAFA-6B918062A08A}" srcOrd="2" destOrd="0" presId="urn:microsoft.com/office/officeart/2005/8/layout/cycle8"/>
    <dgm:cxn modelId="{5A224D9F-75C6-43A1-9F54-B8327955CA1B}" type="presParOf" srcId="{C18D4F1C-6647-48AE-AE5D-092FEFD7E164}" destId="{0EC3F3F7-AC59-41B3-B1FC-389519FDF5C3}" srcOrd="3" destOrd="0" presId="urn:microsoft.com/office/officeart/2005/8/layout/cycle8"/>
    <dgm:cxn modelId="{6A918726-65D2-43C8-9D8F-1E1FB6764402}" type="presParOf" srcId="{C18D4F1C-6647-48AE-AE5D-092FEFD7E164}" destId="{35BF18FB-01F5-46F5-98E3-0D570229D809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Istituzione della taskforce </a:t>
          </a:r>
          <a:r>
            <a:rPr lang="en-GB" sz="1400" dirty="0">
              <a:solidFill>
                <a:schemeClr val="lt1"/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</a:rPr>
            <a:t>Linee</a:t>
          </a:r>
          <a:r>
            <a:rPr lang="en-GB" sz="1400" b="1" dirty="0">
              <a:solidFill>
                <a:schemeClr val="bg1"/>
              </a:solidFill>
            </a:rPr>
            <a:t> guida </a:t>
          </a:r>
          <a:r>
            <a:rPr lang="en-GB" sz="1400" dirty="0">
              <a:solidFill>
                <a:schemeClr val="bg1"/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Istituzione della taskforce </a:t>
          </a:r>
          <a:r>
            <a:rPr lang="en-GB" sz="1400" dirty="0">
              <a:solidFill>
                <a:schemeClr val="lt1"/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</a:rPr>
            <a:t>Linee</a:t>
          </a:r>
          <a:r>
            <a:rPr lang="en-GB" sz="1400" b="1" dirty="0">
              <a:solidFill>
                <a:schemeClr val="bg1"/>
              </a:solidFill>
            </a:rPr>
            <a:t> guida </a:t>
          </a:r>
          <a:r>
            <a:rPr lang="en-GB" sz="1400" dirty="0">
              <a:solidFill>
                <a:schemeClr val="bg1"/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EA99B4-5CAB-4117-B111-A94C9D07CA50}" type="doc">
      <dgm:prSet loTypeId="urn:microsoft.com/office/officeart/2005/8/layout/cycle8" loCatId="cycle" qsTypeId="urn:microsoft.com/office/officeart/2005/8/quickstyle/simple1" qsCatId="simple" csTypeId="urn:microsoft.com/office/officeart/2005/8/colors/accent1_1" csCatId="accent1" phldr="1"/>
      <dgm:spPr/>
    </dgm:pt>
    <dgm:pt modelId="{6C34A70C-816C-4D09-B2ED-54E2DC5EBDB3}">
      <dgm:prSet phldrT="[Text]" custT="1"/>
      <dgm:spPr/>
      <dgm:t>
        <a:bodyPr/>
        <a:lstStyle/>
        <a:p>
          <a:r>
            <a:rPr lang="en-GB" sz="1400" b="1" dirty="0"/>
            <a:t>Esecuzione</a:t>
          </a:r>
        </a:p>
        <a:p>
          <a:r>
            <a:rPr lang="en-GB" sz="1400" b="1" dirty="0"/>
            <a:t>Monitoraggio</a:t>
          </a:r>
        </a:p>
        <a:p>
          <a:r>
            <a:rPr lang="en-GB" sz="1400" b="1" dirty="0"/>
            <a:t>Pagamenti</a:t>
          </a:r>
          <a:br>
            <a:rPr lang="en-GB" sz="1400" b="1" dirty="0"/>
          </a:br>
          <a:r>
            <a:rPr lang="en-GB" sz="1400" b="1" dirty="0"/>
            <a:t>Rendicontazione</a:t>
          </a:r>
        </a:p>
      </dgm:t>
    </dgm:pt>
    <dgm:pt modelId="{047B1471-98C1-46C4-85AA-B61596E92320}" type="parTrans" cxnId="{2939562E-8A55-47B7-BB9D-753FF4DE2266}">
      <dgm:prSet/>
      <dgm:spPr/>
      <dgm:t>
        <a:bodyPr/>
        <a:lstStyle/>
        <a:p>
          <a:endParaRPr lang="en-GB"/>
        </a:p>
      </dgm:t>
    </dgm:pt>
    <dgm:pt modelId="{C41C7D46-99EA-4E5E-B5EF-280F04F92AD0}" type="sibTrans" cxnId="{2939562E-8A55-47B7-BB9D-753FF4DE2266}">
      <dgm:prSet/>
      <dgm:spPr/>
      <dgm:t>
        <a:bodyPr/>
        <a:lstStyle/>
        <a:p>
          <a:endParaRPr lang="en-GB"/>
        </a:p>
      </dgm:t>
    </dgm:pt>
    <dgm:pt modelId="{C18D4F1C-6647-48AE-AE5D-092FEFD7E164}" type="pres">
      <dgm:prSet presAssocID="{AFEA99B4-5CAB-4117-B111-A94C9D07CA50}" presName="compositeShape" presStyleCnt="0">
        <dgm:presLayoutVars>
          <dgm:chMax val="7"/>
          <dgm:dir/>
          <dgm:resizeHandles val="exact"/>
        </dgm:presLayoutVars>
      </dgm:prSet>
      <dgm:spPr/>
    </dgm:pt>
    <dgm:pt modelId="{FD5BA7F7-42C1-4453-A5E3-393D9A48F615}" type="pres">
      <dgm:prSet presAssocID="{AFEA99B4-5CAB-4117-B111-A94C9D07CA50}" presName="wedge1" presStyleLbl="node1" presStyleIdx="0" presStyleCnt="1"/>
      <dgm:spPr/>
    </dgm:pt>
    <dgm:pt modelId="{ADA60531-A465-495F-A84B-A15CD3EC4394}" type="pres">
      <dgm:prSet presAssocID="{AFEA99B4-5CAB-4117-B111-A94C9D07CA50}" presName="dummy1a" presStyleCnt="0"/>
      <dgm:spPr/>
    </dgm:pt>
    <dgm:pt modelId="{F7C22F88-4C7D-4A89-BAFA-6B918062A08A}" type="pres">
      <dgm:prSet presAssocID="{AFEA99B4-5CAB-4117-B111-A94C9D07CA50}" presName="dummy1b" presStyleCnt="0"/>
      <dgm:spPr/>
    </dgm:pt>
    <dgm:pt modelId="{0EC3F3F7-AC59-41B3-B1FC-389519FDF5C3}" type="pres">
      <dgm:prSet presAssocID="{AFEA99B4-5CAB-4117-B111-A94C9D07CA50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35BF18FB-01F5-46F5-98E3-0D570229D809}" type="pres">
      <dgm:prSet presAssocID="{C41C7D46-99EA-4E5E-B5EF-280F04F92AD0}" presName="arrowWedge1single" presStyleLbl="fgSibTrans2D1" presStyleIdx="0" presStyleCnt="1" custScaleX="78236" custScaleY="78236"/>
      <dgm:spPr/>
    </dgm:pt>
  </dgm:ptLst>
  <dgm:cxnLst>
    <dgm:cxn modelId="{36C5212C-4612-4073-9F05-376B4B8B5430}" type="presOf" srcId="{AFEA99B4-5CAB-4117-B111-A94C9D07CA50}" destId="{C18D4F1C-6647-48AE-AE5D-092FEFD7E164}" srcOrd="0" destOrd="0" presId="urn:microsoft.com/office/officeart/2005/8/layout/cycle8"/>
    <dgm:cxn modelId="{2939562E-8A55-47B7-BB9D-753FF4DE2266}" srcId="{AFEA99B4-5CAB-4117-B111-A94C9D07CA50}" destId="{6C34A70C-816C-4D09-B2ED-54E2DC5EBDB3}" srcOrd="0" destOrd="0" parTransId="{047B1471-98C1-46C4-85AA-B61596E92320}" sibTransId="{C41C7D46-99EA-4E5E-B5EF-280F04F92AD0}"/>
    <dgm:cxn modelId="{647C1B8F-2E7F-4336-9C97-FB5F35A2423F}" type="presOf" srcId="{6C34A70C-816C-4D09-B2ED-54E2DC5EBDB3}" destId="{0EC3F3F7-AC59-41B3-B1FC-389519FDF5C3}" srcOrd="1" destOrd="0" presId="urn:microsoft.com/office/officeart/2005/8/layout/cycle8"/>
    <dgm:cxn modelId="{DCBE929C-2BA3-4F8A-B13C-5BA07067B1E4}" type="presOf" srcId="{6C34A70C-816C-4D09-B2ED-54E2DC5EBDB3}" destId="{FD5BA7F7-42C1-4453-A5E3-393D9A48F615}" srcOrd="0" destOrd="0" presId="urn:microsoft.com/office/officeart/2005/8/layout/cycle8"/>
    <dgm:cxn modelId="{7A2B4558-686F-494D-8326-73CCC4A8B707}" type="presParOf" srcId="{C18D4F1C-6647-48AE-AE5D-092FEFD7E164}" destId="{FD5BA7F7-42C1-4453-A5E3-393D9A48F615}" srcOrd="0" destOrd="0" presId="urn:microsoft.com/office/officeart/2005/8/layout/cycle8"/>
    <dgm:cxn modelId="{71574F21-6391-4D7E-B450-4C6D831AA9E5}" type="presParOf" srcId="{C18D4F1C-6647-48AE-AE5D-092FEFD7E164}" destId="{ADA60531-A465-495F-A84B-A15CD3EC4394}" srcOrd="1" destOrd="0" presId="urn:microsoft.com/office/officeart/2005/8/layout/cycle8"/>
    <dgm:cxn modelId="{8FBFE420-604B-41A5-9D6B-03C0BB4B97F2}" type="presParOf" srcId="{C18D4F1C-6647-48AE-AE5D-092FEFD7E164}" destId="{F7C22F88-4C7D-4A89-BAFA-6B918062A08A}" srcOrd="2" destOrd="0" presId="urn:microsoft.com/office/officeart/2005/8/layout/cycle8"/>
    <dgm:cxn modelId="{5A224D9F-75C6-43A1-9F54-B8327955CA1B}" type="presParOf" srcId="{C18D4F1C-6647-48AE-AE5D-092FEFD7E164}" destId="{0EC3F3F7-AC59-41B3-B1FC-389519FDF5C3}" srcOrd="3" destOrd="0" presId="urn:microsoft.com/office/officeart/2005/8/layout/cycle8"/>
    <dgm:cxn modelId="{6A918726-65D2-43C8-9D8F-1E1FB6764402}" type="presParOf" srcId="{C18D4F1C-6647-48AE-AE5D-092FEFD7E164}" destId="{35BF18FB-01F5-46F5-98E3-0D570229D809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Istituzione della taskforce </a:t>
          </a:r>
          <a:r>
            <a:rPr lang="en-GB" sz="1400" dirty="0">
              <a:solidFill>
                <a:schemeClr val="lt1"/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</a:rPr>
            <a:t>Linee</a:t>
          </a:r>
          <a:r>
            <a:rPr lang="en-GB" sz="1400" b="1" dirty="0">
              <a:solidFill>
                <a:schemeClr val="bg1"/>
              </a:solidFill>
            </a:rPr>
            <a:t> guida </a:t>
          </a:r>
          <a:r>
            <a:rPr lang="en-GB" sz="1400" dirty="0">
              <a:solidFill>
                <a:schemeClr val="bg1"/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 </a:t>
          </a:r>
          <a:r>
            <a:rPr lang="en-GB" sz="1400" dirty="0">
              <a:solidFill>
                <a:schemeClr val="lt1"/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Istituzione della taskforce </a:t>
          </a:r>
          <a:r>
            <a:rPr lang="en-GB" sz="1400" dirty="0">
              <a:solidFill>
                <a:schemeClr val="lt1"/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</a:rPr>
            <a:t>Linee</a:t>
          </a:r>
          <a:r>
            <a:rPr lang="en-GB" sz="1400" b="1" dirty="0">
              <a:solidFill>
                <a:schemeClr val="bg1"/>
              </a:solidFill>
            </a:rPr>
            <a:t> guida </a:t>
          </a:r>
          <a:r>
            <a:rPr lang="en-GB" sz="1400" dirty="0">
              <a:solidFill>
                <a:schemeClr val="bg1"/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 </a:t>
          </a:r>
          <a:r>
            <a:rPr lang="en-GB" sz="1400" dirty="0">
              <a:solidFill>
                <a:schemeClr val="lt1"/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Linee guida </a:t>
          </a:r>
          <a:r>
            <a:rPr lang="en-GB" sz="1000" b="1" dirty="0">
              <a:solidFill>
                <a:schemeClr val="bg1"/>
              </a:solidFill>
            </a:rPr>
            <a:t>(aggiornamento) </a:t>
          </a:r>
          <a:r>
            <a:rPr lang="en-GB" sz="1400" dirty="0">
              <a:solidFill>
                <a:schemeClr val="bg1"/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Istituzione della taskforce </a:t>
          </a:r>
          <a:r>
            <a:rPr lang="en-GB" sz="1400" dirty="0">
              <a:solidFill>
                <a:schemeClr val="lt1"/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</a:rPr>
            <a:t>Linee</a:t>
          </a:r>
          <a:r>
            <a:rPr lang="en-GB" sz="1400" b="1" dirty="0">
              <a:solidFill>
                <a:schemeClr val="bg1"/>
              </a:solidFill>
            </a:rPr>
            <a:t> guida </a:t>
          </a:r>
          <a:r>
            <a:rPr lang="en-GB" sz="1400" dirty="0">
              <a:solidFill>
                <a:schemeClr val="bg1"/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 </a:t>
          </a:r>
          <a:r>
            <a:rPr lang="en-GB" sz="1400" dirty="0">
              <a:solidFill>
                <a:schemeClr val="lt1"/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Linee guida </a:t>
          </a:r>
          <a:r>
            <a:rPr lang="en-GB" sz="1000" b="1" dirty="0">
              <a:solidFill>
                <a:schemeClr val="bg1"/>
              </a:solidFill>
            </a:rPr>
            <a:t>(aggiornamento) </a:t>
          </a:r>
          <a:r>
            <a:rPr lang="en-GB" sz="1400" dirty="0">
              <a:solidFill>
                <a:schemeClr val="bg1"/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Regolamento UE </a:t>
          </a:r>
          <a:r>
            <a:rPr lang="en-GB" sz="1400" dirty="0">
              <a:solidFill>
                <a:schemeClr val="lt1"/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FEA99B4-5CAB-4117-B111-A94C9D07CA50}" type="doc">
      <dgm:prSet loTypeId="urn:microsoft.com/office/officeart/2005/8/layout/cycle8" loCatId="cycle" qsTypeId="urn:microsoft.com/office/officeart/2005/8/quickstyle/simple1" qsCatId="simple" csTypeId="urn:microsoft.com/office/officeart/2005/8/colors/accent1_1" csCatId="accent1" phldr="1"/>
      <dgm:spPr/>
    </dgm:pt>
    <dgm:pt modelId="{6C34A70C-816C-4D09-B2ED-54E2DC5EBDB3}">
      <dgm:prSet phldrT="[Text]" custT="1"/>
      <dgm:spPr/>
      <dgm:t>
        <a:bodyPr/>
        <a:lstStyle/>
        <a:p>
          <a:r>
            <a:rPr lang="en-GB" sz="1400" b="1" dirty="0"/>
            <a:t>Esecuzione</a:t>
          </a:r>
        </a:p>
        <a:p>
          <a:r>
            <a:rPr lang="en-GB" sz="1400" b="1" dirty="0"/>
            <a:t>Monitoraggio</a:t>
          </a:r>
        </a:p>
        <a:p>
          <a:r>
            <a:rPr lang="en-GB" sz="1400" b="1" dirty="0"/>
            <a:t>Pagamenti</a:t>
          </a:r>
          <a:br>
            <a:rPr lang="en-GB" sz="1400" b="1" dirty="0"/>
          </a:br>
          <a:r>
            <a:rPr lang="en-GB" sz="1400" b="1" dirty="0"/>
            <a:t>Rendicontazione</a:t>
          </a:r>
        </a:p>
      </dgm:t>
    </dgm:pt>
    <dgm:pt modelId="{047B1471-98C1-46C4-85AA-B61596E92320}" type="parTrans" cxnId="{2939562E-8A55-47B7-BB9D-753FF4DE2266}">
      <dgm:prSet/>
      <dgm:spPr/>
      <dgm:t>
        <a:bodyPr/>
        <a:lstStyle/>
        <a:p>
          <a:endParaRPr lang="en-GB"/>
        </a:p>
      </dgm:t>
    </dgm:pt>
    <dgm:pt modelId="{C41C7D46-99EA-4E5E-B5EF-280F04F92AD0}" type="sibTrans" cxnId="{2939562E-8A55-47B7-BB9D-753FF4DE2266}">
      <dgm:prSet/>
      <dgm:spPr/>
      <dgm:t>
        <a:bodyPr/>
        <a:lstStyle/>
        <a:p>
          <a:endParaRPr lang="en-GB"/>
        </a:p>
      </dgm:t>
    </dgm:pt>
    <dgm:pt modelId="{C18D4F1C-6647-48AE-AE5D-092FEFD7E164}" type="pres">
      <dgm:prSet presAssocID="{AFEA99B4-5CAB-4117-B111-A94C9D07CA50}" presName="compositeShape" presStyleCnt="0">
        <dgm:presLayoutVars>
          <dgm:chMax val="7"/>
          <dgm:dir/>
          <dgm:resizeHandles val="exact"/>
        </dgm:presLayoutVars>
      </dgm:prSet>
      <dgm:spPr/>
    </dgm:pt>
    <dgm:pt modelId="{FD5BA7F7-42C1-4453-A5E3-393D9A48F615}" type="pres">
      <dgm:prSet presAssocID="{AFEA99B4-5CAB-4117-B111-A94C9D07CA50}" presName="wedge1" presStyleLbl="node1" presStyleIdx="0" presStyleCnt="1"/>
      <dgm:spPr/>
    </dgm:pt>
    <dgm:pt modelId="{ADA60531-A465-495F-A84B-A15CD3EC4394}" type="pres">
      <dgm:prSet presAssocID="{AFEA99B4-5CAB-4117-B111-A94C9D07CA50}" presName="dummy1a" presStyleCnt="0"/>
      <dgm:spPr/>
    </dgm:pt>
    <dgm:pt modelId="{F7C22F88-4C7D-4A89-BAFA-6B918062A08A}" type="pres">
      <dgm:prSet presAssocID="{AFEA99B4-5CAB-4117-B111-A94C9D07CA50}" presName="dummy1b" presStyleCnt="0"/>
      <dgm:spPr/>
    </dgm:pt>
    <dgm:pt modelId="{0EC3F3F7-AC59-41B3-B1FC-389519FDF5C3}" type="pres">
      <dgm:prSet presAssocID="{AFEA99B4-5CAB-4117-B111-A94C9D07CA50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35BF18FB-01F5-46F5-98E3-0D570229D809}" type="pres">
      <dgm:prSet presAssocID="{C41C7D46-99EA-4E5E-B5EF-280F04F92AD0}" presName="arrowWedge1single" presStyleLbl="fgSibTrans2D1" presStyleIdx="0" presStyleCnt="1" custScaleX="78236" custScaleY="78236"/>
      <dgm:spPr/>
    </dgm:pt>
  </dgm:ptLst>
  <dgm:cxnLst>
    <dgm:cxn modelId="{36C5212C-4612-4073-9F05-376B4B8B5430}" type="presOf" srcId="{AFEA99B4-5CAB-4117-B111-A94C9D07CA50}" destId="{C18D4F1C-6647-48AE-AE5D-092FEFD7E164}" srcOrd="0" destOrd="0" presId="urn:microsoft.com/office/officeart/2005/8/layout/cycle8"/>
    <dgm:cxn modelId="{2939562E-8A55-47B7-BB9D-753FF4DE2266}" srcId="{AFEA99B4-5CAB-4117-B111-A94C9D07CA50}" destId="{6C34A70C-816C-4D09-B2ED-54E2DC5EBDB3}" srcOrd="0" destOrd="0" parTransId="{047B1471-98C1-46C4-85AA-B61596E92320}" sibTransId="{C41C7D46-99EA-4E5E-B5EF-280F04F92AD0}"/>
    <dgm:cxn modelId="{647C1B8F-2E7F-4336-9C97-FB5F35A2423F}" type="presOf" srcId="{6C34A70C-816C-4D09-B2ED-54E2DC5EBDB3}" destId="{0EC3F3F7-AC59-41B3-B1FC-389519FDF5C3}" srcOrd="1" destOrd="0" presId="urn:microsoft.com/office/officeart/2005/8/layout/cycle8"/>
    <dgm:cxn modelId="{DCBE929C-2BA3-4F8A-B13C-5BA07067B1E4}" type="presOf" srcId="{6C34A70C-816C-4D09-B2ED-54E2DC5EBDB3}" destId="{FD5BA7F7-42C1-4453-A5E3-393D9A48F615}" srcOrd="0" destOrd="0" presId="urn:microsoft.com/office/officeart/2005/8/layout/cycle8"/>
    <dgm:cxn modelId="{7A2B4558-686F-494D-8326-73CCC4A8B707}" type="presParOf" srcId="{C18D4F1C-6647-48AE-AE5D-092FEFD7E164}" destId="{FD5BA7F7-42C1-4453-A5E3-393D9A48F615}" srcOrd="0" destOrd="0" presId="urn:microsoft.com/office/officeart/2005/8/layout/cycle8"/>
    <dgm:cxn modelId="{71574F21-6391-4D7E-B450-4C6D831AA9E5}" type="presParOf" srcId="{C18D4F1C-6647-48AE-AE5D-092FEFD7E164}" destId="{ADA60531-A465-495F-A84B-A15CD3EC4394}" srcOrd="1" destOrd="0" presId="urn:microsoft.com/office/officeart/2005/8/layout/cycle8"/>
    <dgm:cxn modelId="{8FBFE420-604B-41A5-9D6B-03C0BB4B97F2}" type="presParOf" srcId="{C18D4F1C-6647-48AE-AE5D-092FEFD7E164}" destId="{F7C22F88-4C7D-4A89-BAFA-6B918062A08A}" srcOrd="2" destOrd="0" presId="urn:microsoft.com/office/officeart/2005/8/layout/cycle8"/>
    <dgm:cxn modelId="{5A224D9F-75C6-43A1-9F54-B8327955CA1B}" type="presParOf" srcId="{C18D4F1C-6647-48AE-AE5D-092FEFD7E164}" destId="{0EC3F3F7-AC59-41B3-B1FC-389519FDF5C3}" srcOrd="3" destOrd="0" presId="urn:microsoft.com/office/officeart/2005/8/layout/cycle8"/>
    <dgm:cxn modelId="{6A918726-65D2-43C8-9D8F-1E1FB6764402}" type="presParOf" srcId="{C18D4F1C-6647-48AE-AE5D-092FEFD7E164}" destId="{35BF18FB-01F5-46F5-98E3-0D570229D809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Istituzione della taskforce </a:t>
          </a:r>
          <a:r>
            <a:rPr lang="en-GB" sz="1400" dirty="0">
              <a:solidFill>
                <a:schemeClr val="lt1"/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</a:rPr>
            <a:t>Linee</a:t>
          </a:r>
          <a:r>
            <a:rPr lang="en-GB" sz="1400" b="1" dirty="0">
              <a:solidFill>
                <a:schemeClr val="bg1"/>
              </a:solidFill>
            </a:rPr>
            <a:t> guida </a:t>
          </a:r>
          <a:r>
            <a:rPr lang="en-GB" sz="1400" dirty="0">
              <a:solidFill>
                <a:schemeClr val="bg1"/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 </a:t>
          </a:r>
          <a:r>
            <a:rPr lang="en-GB" sz="1400" dirty="0">
              <a:solidFill>
                <a:schemeClr val="lt1"/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Linee guida </a:t>
          </a:r>
          <a:r>
            <a:rPr lang="en-GB" sz="1000" b="1" dirty="0">
              <a:solidFill>
                <a:schemeClr val="bg1"/>
              </a:solidFill>
            </a:rPr>
            <a:t>(aggiornamento) </a:t>
          </a:r>
          <a:r>
            <a:rPr lang="en-GB" sz="1400" dirty="0">
              <a:solidFill>
                <a:schemeClr val="bg1"/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Regolamento UE </a:t>
          </a:r>
          <a:r>
            <a:rPr lang="en-GB" sz="1400" dirty="0">
              <a:solidFill>
                <a:schemeClr val="lt1"/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/>
              </a:solidFill>
            </a:rPr>
            <a:t>Presentazioni dei piani </a:t>
          </a:r>
          <a:r>
            <a:rPr lang="en-GB" sz="1400" dirty="0">
              <a:solidFill>
                <a:schemeClr val="lt1"/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Istituzione della taskforce </a:t>
          </a:r>
          <a:r>
            <a:rPr lang="en-GB" sz="1400" dirty="0">
              <a:solidFill>
                <a:schemeClr val="lt1"/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</a:rPr>
            <a:t>Linee</a:t>
          </a:r>
          <a:r>
            <a:rPr lang="en-GB" sz="1400" b="1" dirty="0">
              <a:solidFill>
                <a:schemeClr val="bg1"/>
              </a:solidFill>
            </a:rPr>
            <a:t> guida </a:t>
          </a:r>
          <a:r>
            <a:rPr lang="en-GB" sz="1400" dirty="0">
              <a:solidFill>
                <a:schemeClr val="bg1"/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 </a:t>
          </a:r>
          <a:r>
            <a:rPr lang="en-GB" sz="1400" dirty="0">
              <a:solidFill>
                <a:schemeClr val="lt1"/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Linee guida </a:t>
          </a:r>
          <a:r>
            <a:rPr lang="en-GB" sz="1000" b="1" dirty="0">
              <a:solidFill>
                <a:schemeClr val="bg1"/>
              </a:solidFill>
            </a:rPr>
            <a:t>(aggiornamento) </a:t>
          </a:r>
          <a:r>
            <a:rPr lang="en-GB" sz="1400" dirty="0">
              <a:solidFill>
                <a:schemeClr val="bg1"/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rgbClr val="FFC000"/>
        </a:solidFill>
      </dgm:spPr>
      <dgm:t>
        <a:bodyPr/>
        <a:lstStyle/>
        <a:p>
          <a:r>
            <a:rPr lang="en-GB" sz="1400" b="1" dirty="0">
              <a:solidFill>
                <a:schemeClr val="tx1"/>
              </a:solidFill>
            </a:rPr>
            <a:t>Valutazione dei piani </a:t>
          </a:r>
          <a:r>
            <a:rPr lang="en-GB" sz="1400" dirty="0">
              <a:solidFill>
                <a:schemeClr val="tx1"/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Regolamento UE </a:t>
          </a:r>
          <a:r>
            <a:rPr lang="en-GB" sz="1400" dirty="0">
              <a:solidFill>
                <a:schemeClr val="lt1"/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/>
              </a:solidFill>
            </a:rPr>
            <a:t>Presentazioni dei piani </a:t>
          </a:r>
          <a:r>
            <a:rPr lang="en-GB" sz="1400" dirty="0">
              <a:solidFill>
                <a:schemeClr val="lt1"/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4FEF70-DFC9-4986-BF60-C45D19A9A1D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98C8BE2-C4DB-45B0-A6B6-0DAA6456AACB}">
      <dgm:prSet phldrT="[Text]"/>
      <dgm:spPr/>
      <dgm:t>
        <a:bodyPr/>
        <a:lstStyle/>
        <a:p>
          <a:r>
            <a:rPr lang="en-GB" dirty="0"/>
            <a:t>Recovery Plan For Europe</a:t>
          </a:r>
        </a:p>
      </dgm:t>
    </dgm:pt>
    <dgm:pt modelId="{6EBDB33E-CB8D-4FB6-AFE4-7880449C5F04}" type="parTrans" cxnId="{FCD651F0-DEB4-4253-941B-BCE567986A93}">
      <dgm:prSet/>
      <dgm:spPr/>
      <dgm:t>
        <a:bodyPr/>
        <a:lstStyle/>
        <a:p>
          <a:endParaRPr lang="en-GB"/>
        </a:p>
      </dgm:t>
    </dgm:pt>
    <dgm:pt modelId="{B03B9540-14F8-4581-A88E-5D4D6E306038}" type="sibTrans" cxnId="{FCD651F0-DEB4-4253-941B-BCE567986A93}">
      <dgm:prSet/>
      <dgm:spPr/>
      <dgm:t>
        <a:bodyPr/>
        <a:lstStyle/>
        <a:p>
          <a:endParaRPr lang="en-GB"/>
        </a:p>
      </dgm:t>
    </dgm:pt>
    <dgm:pt modelId="{5FC5B940-D0E1-4E80-8858-48F46CD98CCB}" type="asst">
      <dgm:prSet phldrT="[Text]"/>
      <dgm:spPr/>
      <dgm:t>
        <a:bodyPr/>
        <a:lstStyle/>
        <a:p>
          <a:r>
            <a:rPr lang="en-GB" dirty="0"/>
            <a:t>Next Generation EU</a:t>
          </a:r>
        </a:p>
      </dgm:t>
    </dgm:pt>
    <dgm:pt modelId="{1EC09C54-3076-4BC3-84CD-DC485E00E13A}" type="parTrans" cxnId="{594E07FA-997F-42DF-8AF4-33ABE11EBC0F}">
      <dgm:prSet/>
      <dgm:spPr/>
      <dgm:t>
        <a:bodyPr/>
        <a:lstStyle/>
        <a:p>
          <a:endParaRPr lang="en-GB"/>
        </a:p>
      </dgm:t>
    </dgm:pt>
    <dgm:pt modelId="{55479832-AB6F-47D3-A254-9901C665C4EF}" type="sibTrans" cxnId="{594E07FA-997F-42DF-8AF4-33ABE11EBC0F}">
      <dgm:prSet/>
      <dgm:spPr/>
      <dgm:t>
        <a:bodyPr/>
        <a:lstStyle/>
        <a:p>
          <a:endParaRPr lang="en-GB"/>
        </a:p>
      </dgm:t>
    </dgm:pt>
    <dgm:pt modelId="{025244AD-E820-4CD5-AF07-44A0DFCF792D}" type="asst">
      <dgm:prSet phldrT="[Text]"/>
      <dgm:spPr/>
      <dgm:t>
        <a:bodyPr/>
        <a:lstStyle/>
        <a:p>
          <a:r>
            <a:rPr lang="en-GB" dirty="0"/>
            <a:t>Multi-Annual-Financial-Framework </a:t>
          </a:r>
        </a:p>
      </dgm:t>
    </dgm:pt>
    <dgm:pt modelId="{FA476F70-49DB-4D1E-9701-D36C9AFF7C2D}" type="parTrans" cxnId="{B31AE753-8BCD-44CB-A2B4-1DEA6B7B6FA4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GB"/>
        </a:p>
      </dgm:t>
    </dgm:pt>
    <dgm:pt modelId="{3C2A9E25-6FA3-44DB-B263-1BF8EA0C74FB}" type="sibTrans" cxnId="{B31AE753-8BCD-44CB-A2B4-1DEA6B7B6FA4}">
      <dgm:prSet/>
      <dgm:spPr/>
      <dgm:t>
        <a:bodyPr/>
        <a:lstStyle/>
        <a:p>
          <a:endParaRPr lang="en-GB"/>
        </a:p>
      </dgm:t>
    </dgm:pt>
    <dgm:pt modelId="{DA41DE36-C62B-4FDD-B393-4445F63D73E1}" type="asst">
      <dgm:prSet phldrT="[Text]"/>
      <dgm:spPr/>
      <dgm:t>
        <a:bodyPr/>
        <a:lstStyle/>
        <a:p>
          <a:r>
            <a:rPr lang="en-GB" dirty="0"/>
            <a:t>Recovery and Resilience Facility</a:t>
          </a:r>
        </a:p>
      </dgm:t>
    </dgm:pt>
    <dgm:pt modelId="{534E6E4B-2480-42F9-9FA0-FA2B01684F86}" type="parTrans" cxnId="{D62014FA-3BAE-4A95-AFA9-95C796840AE8}">
      <dgm:prSet/>
      <dgm:spPr/>
      <dgm:t>
        <a:bodyPr/>
        <a:lstStyle/>
        <a:p>
          <a:endParaRPr lang="en-GB"/>
        </a:p>
      </dgm:t>
    </dgm:pt>
    <dgm:pt modelId="{5A91F916-1E1D-4A1D-B31D-C259E5425479}" type="sibTrans" cxnId="{D62014FA-3BAE-4A95-AFA9-95C796840AE8}">
      <dgm:prSet/>
      <dgm:spPr/>
      <dgm:t>
        <a:bodyPr/>
        <a:lstStyle/>
        <a:p>
          <a:endParaRPr lang="en-GB"/>
        </a:p>
      </dgm:t>
    </dgm:pt>
    <dgm:pt modelId="{DFC7B471-DF68-40A4-BACD-75C3F889E751}" type="asst">
      <dgm:prSet phldrT="[Text]"/>
      <dgm:spPr/>
      <dgm:t>
        <a:bodyPr/>
        <a:lstStyle/>
        <a:p>
          <a:r>
            <a:rPr lang="en-GB" dirty="0"/>
            <a:t>Others (React-EU, Just- Transition-Fund)</a:t>
          </a:r>
        </a:p>
      </dgm:t>
    </dgm:pt>
    <dgm:pt modelId="{97C65BBE-9D8E-4882-BBAF-EBE0470E8511}" type="parTrans" cxnId="{B35B3C9C-1CFD-49FB-8BE3-060B0201D56C}">
      <dgm:prSet/>
      <dgm:spPr/>
      <dgm:t>
        <a:bodyPr/>
        <a:lstStyle/>
        <a:p>
          <a:endParaRPr lang="en-GB"/>
        </a:p>
      </dgm:t>
    </dgm:pt>
    <dgm:pt modelId="{8F0C6B22-F576-4875-9195-25A1B1E1F627}" type="sibTrans" cxnId="{B35B3C9C-1CFD-49FB-8BE3-060B0201D56C}">
      <dgm:prSet/>
      <dgm:spPr/>
      <dgm:t>
        <a:bodyPr/>
        <a:lstStyle/>
        <a:p>
          <a:endParaRPr lang="en-GB"/>
        </a:p>
      </dgm:t>
    </dgm:pt>
    <dgm:pt modelId="{A7997266-EC5A-4CC3-9C52-C839C65AB85B}" type="asst">
      <dgm:prSet phldrT="[Text]"/>
      <dgm:spPr/>
      <dgm:t>
        <a:bodyPr/>
        <a:lstStyle/>
        <a:p>
          <a:r>
            <a:rPr lang="en-GB" dirty="0"/>
            <a:t>Cohesion Policy</a:t>
          </a:r>
        </a:p>
      </dgm:t>
    </dgm:pt>
    <dgm:pt modelId="{56FF8D07-E29B-49FE-943F-6C4C2C5DCB1C}" type="parTrans" cxnId="{DC68BE2C-7F4E-4183-8D6C-752EF277AA6C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GB"/>
        </a:p>
      </dgm:t>
    </dgm:pt>
    <dgm:pt modelId="{E79F325F-9364-4AA3-B796-081F48B7B3B0}" type="sibTrans" cxnId="{DC68BE2C-7F4E-4183-8D6C-752EF277AA6C}">
      <dgm:prSet/>
      <dgm:spPr/>
      <dgm:t>
        <a:bodyPr/>
        <a:lstStyle/>
        <a:p>
          <a:endParaRPr lang="en-GB"/>
        </a:p>
      </dgm:t>
    </dgm:pt>
    <dgm:pt modelId="{B0FA4DE1-AC6B-4812-8787-DD46875D1B31}" type="asst">
      <dgm:prSet phldrT="[Text]"/>
      <dgm:spPr/>
      <dgm:t>
        <a:bodyPr/>
        <a:lstStyle/>
        <a:p>
          <a:r>
            <a:rPr lang="en-GB" dirty="0"/>
            <a:t>Agricultural Policy</a:t>
          </a:r>
        </a:p>
      </dgm:t>
    </dgm:pt>
    <dgm:pt modelId="{8E8BF5AD-50F1-4E2C-B2B1-B6324EA1B985}" type="parTrans" cxnId="{D055474D-F40B-455B-8009-8894B5EE065A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GB"/>
        </a:p>
      </dgm:t>
    </dgm:pt>
    <dgm:pt modelId="{69CEF432-5E1A-4198-9C1F-56CEC0498111}" type="sibTrans" cxnId="{D055474D-F40B-455B-8009-8894B5EE065A}">
      <dgm:prSet/>
      <dgm:spPr/>
      <dgm:t>
        <a:bodyPr/>
        <a:lstStyle/>
        <a:p>
          <a:endParaRPr lang="en-GB"/>
        </a:p>
      </dgm:t>
    </dgm:pt>
    <dgm:pt modelId="{2222C8C0-DCF4-4331-9241-C018E76AFD42}" type="asst">
      <dgm:prSet phldrT="[Text]"/>
      <dgm:spPr/>
      <dgm:t>
        <a:bodyPr/>
        <a:lstStyle/>
        <a:p>
          <a:r>
            <a:rPr lang="en-GB" dirty="0"/>
            <a:t>Others. (e.g. Erasmus)</a:t>
          </a:r>
        </a:p>
      </dgm:t>
    </dgm:pt>
    <dgm:pt modelId="{F3D2BB2C-2F24-4D41-A60F-4F39C0B8763D}" type="parTrans" cxnId="{C704DB51-2910-4342-A861-7A0605523A1E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GB"/>
        </a:p>
      </dgm:t>
    </dgm:pt>
    <dgm:pt modelId="{AE419682-81D7-4293-A0EC-1B9CA820A4A0}" type="sibTrans" cxnId="{C704DB51-2910-4342-A861-7A0605523A1E}">
      <dgm:prSet/>
      <dgm:spPr/>
      <dgm:t>
        <a:bodyPr/>
        <a:lstStyle/>
        <a:p>
          <a:endParaRPr lang="en-GB"/>
        </a:p>
      </dgm:t>
    </dgm:pt>
    <dgm:pt modelId="{05C96B18-E140-4B94-81D1-CD8163E05DA0}" type="pres">
      <dgm:prSet presAssocID="{FD4FEF70-DFC9-4986-BF60-C45D19A9A1D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48BB3AB-1753-4C15-89AC-77CB05868980}" type="pres">
      <dgm:prSet presAssocID="{E98C8BE2-C4DB-45B0-A6B6-0DAA6456AACB}" presName="hierRoot1" presStyleCnt="0">
        <dgm:presLayoutVars>
          <dgm:hierBranch val="init"/>
        </dgm:presLayoutVars>
      </dgm:prSet>
      <dgm:spPr/>
    </dgm:pt>
    <dgm:pt modelId="{3C26B93A-5035-4301-85D0-ADE22CAA35FE}" type="pres">
      <dgm:prSet presAssocID="{E98C8BE2-C4DB-45B0-A6B6-0DAA6456AACB}" presName="rootComposite1" presStyleCnt="0"/>
      <dgm:spPr/>
    </dgm:pt>
    <dgm:pt modelId="{32A60F3F-1D66-4C35-9CBF-921E6C3D6871}" type="pres">
      <dgm:prSet presAssocID="{E98C8BE2-C4DB-45B0-A6B6-0DAA6456AACB}" presName="rootText1" presStyleLbl="alignAcc1" presStyleIdx="0" presStyleCnt="0">
        <dgm:presLayoutVars>
          <dgm:chPref val="3"/>
        </dgm:presLayoutVars>
      </dgm:prSet>
      <dgm:spPr/>
    </dgm:pt>
    <dgm:pt modelId="{4ED0F64A-1D09-4EB6-B657-61F190131362}" type="pres">
      <dgm:prSet presAssocID="{E98C8BE2-C4DB-45B0-A6B6-0DAA6456AACB}" presName="topArc1" presStyleLbl="parChTrans1D1" presStyleIdx="0" presStyleCnt="16"/>
      <dgm:spPr/>
    </dgm:pt>
    <dgm:pt modelId="{95984307-C106-48A1-8789-4F82FD7CB9FC}" type="pres">
      <dgm:prSet presAssocID="{E98C8BE2-C4DB-45B0-A6B6-0DAA6456AACB}" presName="bottomArc1" presStyleLbl="parChTrans1D1" presStyleIdx="1" presStyleCnt="16"/>
      <dgm:spPr/>
    </dgm:pt>
    <dgm:pt modelId="{09601C67-13E2-4878-A4EF-0BD593FAF6F2}" type="pres">
      <dgm:prSet presAssocID="{E98C8BE2-C4DB-45B0-A6B6-0DAA6456AACB}" presName="topConnNode1" presStyleLbl="node1" presStyleIdx="0" presStyleCnt="0"/>
      <dgm:spPr/>
    </dgm:pt>
    <dgm:pt modelId="{ED6B55D3-B90B-4F9A-8773-D22167F2B44B}" type="pres">
      <dgm:prSet presAssocID="{E98C8BE2-C4DB-45B0-A6B6-0DAA6456AACB}" presName="hierChild2" presStyleCnt="0"/>
      <dgm:spPr/>
    </dgm:pt>
    <dgm:pt modelId="{AB8C1DFF-EFCF-4F57-A3CF-6433116BF689}" type="pres">
      <dgm:prSet presAssocID="{E98C8BE2-C4DB-45B0-A6B6-0DAA6456AACB}" presName="hierChild3" presStyleCnt="0"/>
      <dgm:spPr/>
    </dgm:pt>
    <dgm:pt modelId="{5939C77E-D81D-4938-8CEC-E44C91608683}" type="pres">
      <dgm:prSet presAssocID="{1EC09C54-3076-4BC3-84CD-DC485E00E13A}" presName="Name101" presStyleLbl="parChTrans1D2" presStyleIdx="0" presStyleCnt="2"/>
      <dgm:spPr/>
    </dgm:pt>
    <dgm:pt modelId="{A3D9CC7E-9E7A-411F-8B38-BB1BEF0D547D}" type="pres">
      <dgm:prSet presAssocID="{5FC5B940-D0E1-4E80-8858-48F46CD98CCB}" presName="hierRoot3" presStyleCnt="0">
        <dgm:presLayoutVars>
          <dgm:hierBranch val="init"/>
        </dgm:presLayoutVars>
      </dgm:prSet>
      <dgm:spPr/>
    </dgm:pt>
    <dgm:pt modelId="{E6307EB1-E6E3-4C14-93A4-CA2BE9AD9CF6}" type="pres">
      <dgm:prSet presAssocID="{5FC5B940-D0E1-4E80-8858-48F46CD98CCB}" presName="rootComposite3" presStyleCnt="0"/>
      <dgm:spPr/>
    </dgm:pt>
    <dgm:pt modelId="{44295909-D9F5-4BB4-B868-2880D39C1F24}" type="pres">
      <dgm:prSet presAssocID="{5FC5B940-D0E1-4E80-8858-48F46CD98CCB}" presName="rootText3" presStyleLbl="alignAcc1" presStyleIdx="0" presStyleCnt="0">
        <dgm:presLayoutVars>
          <dgm:chPref val="3"/>
        </dgm:presLayoutVars>
      </dgm:prSet>
      <dgm:spPr/>
    </dgm:pt>
    <dgm:pt modelId="{0605176B-5A2E-4530-B42B-349D97F14039}" type="pres">
      <dgm:prSet presAssocID="{5FC5B940-D0E1-4E80-8858-48F46CD98CCB}" presName="topArc3" presStyleLbl="parChTrans1D1" presStyleIdx="2" presStyleCnt="16"/>
      <dgm:spPr/>
    </dgm:pt>
    <dgm:pt modelId="{8F780755-231A-4FD4-AE1E-DD46B1B08ABF}" type="pres">
      <dgm:prSet presAssocID="{5FC5B940-D0E1-4E80-8858-48F46CD98CCB}" presName="bottomArc3" presStyleLbl="parChTrans1D1" presStyleIdx="3" presStyleCnt="16"/>
      <dgm:spPr/>
    </dgm:pt>
    <dgm:pt modelId="{CDBD0865-1558-43F2-B20E-5B0933B9A4E5}" type="pres">
      <dgm:prSet presAssocID="{5FC5B940-D0E1-4E80-8858-48F46CD98CCB}" presName="topConnNode3" presStyleLbl="asst1" presStyleIdx="0" presStyleCnt="0"/>
      <dgm:spPr/>
    </dgm:pt>
    <dgm:pt modelId="{EBBCEDEA-5B59-4E9E-8FE0-3A2FED1A6F8C}" type="pres">
      <dgm:prSet presAssocID="{5FC5B940-D0E1-4E80-8858-48F46CD98CCB}" presName="hierChild6" presStyleCnt="0"/>
      <dgm:spPr/>
    </dgm:pt>
    <dgm:pt modelId="{B9B3AB3C-0EF0-4583-AF42-DBABA139F0CC}" type="pres">
      <dgm:prSet presAssocID="{5FC5B940-D0E1-4E80-8858-48F46CD98CCB}" presName="hierChild7" presStyleCnt="0"/>
      <dgm:spPr/>
    </dgm:pt>
    <dgm:pt modelId="{B2343CAC-AC72-4121-AC02-B279AA12815C}" type="pres">
      <dgm:prSet presAssocID="{534E6E4B-2480-42F9-9FA0-FA2B01684F86}" presName="Name101" presStyleLbl="parChTrans1D3" presStyleIdx="0" presStyleCnt="5"/>
      <dgm:spPr/>
    </dgm:pt>
    <dgm:pt modelId="{D0115160-1520-4B63-88CB-FE2BBDECA7B9}" type="pres">
      <dgm:prSet presAssocID="{DA41DE36-C62B-4FDD-B393-4445F63D73E1}" presName="hierRoot3" presStyleCnt="0">
        <dgm:presLayoutVars>
          <dgm:hierBranch val="init"/>
        </dgm:presLayoutVars>
      </dgm:prSet>
      <dgm:spPr/>
    </dgm:pt>
    <dgm:pt modelId="{BA80AB5B-9938-4FC2-9813-4F9E0DF43D84}" type="pres">
      <dgm:prSet presAssocID="{DA41DE36-C62B-4FDD-B393-4445F63D73E1}" presName="rootComposite3" presStyleCnt="0"/>
      <dgm:spPr/>
    </dgm:pt>
    <dgm:pt modelId="{EF0F9D54-D267-428E-A62E-38264B2E88C5}" type="pres">
      <dgm:prSet presAssocID="{DA41DE36-C62B-4FDD-B393-4445F63D73E1}" presName="rootText3" presStyleLbl="alignAcc1" presStyleIdx="0" presStyleCnt="0">
        <dgm:presLayoutVars>
          <dgm:chPref val="3"/>
        </dgm:presLayoutVars>
      </dgm:prSet>
      <dgm:spPr/>
    </dgm:pt>
    <dgm:pt modelId="{9EF128B3-A5C1-4CFB-9736-9963F9F71F03}" type="pres">
      <dgm:prSet presAssocID="{DA41DE36-C62B-4FDD-B393-4445F63D73E1}" presName="topArc3" presStyleLbl="parChTrans1D1" presStyleIdx="4" presStyleCnt="16"/>
      <dgm:spPr>
        <a:ln>
          <a:solidFill>
            <a:schemeClr val="accent3"/>
          </a:solidFill>
        </a:ln>
      </dgm:spPr>
    </dgm:pt>
    <dgm:pt modelId="{CC5B5FC2-CB42-42B5-8652-0C3639699F1A}" type="pres">
      <dgm:prSet presAssocID="{DA41DE36-C62B-4FDD-B393-4445F63D73E1}" presName="bottomArc3" presStyleLbl="parChTrans1D1" presStyleIdx="5" presStyleCnt="16"/>
      <dgm:spPr/>
    </dgm:pt>
    <dgm:pt modelId="{3EBA0F5F-4012-4BD3-97E3-187C943CB76A}" type="pres">
      <dgm:prSet presAssocID="{DA41DE36-C62B-4FDD-B393-4445F63D73E1}" presName="topConnNode3" presStyleLbl="asst1" presStyleIdx="0" presStyleCnt="0"/>
      <dgm:spPr/>
    </dgm:pt>
    <dgm:pt modelId="{4DA111D8-BB67-4AE5-A307-475FBA0CF80C}" type="pres">
      <dgm:prSet presAssocID="{DA41DE36-C62B-4FDD-B393-4445F63D73E1}" presName="hierChild6" presStyleCnt="0"/>
      <dgm:spPr/>
    </dgm:pt>
    <dgm:pt modelId="{3CF8FD6B-60E7-445B-93A1-8089B996E58E}" type="pres">
      <dgm:prSet presAssocID="{DA41DE36-C62B-4FDD-B393-4445F63D73E1}" presName="hierChild7" presStyleCnt="0"/>
      <dgm:spPr/>
    </dgm:pt>
    <dgm:pt modelId="{73922B1C-41F0-4D86-9959-FBCA838CA6CA}" type="pres">
      <dgm:prSet presAssocID="{97C65BBE-9D8E-4882-BBAF-EBE0470E8511}" presName="Name101" presStyleLbl="parChTrans1D3" presStyleIdx="1" presStyleCnt="5"/>
      <dgm:spPr/>
    </dgm:pt>
    <dgm:pt modelId="{E4A242A7-238F-4AAA-9E1A-FD5E8232E8E8}" type="pres">
      <dgm:prSet presAssocID="{DFC7B471-DF68-40A4-BACD-75C3F889E751}" presName="hierRoot3" presStyleCnt="0">
        <dgm:presLayoutVars>
          <dgm:hierBranch val="init"/>
        </dgm:presLayoutVars>
      </dgm:prSet>
      <dgm:spPr/>
    </dgm:pt>
    <dgm:pt modelId="{7E8F713D-AA04-4AFD-88FA-AD6E74BA14E8}" type="pres">
      <dgm:prSet presAssocID="{DFC7B471-DF68-40A4-BACD-75C3F889E751}" presName="rootComposite3" presStyleCnt="0"/>
      <dgm:spPr/>
    </dgm:pt>
    <dgm:pt modelId="{1E412F0C-1341-4555-B8C3-857B5DA875FE}" type="pres">
      <dgm:prSet presAssocID="{DFC7B471-DF68-40A4-BACD-75C3F889E751}" presName="rootText3" presStyleLbl="alignAcc1" presStyleIdx="0" presStyleCnt="0">
        <dgm:presLayoutVars>
          <dgm:chPref val="3"/>
        </dgm:presLayoutVars>
      </dgm:prSet>
      <dgm:spPr/>
    </dgm:pt>
    <dgm:pt modelId="{926D3E8C-8111-404C-87D7-09241E55A456}" type="pres">
      <dgm:prSet presAssocID="{DFC7B471-DF68-40A4-BACD-75C3F889E751}" presName="topArc3" presStyleLbl="parChTrans1D1" presStyleIdx="6" presStyleCnt="16"/>
      <dgm:spPr/>
    </dgm:pt>
    <dgm:pt modelId="{C54E5D99-BC01-42BD-8969-21D1C045C73F}" type="pres">
      <dgm:prSet presAssocID="{DFC7B471-DF68-40A4-BACD-75C3F889E751}" presName="bottomArc3" presStyleLbl="parChTrans1D1" presStyleIdx="7" presStyleCnt="16"/>
      <dgm:spPr/>
    </dgm:pt>
    <dgm:pt modelId="{2F1F4683-9A73-4911-98C5-271DC0AF4530}" type="pres">
      <dgm:prSet presAssocID="{DFC7B471-DF68-40A4-BACD-75C3F889E751}" presName="topConnNode3" presStyleLbl="asst1" presStyleIdx="0" presStyleCnt="0"/>
      <dgm:spPr/>
    </dgm:pt>
    <dgm:pt modelId="{6F8CF714-2332-4D23-B36A-86F68F935EF4}" type="pres">
      <dgm:prSet presAssocID="{DFC7B471-DF68-40A4-BACD-75C3F889E751}" presName="hierChild6" presStyleCnt="0"/>
      <dgm:spPr/>
    </dgm:pt>
    <dgm:pt modelId="{47C0C86B-43F9-4231-A235-F1507CD5480E}" type="pres">
      <dgm:prSet presAssocID="{DFC7B471-DF68-40A4-BACD-75C3F889E751}" presName="hierChild7" presStyleCnt="0"/>
      <dgm:spPr/>
    </dgm:pt>
    <dgm:pt modelId="{8D6C4CB4-0B2F-4126-AF2E-8E8D4C14BF58}" type="pres">
      <dgm:prSet presAssocID="{FA476F70-49DB-4D1E-9701-D36C9AFF7C2D}" presName="Name101" presStyleLbl="parChTrans1D2" presStyleIdx="1" presStyleCnt="2"/>
      <dgm:spPr/>
    </dgm:pt>
    <dgm:pt modelId="{E6D99082-5AFC-4073-8A54-36CCA736D8BC}" type="pres">
      <dgm:prSet presAssocID="{025244AD-E820-4CD5-AF07-44A0DFCF792D}" presName="hierRoot3" presStyleCnt="0">
        <dgm:presLayoutVars>
          <dgm:hierBranch val="init"/>
        </dgm:presLayoutVars>
      </dgm:prSet>
      <dgm:spPr/>
    </dgm:pt>
    <dgm:pt modelId="{43D7E112-928D-4E82-A027-58504460CFD6}" type="pres">
      <dgm:prSet presAssocID="{025244AD-E820-4CD5-AF07-44A0DFCF792D}" presName="rootComposite3" presStyleCnt="0"/>
      <dgm:spPr/>
    </dgm:pt>
    <dgm:pt modelId="{E8C6BE01-F397-4B7B-8C8A-3BC2A47E5C84}" type="pres">
      <dgm:prSet presAssocID="{025244AD-E820-4CD5-AF07-44A0DFCF792D}" presName="rootText3" presStyleLbl="alignAcc1" presStyleIdx="0" presStyleCnt="0">
        <dgm:presLayoutVars>
          <dgm:chPref val="3"/>
        </dgm:presLayoutVars>
      </dgm:prSet>
      <dgm:spPr/>
    </dgm:pt>
    <dgm:pt modelId="{382BE07F-3F0B-4804-A28D-8E23218D67F1}" type="pres">
      <dgm:prSet presAssocID="{025244AD-E820-4CD5-AF07-44A0DFCF792D}" presName="topArc3" presStyleLbl="parChTrans1D1" presStyleIdx="8" presStyleCnt="16"/>
      <dgm:spPr>
        <a:ln>
          <a:solidFill>
            <a:schemeClr val="accent4"/>
          </a:solidFill>
        </a:ln>
      </dgm:spPr>
    </dgm:pt>
    <dgm:pt modelId="{116F7AC6-B525-485D-953D-31614E377929}" type="pres">
      <dgm:prSet presAssocID="{025244AD-E820-4CD5-AF07-44A0DFCF792D}" presName="bottomArc3" presStyleLbl="parChTrans1D1" presStyleIdx="9" presStyleCnt="16"/>
      <dgm:spPr>
        <a:ln>
          <a:solidFill>
            <a:schemeClr val="accent4"/>
          </a:solidFill>
        </a:ln>
      </dgm:spPr>
    </dgm:pt>
    <dgm:pt modelId="{2234229C-8182-4991-84ED-EC85E58EC577}" type="pres">
      <dgm:prSet presAssocID="{025244AD-E820-4CD5-AF07-44A0DFCF792D}" presName="topConnNode3" presStyleLbl="asst1" presStyleIdx="0" presStyleCnt="0"/>
      <dgm:spPr/>
    </dgm:pt>
    <dgm:pt modelId="{603BF39F-1454-4030-98B0-9E6C0F3FECEE}" type="pres">
      <dgm:prSet presAssocID="{025244AD-E820-4CD5-AF07-44A0DFCF792D}" presName="hierChild6" presStyleCnt="0"/>
      <dgm:spPr/>
    </dgm:pt>
    <dgm:pt modelId="{C2DB13BE-6B18-4652-B6C9-CE70E546BF5A}" type="pres">
      <dgm:prSet presAssocID="{025244AD-E820-4CD5-AF07-44A0DFCF792D}" presName="hierChild7" presStyleCnt="0"/>
      <dgm:spPr/>
    </dgm:pt>
    <dgm:pt modelId="{FBE09CD8-2B15-4F7C-8561-39D0ED2FEC52}" type="pres">
      <dgm:prSet presAssocID="{56FF8D07-E29B-49FE-943F-6C4C2C5DCB1C}" presName="Name101" presStyleLbl="parChTrans1D3" presStyleIdx="2" presStyleCnt="5"/>
      <dgm:spPr/>
    </dgm:pt>
    <dgm:pt modelId="{7D8D57D5-A6EE-4A85-BC8A-53E74FB0E6A1}" type="pres">
      <dgm:prSet presAssocID="{A7997266-EC5A-4CC3-9C52-C839C65AB85B}" presName="hierRoot3" presStyleCnt="0">
        <dgm:presLayoutVars>
          <dgm:hierBranch val="init"/>
        </dgm:presLayoutVars>
      </dgm:prSet>
      <dgm:spPr/>
    </dgm:pt>
    <dgm:pt modelId="{F36EAFAF-40D2-4776-99E7-3BE9550D2898}" type="pres">
      <dgm:prSet presAssocID="{A7997266-EC5A-4CC3-9C52-C839C65AB85B}" presName="rootComposite3" presStyleCnt="0"/>
      <dgm:spPr/>
    </dgm:pt>
    <dgm:pt modelId="{BE870429-1ED3-4753-9CFC-AF722EAF48AC}" type="pres">
      <dgm:prSet presAssocID="{A7997266-EC5A-4CC3-9C52-C839C65AB85B}" presName="rootText3" presStyleLbl="alignAcc1" presStyleIdx="0" presStyleCnt="0">
        <dgm:presLayoutVars>
          <dgm:chPref val="3"/>
        </dgm:presLayoutVars>
      </dgm:prSet>
      <dgm:spPr/>
    </dgm:pt>
    <dgm:pt modelId="{CB1C8CD0-9671-4835-B7BC-C1E739699647}" type="pres">
      <dgm:prSet presAssocID="{A7997266-EC5A-4CC3-9C52-C839C65AB85B}" presName="topArc3" presStyleLbl="parChTrans1D1" presStyleIdx="10" presStyleCnt="16"/>
      <dgm:spPr>
        <a:ln>
          <a:solidFill>
            <a:schemeClr val="accent4"/>
          </a:solidFill>
        </a:ln>
      </dgm:spPr>
    </dgm:pt>
    <dgm:pt modelId="{B703D87E-B691-457C-A62F-69E49080919B}" type="pres">
      <dgm:prSet presAssocID="{A7997266-EC5A-4CC3-9C52-C839C65AB85B}" presName="bottomArc3" presStyleLbl="parChTrans1D1" presStyleIdx="11" presStyleCnt="16"/>
      <dgm:spPr>
        <a:ln>
          <a:solidFill>
            <a:schemeClr val="accent4"/>
          </a:solidFill>
        </a:ln>
      </dgm:spPr>
    </dgm:pt>
    <dgm:pt modelId="{040C98FB-1483-4A38-9279-2A3DA31A52AD}" type="pres">
      <dgm:prSet presAssocID="{A7997266-EC5A-4CC3-9C52-C839C65AB85B}" presName="topConnNode3" presStyleLbl="asst1" presStyleIdx="0" presStyleCnt="0"/>
      <dgm:spPr/>
    </dgm:pt>
    <dgm:pt modelId="{A88F01E6-9A27-426B-A693-F5146A83D710}" type="pres">
      <dgm:prSet presAssocID="{A7997266-EC5A-4CC3-9C52-C839C65AB85B}" presName="hierChild6" presStyleCnt="0"/>
      <dgm:spPr/>
    </dgm:pt>
    <dgm:pt modelId="{126C8A94-3A19-41B6-8AE4-3732EE8D38A4}" type="pres">
      <dgm:prSet presAssocID="{A7997266-EC5A-4CC3-9C52-C839C65AB85B}" presName="hierChild7" presStyleCnt="0"/>
      <dgm:spPr/>
    </dgm:pt>
    <dgm:pt modelId="{E5D2945A-89EB-4D48-B084-170947D7C598}" type="pres">
      <dgm:prSet presAssocID="{8E8BF5AD-50F1-4E2C-B2B1-B6324EA1B985}" presName="Name101" presStyleLbl="parChTrans1D3" presStyleIdx="3" presStyleCnt="5"/>
      <dgm:spPr/>
    </dgm:pt>
    <dgm:pt modelId="{DF2374E5-D7A6-415A-A0B4-B4FA51C548EB}" type="pres">
      <dgm:prSet presAssocID="{B0FA4DE1-AC6B-4812-8787-DD46875D1B31}" presName="hierRoot3" presStyleCnt="0">
        <dgm:presLayoutVars>
          <dgm:hierBranch val="init"/>
        </dgm:presLayoutVars>
      </dgm:prSet>
      <dgm:spPr/>
    </dgm:pt>
    <dgm:pt modelId="{67AD5093-32CF-4125-8879-E112CCFC8B26}" type="pres">
      <dgm:prSet presAssocID="{B0FA4DE1-AC6B-4812-8787-DD46875D1B31}" presName="rootComposite3" presStyleCnt="0"/>
      <dgm:spPr/>
    </dgm:pt>
    <dgm:pt modelId="{AE919A5F-8D90-468C-82A0-27705A130F86}" type="pres">
      <dgm:prSet presAssocID="{B0FA4DE1-AC6B-4812-8787-DD46875D1B31}" presName="rootText3" presStyleLbl="alignAcc1" presStyleIdx="0" presStyleCnt="0">
        <dgm:presLayoutVars>
          <dgm:chPref val="3"/>
        </dgm:presLayoutVars>
      </dgm:prSet>
      <dgm:spPr/>
    </dgm:pt>
    <dgm:pt modelId="{DBF5136F-0B9B-415A-BB9A-8EF985C127BF}" type="pres">
      <dgm:prSet presAssocID="{B0FA4DE1-AC6B-4812-8787-DD46875D1B31}" presName="topArc3" presStyleLbl="parChTrans1D1" presStyleIdx="12" presStyleCnt="16"/>
      <dgm:spPr>
        <a:ln>
          <a:solidFill>
            <a:schemeClr val="accent4"/>
          </a:solidFill>
        </a:ln>
      </dgm:spPr>
    </dgm:pt>
    <dgm:pt modelId="{4CEBAF47-3654-4940-A284-E22E62BC84AF}" type="pres">
      <dgm:prSet presAssocID="{B0FA4DE1-AC6B-4812-8787-DD46875D1B31}" presName="bottomArc3" presStyleLbl="parChTrans1D1" presStyleIdx="13" presStyleCnt="16"/>
      <dgm:spPr/>
    </dgm:pt>
    <dgm:pt modelId="{25BB3D96-14C5-4324-996A-BFFE04AFC587}" type="pres">
      <dgm:prSet presAssocID="{B0FA4DE1-AC6B-4812-8787-DD46875D1B31}" presName="topConnNode3" presStyleLbl="asst1" presStyleIdx="0" presStyleCnt="0"/>
      <dgm:spPr/>
    </dgm:pt>
    <dgm:pt modelId="{F0605E14-EED6-4225-B4E2-27B224D7F86A}" type="pres">
      <dgm:prSet presAssocID="{B0FA4DE1-AC6B-4812-8787-DD46875D1B31}" presName="hierChild6" presStyleCnt="0"/>
      <dgm:spPr/>
    </dgm:pt>
    <dgm:pt modelId="{DF7ABF8D-7254-40B3-9F85-D3D3D4C55D7C}" type="pres">
      <dgm:prSet presAssocID="{B0FA4DE1-AC6B-4812-8787-DD46875D1B31}" presName="hierChild7" presStyleCnt="0"/>
      <dgm:spPr/>
    </dgm:pt>
    <dgm:pt modelId="{C3A0634E-9164-41ED-A2A2-573875B2191E}" type="pres">
      <dgm:prSet presAssocID="{F3D2BB2C-2F24-4D41-A60F-4F39C0B8763D}" presName="Name101" presStyleLbl="parChTrans1D3" presStyleIdx="4" presStyleCnt="5"/>
      <dgm:spPr/>
    </dgm:pt>
    <dgm:pt modelId="{818CEBD8-0AC2-4784-BD1F-942CE1C181E8}" type="pres">
      <dgm:prSet presAssocID="{2222C8C0-DCF4-4331-9241-C018E76AFD42}" presName="hierRoot3" presStyleCnt="0">
        <dgm:presLayoutVars>
          <dgm:hierBranch val="init"/>
        </dgm:presLayoutVars>
      </dgm:prSet>
      <dgm:spPr/>
    </dgm:pt>
    <dgm:pt modelId="{26AA2E9F-086A-493A-ACC8-9F945A33657D}" type="pres">
      <dgm:prSet presAssocID="{2222C8C0-DCF4-4331-9241-C018E76AFD42}" presName="rootComposite3" presStyleCnt="0"/>
      <dgm:spPr/>
    </dgm:pt>
    <dgm:pt modelId="{DA20A1DE-891B-4EF8-9299-5BB4508C1643}" type="pres">
      <dgm:prSet presAssocID="{2222C8C0-DCF4-4331-9241-C018E76AFD42}" presName="rootText3" presStyleLbl="alignAcc1" presStyleIdx="0" presStyleCnt="0">
        <dgm:presLayoutVars>
          <dgm:chPref val="3"/>
        </dgm:presLayoutVars>
      </dgm:prSet>
      <dgm:spPr/>
    </dgm:pt>
    <dgm:pt modelId="{8FF58E1C-0214-46C3-9EF5-B9FD8251C018}" type="pres">
      <dgm:prSet presAssocID="{2222C8C0-DCF4-4331-9241-C018E76AFD42}" presName="topArc3" presStyleLbl="parChTrans1D1" presStyleIdx="14" presStyleCnt="16"/>
      <dgm:spPr>
        <a:ln>
          <a:solidFill>
            <a:schemeClr val="accent4"/>
          </a:solidFill>
        </a:ln>
      </dgm:spPr>
    </dgm:pt>
    <dgm:pt modelId="{B77C3817-0784-453E-8E46-820895A73F0F}" type="pres">
      <dgm:prSet presAssocID="{2222C8C0-DCF4-4331-9241-C018E76AFD42}" presName="bottomArc3" presStyleLbl="parChTrans1D1" presStyleIdx="15" presStyleCnt="16"/>
      <dgm:spPr>
        <a:ln>
          <a:solidFill>
            <a:schemeClr val="accent4"/>
          </a:solidFill>
        </a:ln>
      </dgm:spPr>
    </dgm:pt>
    <dgm:pt modelId="{A8FFAE20-4AE7-4BE1-8573-C48059C2E034}" type="pres">
      <dgm:prSet presAssocID="{2222C8C0-DCF4-4331-9241-C018E76AFD42}" presName="topConnNode3" presStyleLbl="asst1" presStyleIdx="0" presStyleCnt="0"/>
      <dgm:spPr/>
    </dgm:pt>
    <dgm:pt modelId="{C67F4B4F-EDCB-4B32-BAAB-15034B1483FE}" type="pres">
      <dgm:prSet presAssocID="{2222C8C0-DCF4-4331-9241-C018E76AFD42}" presName="hierChild6" presStyleCnt="0"/>
      <dgm:spPr/>
    </dgm:pt>
    <dgm:pt modelId="{70FC2733-EEDC-4AE0-8D80-063B856DDE8B}" type="pres">
      <dgm:prSet presAssocID="{2222C8C0-DCF4-4331-9241-C018E76AFD42}" presName="hierChild7" presStyleCnt="0"/>
      <dgm:spPr/>
    </dgm:pt>
  </dgm:ptLst>
  <dgm:cxnLst>
    <dgm:cxn modelId="{6A405C06-7685-471D-8EFD-728842363287}" type="presOf" srcId="{1EC09C54-3076-4BC3-84CD-DC485E00E13A}" destId="{5939C77E-D81D-4938-8CEC-E44C91608683}" srcOrd="0" destOrd="0" presId="urn:microsoft.com/office/officeart/2008/layout/HalfCircleOrganizationChart"/>
    <dgm:cxn modelId="{C2F61212-B5DC-4250-8914-7A7B802BF348}" type="presOf" srcId="{025244AD-E820-4CD5-AF07-44A0DFCF792D}" destId="{2234229C-8182-4991-84ED-EC85E58EC577}" srcOrd="1" destOrd="0" presId="urn:microsoft.com/office/officeart/2008/layout/HalfCircleOrganizationChart"/>
    <dgm:cxn modelId="{3796B214-9FD0-472C-AA5B-414392FD41C3}" type="presOf" srcId="{56FF8D07-E29B-49FE-943F-6C4C2C5DCB1C}" destId="{FBE09CD8-2B15-4F7C-8561-39D0ED2FEC52}" srcOrd="0" destOrd="0" presId="urn:microsoft.com/office/officeart/2008/layout/HalfCircleOrganizationChart"/>
    <dgm:cxn modelId="{DE774925-0D76-41A0-80B5-031BCC035BB0}" type="presOf" srcId="{97C65BBE-9D8E-4882-BBAF-EBE0470E8511}" destId="{73922B1C-41F0-4D86-9959-FBCA838CA6CA}" srcOrd="0" destOrd="0" presId="urn:microsoft.com/office/officeart/2008/layout/HalfCircleOrganizationChart"/>
    <dgm:cxn modelId="{DC68BE2C-7F4E-4183-8D6C-752EF277AA6C}" srcId="{025244AD-E820-4CD5-AF07-44A0DFCF792D}" destId="{A7997266-EC5A-4CC3-9C52-C839C65AB85B}" srcOrd="0" destOrd="0" parTransId="{56FF8D07-E29B-49FE-943F-6C4C2C5DCB1C}" sibTransId="{E79F325F-9364-4AA3-B796-081F48B7B3B0}"/>
    <dgm:cxn modelId="{5D93402F-9418-4C00-8E85-C3DC3FFB4A34}" type="presOf" srcId="{E98C8BE2-C4DB-45B0-A6B6-0DAA6456AACB}" destId="{32A60F3F-1D66-4C35-9CBF-921E6C3D6871}" srcOrd="0" destOrd="0" presId="urn:microsoft.com/office/officeart/2008/layout/HalfCircleOrganizationChart"/>
    <dgm:cxn modelId="{0EB44E42-26C0-4179-A24B-61F2E26AE1F5}" type="presOf" srcId="{025244AD-E820-4CD5-AF07-44A0DFCF792D}" destId="{E8C6BE01-F397-4B7B-8C8A-3BC2A47E5C84}" srcOrd="0" destOrd="0" presId="urn:microsoft.com/office/officeart/2008/layout/HalfCircleOrganizationChart"/>
    <dgm:cxn modelId="{BF4AC648-6630-49DD-901F-C860879310F4}" type="presOf" srcId="{A7997266-EC5A-4CC3-9C52-C839C65AB85B}" destId="{BE870429-1ED3-4753-9CFC-AF722EAF48AC}" srcOrd="0" destOrd="0" presId="urn:microsoft.com/office/officeart/2008/layout/HalfCircleOrganizationChart"/>
    <dgm:cxn modelId="{8A10F74B-0562-4D67-923F-883E6437162E}" type="presOf" srcId="{B0FA4DE1-AC6B-4812-8787-DD46875D1B31}" destId="{AE919A5F-8D90-468C-82A0-27705A130F86}" srcOrd="0" destOrd="0" presId="urn:microsoft.com/office/officeart/2008/layout/HalfCircleOrganizationChart"/>
    <dgm:cxn modelId="{D055474D-F40B-455B-8009-8894B5EE065A}" srcId="{025244AD-E820-4CD5-AF07-44A0DFCF792D}" destId="{B0FA4DE1-AC6B-4812-8787-DD46875D1B31}" srcOrd="1" destOrd="0" parTransId="{8E8BF5AD-50F1-4E2C-B2B1-B6324EA1B985}" sibTransId="{69CEF432-5E1A-4198-9C1F-56CEC0498111}"/>
    <dgm:cxn modelId="{E51BE06F-8708-4A10-8132-132A16132B87}" type="presOf" srcId="{F3D2BB2C-2F24-4D41-A60F-4F39C0B8763D}" destId="{C3A0634E-9164-41ED-A2A2-573875B2191E}" srcOrd="0" destOrd="0" presId="urn:microsoft.com/office/officeart/2008/layout/HalfCircleOrganizationChart"/>
    <dgm:cxn modelId="{C324E34F-F063-48C5-8D8F-F8C6B6DDE544}" type="presOf" srcId="{FA476F70-49DB-4D1E-9701-D36C9AFF7C2D}" destId="{8D6C4CB4-0B2F-4126-AF2E-8E8D4C14BF58}" srcOrd="0" destOrd="0" presId="urn:microsoft.com/office/officeart/2008/layout/HalfCircleOrganizationChart"/>
    <dgm:cxn modelId="{C704DB51-2910-4342-A861-7A0605523A1E}" srcId="{025244AD-E820-4CD5-AF07-44A0DFCF792D}" destId="{2222C8C0-DCF4-4331-9241-C018E76AFD42}" srcOrd="2" destOrd="0" parTransId="{F3D2BB2C-2F24-4D41-A60F-4F39C0B8763D}" sibTransId="{AE419682-81D7-4293-A0EC-1B9CA820A4A0}"/>
    <dgm:cxn modelId="{37956173-B49F-4644-82CC-8D8562743774}" type="presOf" srcId="{534E6E4B-2480-42F9-9FA0-FA2B01684F86}" destId="{B2343CAC-AC72-4121-AC02-B279AA12815C}" srcOrd="0" destOrd="0" presId="urn:microsoft.com/office/officeart/2008/layout/HalfCircleOrganizationChart"/>
    <dgm:cxn modelId="{B31AE753-8BCD-44CB-A2B4-1DEA6B7B6FA4}" srcId="{E98C8BE2-C4DB-45B0-A6B6-0DAA6456AACB}" destId="{025244AD-E820-4CD5-AF07-44A0DFCF792D}" srcOrd="1" destOrd="0" parTransId="{FA476F70-49DB-4D1E-9701-D36C9AFF7C2D}" sibTransId="{3C2A9E25-6FA3-44DB-B263-1BF8EA0C74FB}"/>
    <dgm:cxn modelId="{361F797B-CFA1-46EE-BB3C-2A47196C4DF5}" type="presOf" srcId="{DFC7B471-DF68-40A4-BACD-75C3F889E751}" destId="{1E412F0C-1341-4555-B8C3-857B5DA875FE}" srcOrd="0" destOrd="0" presId="urn:microsoft.com/office/officeart/2008/layout/HalfCircleOrganizationChart"/>
    <dgm:cxn modelId="{BB2E8A7D-DD0D-4EA1-AA57-6D4133C2F650}" type="presOf" srcId="{FD4FEF70-DFC9-4986-BF60-C45D19A9A1DD}" destId="{05C96B18-E140-4B94-81D1-CD8163E05DA0}" srcOrd="0" destOrd="0" presId="urn:microsoft.com/office/officeart/2008/layout/HalfCircleOrganizationChart"/>
    <dgm:cxn modelId="{AC381D82-6D7B-4E9C-B99E-CA5DF1BC7A9F}" type="presOf" srcId="{5FC5B940-D0E1-4E80-8858-48F46CD98CCB}" destId="{CDBD0865-1558-43F2-B20E-5B0933B9A4E5}" srcOrd="1" destOrd="0" presId="urn:microsoft.com/office/officeart/2008/layout/HalfCircleOrganizationChart"/>
    <dgm:cxn modelId="{667BD687-066C-4E32-88D9-5831F305CACD}" type="presOf" srcId="{DA41DE36-C62B-4FDD-B393-4445F63D73E1}" destId="{3EBA0F5F-4012-4BD3-97E3-187C943CB76A}" srcOrd="1" destOrd="0" presId="urn:microsoft.com/office/officeart/2008/layout/HalfCircleOrganizationChart"/>
    <dgm:cxn modelId="{B35B3C9C-1CFD-49FB-8BE3-060B0201D56C}" srcId="{5FC5B940-D0E1-4E80-8858-48F46CD98CCB}" destId="{DFC7B471-DF68-40A4-BACD-75C3F889E751}" srcOrd="1" destOrd="0" parTransId="{97C65BBE-9D8E-4882-BBAF-EBE0470E8511}" sibTransId="{8F0C6B22-F576-4875-9195-25A1B1E1F627}"/>
    <dgm:cxn modelId="{3F93F9A9-6BE4-4027-8F90-D9DD9C95A156}" type="presOf" srcId="{DA41DE36-C62B-4FDD-B393-4445F63D73E1}" destId="{EF0F9D54-D267-428E-A62E-38264B2E88C5}" srcOrd="0" destOrd="0" presId="urn:microsoft.com/office/officeart/2008/layout/HalfCircleOrganizationChart"/>
    <dgm:cxn modelId="{6ABC06AB-9FBB-4B17-B8AA-8D6E07CED8A5}" type="presOf" srcId="{A7997266-EC5A-4CC3-9C52-C839C65AB85B}" destId="{040C98FB-1483-4A38-9279-2A3DA31A52AD}" srcOrd="1" destOrd="0" presId="urn:microsoft.com/office/officeart/2008/layout/HalfCircleOrganizationChart"/>
    <dgm:cxn modelId="{D21F3FAC-4D51-4809-86FB-3E8F30F11458}" type="presOf" srcId="{8E8BF5AD-50F1-4E2C-B2B1-B6324EA1B985}" destId="{E5D2945A-89EB-4D48-B084-170947D7C598}" srcOrd="0" destOrd="0" presId="urn:microsoft.com/office/officeart/2008/layout/HalfCircleOrganizationChart"/>
    <dgm:cxn modelId="{2C318BB2-FDDF-4B65-95C8-67B9E88F238C}" type="presOf" srcId="{2222C8C0-DCF4-4331-9241-C018E76AFD42}" destId="{DA20A1DE-891B-4EF8-9299-5BB4508C1643}" srcOrd="0" destOrd="0" presId="urn:microsoft.com/office/officeart/2008/layout/HalfCircleOrganizationChart"/>
    <dgm:cxn modelId="{7CF160C2-CCA4-458A-A14D-FF538BEBECD3}" type="presOf" srcId="{5FC5B940-D0E1-4E80-8858-48F46CD98CCB}" destId="{44295909-D9F5-4BB4-B868-2880D39C1F24}" srcOrd="0" destOrd="0" presId="urn:microsoft.com/office/officeart/2008/layout/HalfCircleOrganizationChart"/>
    <dgm:cxn modelId="{8C6F08D9-DC7E-469B-94D3-04C3FF1A4820}" type="presOf" srcId="{E98C8BE2-C4DB-45B0-A6B6-0DAA6456AACB}" destId="{09601C67-13E2-4878-A4EF-0BD593FAF6F2}" srcOrd="1" destOrd="0" presId="urn:microsoft.com/office/officeart/2008/layout/HalfCircleOrganizationChart"/>
    <dgm:cxn modelId="{7D6786DB-4BD7-4144-9C3B-F42F39377CF5}" type="presOf" srcId="{2222C8C0-DCF4-4331-9241-C018E76AFD42}" destId="{A8FFAE20-4AE7-4BE1-8573-C48059C2E034}" srcOrd="1" destOrd="0" presId="urn:microsoft.com/office/officeart/2008/layout/HalfCircleOrganizationChart"/>
    <dgm:cxn modelId="{E8E03FED-68DE-40F7-AE30-8DBF95D9A827}" type="presOf" srcId="{B0FA4DE1-AC6B-4812-8787-DD46875D1B31}" destId="{25BB3D96-14C5-4324-996A-BFFE04AFC587}" srcOrd="1" destOrd="0" presId="urn:microsoft.com/office/officeart/2008/layout/HalfCircleOrganizationChart"/>
    <dgm:cxn modelId="{02E661EF-125D-4248-A111-64980969C4C5}" type="presOf" srcId="{DFC7B471-DF68-40A4-BACD-75C3F889E751}" destId="{2F1F4683-9A73-4911-98C5-271DC0AF4530}" srcOrd="1" destOrd="0" presId="urn:microsoft.com/office/officeart/2008/layout/HalfCircleOrganizationChart"/>
    <dgm:cxn modelId="{FCD651F0-DEB4-4253-941B-BCE567986A93}" srcId="{FD4FEF70-DFC9-4986-BF60-C45D19A9A1DD}" destId="{E98C8BE2-C4DB-45B0-A6B6-0DAA6456AACB}" srcOrd="0" destOrd="0" parTransId="{6EBDB33E-CB8D-4FB6-AFE4-7880449C5F04}" sibTransId="{B03B9540-14F8-4581-A88E-5D4D6E306038}"/>
    <dgm:cxn modelId="{594E07FA-997F-42DF-8AF4-33ABE11EBC0F}" srcId="{E98C8BE2-C4DB-45B0-A6B6-0DAA6456AACB}" destId="{5FC5B940-D0E1-4E80-8858-48F46CD98CCB}" srcOrd="0" destOrd="0" parTransId="{1EC09C54-3076-4BC3-84CD-DC485E00E13A}" sibTransId="{55479832-AB6F-47D3-A254-9901C665C4EF}"/>
    <dgm:cxn modelId="{D62014FA-3BAE-4A95-AFA9-95C796840AE8}" srcId="{5FC5B940-D0E1-4E80-8858-48F46CD98CCB}" destId="{DA41DE36-C62B-4FDD-B393-4445F63D73E1}" srcOrd="0" destOrd="0" parTransId="{534E6E4B-2480-42F9-9FA0-FA2B01684F86}" sibTransId="{5A91F916-1E1D-4A1D-B31D-C259E5425479}"/>
    <dgm:cxn modelId="{265BFECC-6E04-415C-8E6D-C05D6DCF785D}" type="presParOf" srcId="{05C96B18-E140-4B94-81D1-CD8163E05DA0}" destId="{448BB3AB-1753-4C15-89AC-77CB05868980}" srcOrd="0" destOrd="0" presId="urn:microsoft.com/office/officeart/2008/layout/HalfCircleOrganizationChart"/>
    <dgm:cxn modelId="{96FB9565-BC5B-4FD8-86FF-ED3AB080D7C6}" type="presParOf" srcId="{448BB3AB-1753-4C15-89AC-77CB05868980}" destId="{3C26B93A-5035-4301-85D0-ADE22CAA35FE}" srcOrd="0" destOrd="0" presId="urn:microsoft.com/office/officeart/2008/layout/HalfCircleOrganizationChart"/>
    <dgm:cxn modelId="{BF55F333-4219-4CD5-91A4-82E344E9CDD3}" type="presParOf" srcId="{3C26B93A-5035-4301-85D0-ADE22CAA35FE}" destId="{32A60F3F-1D66-4C35-9CBF-921E6C3D6871}" srcOrd="0" destOrd="0" presId="urn:microsoft.com/office/officeart/2008/layout/HalfCircleOrganizationChart"/>
    <dgm:cxn modelId="{638469DB-5FD5-47B5-B502-7549D438798B}" type="presParOf" srcId="{3C26B93A-5035-4301-85D0-ADE22CAA35FE}" destId="{4ED0F64A-1D09-4EB6-B657-61F190131362}" srcOrd="1" destOrd="0" presId="urn:microsoft.com/office/officeart/2008/layout/HalfCircleOrganizationChart"/>
    <dgm:cxn modelId="{81A59AC4-985A-4F1F-BFFE-01A646F36EA1}" type="presParOf" srcId="{3C26B93A-5035-4301-85D0-ADE22CAA35FE}" destId="{95984307-C106-48A1-8789-4F82FD7CB9FC}" srcOrd="2" destOrd="0" presId="urn:microsoft.com/office/officeart/2008/layout/HalfCircleOrganizationChart"/>
    <dgm:cxn modelId="{4C410F18-4867-4C1B-AD28-9328F9ED08B0}" type="presParOf" srcId="{3C26B93A-5035-4301-85D0-ADE22CAA35FE}" destId="{09601C67-13E2-4878-A4EF-0BD593FAF6F2}" srcOrd="3" destOrd="0" presId="urn:microsoft.com/office/officeart/2008/layout/HalfCircleOrganizationChart"/>
    <dgm:cxn modelId="{09B311CF-C6D8-4D80-8EF6-8EE5E9B0A317}" type="presParOf" srcId="{448BB3AB-1753-4C15-89AC-77CB05868980}" destId="{ED6B55D3-B90B-4F9A-8773-D22167F2B44B}" srcOrd="1" destOrd="0" presId="urn:microsoft.com/office/officeart/2008/layout/HalfCircleOrganizationChart"/>
    <dgm:cxn modelId="{44861D80-9BDA-4F9B-A397-A6C5C29277EF}" type="presParOf" srcId="{448BB3AB-1753-4C15-89AC-77CB05868980}" destId="{AB8C1DFF-EFCF-4F57-A3CF-6433116BF689}" srcOrd="2" destOrd="0" presId="urn:microsoft.com/office/officeart/2008/layout/HalfCircleOrganizationChart"/>
    <dgm:cxn modelId="{206517FF-91F5-4307-863C-8505FF203BDE}" type="presParOf" srcId="{AB8C1DFF-EFCF-4F57-A3CF-6433116BF689}" destId="{5939C77E-D81D-4938-8CEC-E44C91608683}" srcOrd="0" destOrd="0" presId="urn:microsoft.com/office/officeart/2008/layout/HalfCircleOrganizationChart"/>
    <dgm:cxn modelId="{C122E4ED-41E5-4E51-BD80-649AA809BAF9}" type="presParOf" srcId="{AB8C1DFF-EFCF-4F57-A3CF-6433116BF689}" destId="{A3D9CC7E-9E7A-411F-8B38-BB1BEF0D547D}" srcOrd="1" destOrd="0" presId="urn:microsoft.com/office/officeart/2008/layout/HalfCircleOrganizationChart"/>
    <dgm:cxn modelId="{DFACAFE3-DA81-45C8-B627-79C73480509C}" type="presParOf" srcId="{A3D9CC7E-9E7A-411F-8B38-BB1BEF0D547D}" destId="{E6307EB1-E6E3-4C14-93A4-CA2BE9AD9CF6}" srcOrd="0" destOrd="0" presId="urn:microsoft.com/office/officeart/2008/layout/HalfCircleOrganizationChart"/>
    <dgm:cxn modelId="{091EAD5A-AE14-48FC-9F4B-FC0639A9BAE5}" type="presParOf" srcId="{E6307EB1-E6E3-4C14-93A4-CA2BE9AD9CF6}" destId="{44295909-D9F5-4BB4-B868-2880D39C1F24}" srcOrd="0" destOrd="0" presId="urn:microsoft.com/office/officeart/2008/layout/HalfCircleOrganizationChart"/>
    <dgm:cxn modelId="{5580EC07-A1B8-4189-A05B-F978D411A1FF}" type="presParOf" srcId="{E6307EB1-E6E3-4C14-93A4-CA2BE9AD9CF6}" destId="{0605176B-5A2E-4530-B42B-349D97F14039}" srcOrd="1" destOrd="0" presId="urn:microsoft.com/office/officeart/2008/layout/HalfCircleOrganizationChart"/>
    <dgm:cxn modelId="{E17F8F2D-E8A9-49B6-BD41-7DE1EFF41C3D}" type="presParOf" srcId="{E6307EB1-E6E3-4C14-93A4-CA2BE9AD9CF6}" destId="{8F780755-231A-4FD4-AE1E-DD46B1B08ABF}" srcOrd="2" destOrd="0" presId="urn:microsoft.com/office/officeart/2008/layout/HalfCircleOrganizationChart"/>
    <dgm:cxn modelId="{23917295-B193-4B5A-A5B9-8A89D2CA181F}" type="presParOf" srcId="{E6307EB1-E6E3-4C14-93A4-CA2BE9AD9CF6}" destId="{CDBD0865-1558-43F2-B20E-5B0933B9A4E5}" srcOrd="3" destOrd="0" presId="urn:microsoft.com/office/officeart/2008/layout/HalfCircleOrganizationChart"/>
    <dgm:cxn modelId="{83E045AD-E261-46AD-9268-95A8D53F5AB9}" type="presParOf" srcId="{A3D9CC7E-9E7A-411F-8B38-BB1BEF0D547D}" destId="{EBBCEDEA-5B59-4E9E-8FE0-3A2FED1A6F8C}" srcOrd="1" destOrd="0" presId="urn:microsoft.com/office/officeart/2008/layout/HalfCircleOrganizationChart"/>
    <dgm:cxn modelId="{65FDBE26-8174-4623-B972-477986EA3A67}" type="presParOf" srcId="{A3D9CC7E-9E7A-411F-8B38-BB1BEF0D547D}" destId="{B9B3AB3C-0EF0-4583-AF42-DBABA139F0CC}" srcOrd="2" destOrd="0" presId="urn:microsoft.com/office/officeart/2008/layout/HalfCircleOrganizationChart"/>
    <dgm:cxn modelId="{2EC3CA63-3FB7-49D9-AA78-1FC8878D70FE}" type="presParOf" srcId="{B9B3AB3C-0EF0-4583-AF42-DBABA139F0CC}" destId="{B2343CAC-AC72-4121-AC02-B279AA12815C}" srcOrd="0" destOrd="0" presId="urn:microsoft.com/office/officeart/2008/layout/HalfCircleOrganizationChart"/>
    <dgm:cxn modelId="{7C847B26-7B50-4888-83DC-A80C5E255405}" type="presParOf" srcId="{B9B3AB3C-0EF0-4583-AF42-DBABA139F0CC}" destId="{D0115160-1520-4B63-88CB-FE2BBDECA7B9}" srcOrd="1" destOrd="0" presId="urn:microsoft.com/office/officeart/2008/layout/HalfCircleOrganizationChart"/>
    <dgm:cxn modelId="{DE161FEE-CB76-4D97-9ECD-20B81F93B0E1}" type="presParOf" srcId="{D0115160-1520-4B63-88CB-FE2BBDECA7B9}" destId="{BA80AB5B-9938-4FC2-9813-4F9E0DF43D84}" srcOrd="0" destOrd="0" presId="urn:microsoft.com/office/officeart/2008/layout/HalfCircleOrganizationChart"/>
    <dgm:cxn modelId="{EED2A774-44C3-497D-8DCB-C297C8B279BB}" type="presParOf" srcId="{BA80AB5B-9938-4FC2-9813-4F9E0DF43D84}" destId="{EF0F9D54-D267-428E-A62E-38264B2E88C5}" srcOrd="0" destOrd="0" presId="urn:microsoft.com/office/officeart/2008/layout/HalfCircleOrganizationChart"/>
    <dgm:cxn modelId="{A3E22D2E-CEEA-4E8A-B477-9F0CDDC5BA13}" type="presParOf" srcId="{BA80AB5B-9938-4FC2-9813-4F9E0DF43D84}" destId="{9EF128B3-A5C1-4CFB-9736-9963F9F71F03}" srcOrd="1" destOrd="0" presId="urn:microsoft.com/office/officeart/2008/layout/HalfCircleOrganizationChart"/>
    <dgm:cxn modelId="{C8C4439D-FF56-4FC5-B8A7-B58B22D850A3}" type="presParOf" srcId="{BA80AB5B-9938-4FC2-9813-4F9E0DF43D84}" destId="{CC5B5FC2-CB42-42B5-8652-0C3639699F1A}" srcOrd="2" destOrd="0" presId="urn:microsoft.com/office/officeart/2008/layout/HalfCircleOrganizationChart"/>
    <dgm:cxn modelId="{A0DDFE41-FEAC-49C4-8999-F873A5176329}" type="presParOf" srcId="{BA80AB5B-9938-4FC2-9813-4F9E0DF43D84}" destId="{3EBA0F5F-4012-4BD3-97E3-187C943CB76A}" srcOrd="3" destOrd="0" presId="urn:microsoft.com/office/officeart/2008/layout/HalfCircleOrganizationChart"/>
    <dgm:cxn modelId="{B86FA5E2-925D-46E3-8246-F1A7B7901800}" type="presParOf" srcId="{D0115160-1520-4B63-88CB-FE2BBDECA7B9}" destId="{4DA111D8-BB67-4AE5-A307-475FBA0CF80C}" srcOrd="1" destOrd="0" presId="urn:microsoft.com/office/officeart/2008/layout/HalfCircleOrganizationChart"/>
    <dgm:cxn modelId="{F5E52F70-59F4-4A60-8A5E-DB17F7805599}" type="presParOf" srcId="{D0115160-1520-4B63-88CB-FE2BBDECA7B9}" destId="{3CF8FD6B-60E7-445B-93A1-8089B996E58E}" srcOrd="2" destOrd="0" presId="urn:microsoft.com/office/officeart/2008/layout/HalfCircleOrganizationChart"/>
    <dgm:cxn modelId="{769E5825-CACA-4824-A8DD-7988DD08ED4D}" type="presParOf" srcId="{B9B3AB3C-0EF0-4583-AF42-DBABA139F0CC}" destId="{73922B1C-41F0-4D86-9959-FBCA838CA6CA}" srcOrd="2" destOrd="0" presId="urn:microsoft.com/office/officeart/2008/layout/HalfCircleOrganizationChart"/>
    <dgm:cxn modelId="{D5B07163-9F86-4A5E-A29E-756E6EDD1D66}" type="presParOf" srcId="{B9B3AB3C-0EF0-4583-AF42-DBABA139F0CC}" destId="{E4A242A7-238F-4AAA-9E1A-FD5E8232E8E8}" srcOrd="3" destOrd="0" presId="urn:microsoft.com/office/officeart/2008/layout/HalfCircleOrganizationChart"/>
    <dgm:cxn modelId="{5936A60E-2CA4-4081-AD8F-7A0E377DA240}" type="presParOf" srcId="{E4A242A7-238F-4AAA-9E1A-FD5E8232E8E8}" destId="{7E8F713D-AA04-4AFD-88FA-AD6E74BA14E8}" srcOrd="0" destOrd="0" presId="urn:microsoft.com/office/officeart/2008/layout/HalfCircleOrganizationChart"/>
    <dgm:cxn modelId="{A610283C-BF8C-4345-A8EA-8940ED837A90}" type="presParOf" srcId="{7E8F713D-AA04-4AFD-88FA-AD6E74BA14E8}" destId="{1E412F0C-1341-4555-B8C3-857B5DA875FE}" srcOrd="0" destOrd="0" presId="urn:microsoft.com/office/officeart/2008/layout/HalfCircleOrganizationChart"/>
    <dgm:cxn modelId="{DBFF1A93-C9EB-4E8A-B2F9-874C41F32CD1}" type="presParOf" srcId="{7E8F713D-AA04-4AFD-88FA-AD6E74BA14E8}" destId="{926D3E8C-8111-404C-87D7-09241E55A456}" srcOrd="1" destOrd="0" presId="urn:microsoft.com/office/officeart/2008/layout/HalfCircleOrganizationChart"/>
    <dgm:cxn modelId="{219A810B-622A-4C84-BC56-05201E0D634D}" type="presParOf" srcId="{7E8F713D-AA04-4AFD-88FA-AD6E74BA14E8}" destId="{C54E5D99-BC01-42BD-8969-21D1C045C73F}" srcOrd="2" destOrd="0" presId="urn:microsoft.com/office/officeart/2008/layout/HalfCircleOrganizationChart"/>
    <dgm:cxn modelId="{F60F5599-57EB-4CAA-BCDC-43207BC1B1D0}" type="presParOf" srcId="{7E8F713D-AA04-4AFD-88FA-AD6E74BA14E8}" destId="{2F1F4683-9A73-4911-98C5-271DC0AF4530}" srcOrd="3" destOrd="0" presId="urn:microsoft.com/office/officeart/2008/layout/HalfCircleOrganizationChart"/>
    <dgm:cxn modelId="{64D5D60E-AB61-4F43-A0AD-5D430E7571BD}" type="presParOf" srcId="{E4A242A7-238F-4AAA-9E1A-FD5E8232E8E8}" destId="{6F8CF714-2332-4D23-B36A-86F68F935EF4}" srcOrd="1" destOrd="0" presId="urn:microsoft.com/office/officeart/2008/layout/HalfCircleOrganizationChart"/>
    <dgm:cxn modelId="{8E7E679B-C173-46C6-89D2-7CAB727D4C21}" type="presParOf" srcId="{E4A242A7-238F-4AAA-9E1A-FD5E8232E8E8}" destId="{47C0C86B-43F9-4231-A235-F1507CD5480E}" srcOrd="2" destOrd="0" presId="urn:microsoft.com/office/officeart/2008/layout/HalfCircleOrganizationChart"/>
    <dgm:cxn modelId="{082A0A56-D683-457D-A9C2-5FECB01B068A}" type="presParOf" srcId="{AB8C1DFF-EFCF-4F57-A3CF-6433116BF689}" destId="{8D6C4CB4-0B2F-4126-AF2E-8E8D4C14BF58}" srcOrd="2" destOrd="0" presId="urn:microsoft.com/office/officeart/2008/layout/HalfCircleOrganizationChart"/>
    <dgm:cxn modelId="{8881E7BE-8EC1-42A3-B048-B7D5516B4D88}" type="presParOf" srcId="{AB8C1DFF-EFCF-4F57-A3CF-6433116BF689}" destId="{E6D99082-5AFC-4073-8A54-36CCA736D8BC}" srcOrd="3" destOrd="0" presId="urn:microsoft.com/office/officeart/2008/layout/HalfCircleOrganizationChart"/>
    <dgm:cxn modelId="{4554B08D-EF1A-4931-A496-AE842792A9AA}" type="presParOf" srcId="{E6D99082-5AFC-4073-8A54-36CCA736D8BC}" destId="{43D7E112-928D-4E82-A027-58504460CFD6}" srcOrd="0" destOrd="0" presId="urn:microsoft.com/office/officeart/2008/layout/HalfCircleOrganizationChart"/>
    <dgm:cxn modelId="{A0171CF2-D980-44A3-A398-03E97FB1E283}" type="presParOf" srcId="{43D7E112-928D-4E82-A027-58504460CFD6}" destId="{E8C6BE01-F397-4B7B-8C8A-3BC2A47E5C84}" srcOrd="0" destOrd="0" presId="urn:microsoft.com/office/officeart/2008/layout/HalfCircleOrganizationChart"/>
    <dgm:cxn modelId="{28612C52-DCDE-48D1-813A-0BC3E5F25C4E}" type="presParOf" srcId="{43D7E112-928D-4E82-A027-58504460CFD6}" destId="{382BE07F-3F0B-4804-A28D-8E23218D67F1}" srcOrd="1" destOrd="0" presId="urn:microsoft.com/office/officeart/2008/layout/HalfCircleOrganizationChart"/>
    <dgm:cxn modelId="{72430990-26D0-441D-9D71-84574E64C721}" type="presParOf" srcId="{43D7E112-928D-4E82-A027-58504460CFD6}" destId="{116F7AC6-B525-485D-953D-31614E377929}" srcOrd="2" destOrd="0" presId="urn:microsoft.com/office/officeart/2008/layout/HalfCircleOrganizationChart"/>
    <dgm:cxn modelId="{FB374D38-0AB0-4D48-9A77-217B04D74DE9}" type="presParOf" srcId="{43D7E112-928D-4E82-A027-58504460CFD6}" destId="{2234229C-8182-4991-84ED-EC85E58EC577}" srcOrd="3" destOrd="0" presId="urn:microsoft.com/office/officeart/2008/layout/HalfCircleOrganizationChart"/>
    <dgm:cxn modelId="{09487D8B-C528-477C-9A87-8869721E79C6}" type="presParOf" srcId="{E6D99082-5AFC-4073-8A54-36CCA736D8BC}" destId="{603BF39F-1454-4030-98B0-9E6C0F3FECEE}" srcOrd="1" destOrd="0" presId="urn:microsoft.com/office/officeart/2008/layout/HalfCircleOrganizationChart"/>
    <dgm:cxn modelId="{4A5FABFB-B56C-4C97-A47A-0BF5533153D0}" type="presParOf" srcId="{E6D99082-5AFC-4073-8A54-36CCA736D8BC}" destId="{C2DB13BE-6B18-4652-B6C9-CE70E546BF5A}" srcOrd="2" destOrd="0" presId="urn:microsoft.com/office/officeart/2008/layout/HalfCircleOrganizationChart"/>
    <dgm:cxn modelId="{95F511E0-64D8-4C96-8D2F-AE505E991E0B}" type="presParOf" srcId="{C2DB13BE-6B18-4652-B6C9-CE70E546BF5A}" destId="{FBE09CD8-2B15-4F7C-8561-39D0ED2FEC52}" srcOrd="0" destOrd="0" presId="urn:microsoft.com/office/officeart/2008/layout/HalfCircleOrganizationChart"/>
    <dgm:cxn modelId="{A3AF85C4-0DDC-47F9-8C58-730554BA3903}" type="presParOf" srcId="{C2DB13BE-6B18-4652-B6C9-CE70E546BF5A}" destId="{7D8D57D5-A6EE-4A85-BC8A-53E74FB0E6A1}" srcOrd="1" destOrd="0" presId="urn:microsoft.com/office/officeart/2008/layout/HalfCircleOrganizationChart"/>
    <dgm:cxn modelId="{D921288F-A6D7-4634-BBAD-665AE9DFE7B5}" type="presParOf" srcId="{7D8D57D5-A6EE-4A85-BC8A-53E74FB0E6A1}" destId="{F36EAFAF-40D2-4776-99E7-3BE9550D2898}" srcOrd="0" destOrd="0" presId="urn:microsoft.com/office/officeart/2008/layout/HalfCircleOrganizationChart"/>
    <dgm:cxn modelId="{63F94EB0-395B-49B6-B5B1-BAEF8AD6E5B9}" type="presParOf" srcId="{F36EAFAF-40D2-4776-99E7-3BE9550D2898}" destId="{BE870429-1ED3-4753-9CFC-AF722EAF48AC}" srcOrd="0" destOrd="0" presId="urn:microsoft.com/office/officeart/2008/layout/HalfCircleOrganizationChart"/>
    <dgm:cxn modelId="{8EF52244-DED6-4F91-A4D1-F1CA3B23C352}" type="presParOf" srcId="{F36EAFAF-40D2-4776-99E7-3BE9550D2898}" destId="{CB1C8CD0-9671-4835-B7BC-C1E739699647}" srcOrd="1" destOrd="0" presId="urn:microsoft.com/office/officeart/2008/layout/HalfCircleOrganizationChart"/>
    <dgm:cxn modelId="{B002C1C4-5E0F-428F-B312-6579010F7994}" type="presParOf" srcId="{F36EAFAF-40D2-4776-99E7-3BE9550D2898}" destId="{B703D87E-B691-457C-A62F-69E49080919B}" srcOrd="2" destOrd="0" presId="urn:microsoft.com/office/officeart/2008/layout/HalfCircleOrganizationChart"/>
    <dgm:cxn modelId="{BB662353-94E5-45EE-9827-F826D3EF1380}" type="presParOf" srcId="{F36EAFAF-40D2-4776-99E7-3BE9550D2898}" destId="{040C98FB-1483-4A38-9279-2A3DA31A52AD}" srcOrd="3" destOrd="0" presId="urn:microsoft.com/office/officeart/2008/layout/HalfCircleOrganizationChart"/>
    <dgm:cxn modelId="{1C2CB422-5FFA-49B7-AE57-0BAEF987E756}" type="presParOf" srcId="{7D8D57D5-A6EE-4A85-BC8A-53E74FB0E6A1}" destId="{A88F01E6-9A27-426B-A693-F5146A83D710}" srcOrd="1" destOrd="0" presId="urn:microsoft.com/office/officeart/2008/layout/HalfCircleOrganizationChart"/>
    <dgm:cxn modelId="{079A01E1-8683-465E-85EE-56B496BECA78}" type="presParOf" srcId="{7D8D57D5-A6EE-4A85-BC8A-53E74FB0E6A1}" destId="{126C8A94-3A19-41B6-8AE4-3732EE8D38A4}" srcOrd="2" destOrd="0" presId="urn:microsoft.com/office/officeart/2008/layout/HalfCircleOrganizationChart"/>
    <dgm:cxn modelId="{CB225ED5-98AC-4300-9850-4A8BB7E9DB94}" type="presParOf" srcId="{C2DB13BE-6B18-4652-B6C9-CE70E546BF5A}" destId="{E5D2945A-89EB-4D48-B084-170947D7C598}" srcOrd="2" destOrd="0" presId="urn:microsoft.com/office/officeart/2008/layout/HalfCircleOrganizationChart"/>
    <dgm:cxn modelId="{EE36FCA7-70B2-4346-AAB3-7B2F882E1AFF}" type="presParOf" srcId="{C2DB13BE-6B18-4652-B6C9-CE70E546BF5A}" destId="{DF2374E5-D7A6-415A-A0B4-B4FA51C548EB}" srcOrd="3" destOrd="0" presId="urn:microsoft.com/office/officeart/2008/layout/HalfCircleOrganizationChart"/>
    <dgm:cxn modelId="{3D35F961-3EB0-4EF3-8D58-10A31C3961EE}" type="presParOf" srcId="{DF2374E5-D7A6-415A-A0B4-B4FA51C548EB}" destId="{67AD5093-32CF-4125-8879-E112CCFC8B26}" srcOrd="0" destOrd="0" presId="urn:microsoft.com/office/officeart/2008/layout/HalfCircleOrganizationChart"/>
    <dgm:cxn modelId="{BAA352E8-AC58-456F-9A9E-51BCE67DA172}" type="presParOf" srcId="{67AD5093-32CF-4125-8879-E112CCFC8B26}" destId="{AE919A5F-8D90-468C-82A0-27705A130F86}" srcOrd="0" destOrd="0" presId="urn:microsoft.com/office/officeart/2008/layout/HalfCircleOrganizationChart"/>
    <dgm:cxn modelId="{8E72B57A-D106-46DE-AFD7-98E0DCC5FCD2}" type="presParOf" srcId="{67AD5093-32CF-4125-8879-E112CCFC8B26}" destId="{DBF5136F-0B9B-415A-BB9A-8EF985C127BF}" srcOrd="1" destOrd="0" presId="urn:microsoft.com/office/officeart/2008/layout/HalfCircleOrganizationChart"/>
    <dgm:cxn modelId="{B3097C3A-33C0-4675-9B65-C5DCA6499606}" type="presParOf" srcId="{67AD5093-32CF-4125-8879-E112CCFC8B26}" destId="{4CEBAF47-3654-4940-A284-E22E62BC84AF}" srcOrd="2" destOrd="0" presId="urn:microsoft.com/office/officeart/2008/layout/HalfCircleOrganizationChart"/>
    <dgm:cxn modelId="{5EF38360-ADDC-4BDB-80BE-3B2C2BD27B32}" type="presParOf" srcId="{67AD5093-32CF-4125-8879-E112CCFC8B26}" destId="{25BB3D96-14C5-4324-996A-BFFE04AFC587}" srcOrd="3" destOrd="0" presId="urn:microsoft.com/office/officeart/2008/layout/HalfCircleOrganizationChart"/>
    <dgm:cxn modelId="{17CB1A56-0332-4656-BF6B-A6B8064BB4E8}" type="presParOf" srcId="{DF2374E5-D7A6-415A-A0B4-B4FA51C548EB}" destId="{F0605E14-EED6-4225-B4E2-27B224D7F86A}" srcOrd="1" destOrd="0" presId="urn:microsoft.com/office/officeart/2008/layout/HalfCircleOrganizationChart"/>
    <dgm:cxn modelId="{306FD57E-666D-4E1C-A8E9-3868FE102DAE}" type="presParOf" srcId="{DF2374E5-D7A6-415A-A0B4-B4FA51C548EB}" destId="{DF7ABF8D-7254-40B3-9F85-D3D3D4C55D7C}" srcOrd="2" destOrd="0" presId="urn:microsoft.com/office/officeart/2008/layout/HalfCircleOrganizationChart"/>
    <dgm:cxn modelId="{8DE0B722-BD66-4900-A071-12C8F63D3C0E}" type="presParOf" srcId="{C2DB13BE-6B18-4652-B6C9-CE70E546BF5A}" destId="{C3A0634E-9164-41ED-A2A2-573875B2191E}" srcOrd="4" destOrd="0" presId="urn:microsoft.com/office/officeart/2008/layout/HalfCircleOrganizationChart"/>
    <dgm:cxn modelId="{BF026F2C-4A19-490B-9070-C749E227DFC2}" type="presParOf" srcId="{C2DB13BE-6B18-4652-B6C9-CE70E546BF5A}" destId="{818CEBD8-0AC2-4784-BD1F-942CE1C181E8}" srcOrd="5" destOrd="0" presId="urn:microsoft.com/office/officeart/2008/layout/HalfCircleOrganizationChart"/>
    <dgm:cxn modelId="{2C44BFB2-84A6-4321-AE2A-4BA560D4668C}" type="presParOf" srcId="{818CEBD8-0AC2-4784-BD1F-942CE1C181E8}" destId="{26AA2E9F-086A-493A-ACC8-9F945A33657D}" srcOrd="0" destOrd="0" presId="urn:microsoft.com/office/officeart/2008/layout/HalfCircleOrganizationChart"/>
    <dgm:cxn modelId="{74A04B39-6D65-458E-8C41-1894E3189D8E}" type="presParOf" srcId="{26AA2E9F-086A-493A-ACC8-9F945A33657D}" destId="{DA20A1DE-891B-4EF8-9299-5BB4508C1643}" srcOrd="0" destOrd="0" presId="urn:microsoft.com/office/officeart/2008/layout/HalfCircleOrganizationChart"/>
    <dgm:cxn modelId="{C929DE3F-E8C5-45C4-BDEB-D5CFBFBA6635}" type="presParOf" srcId="{26AA2E9F-086A-493A-ACC8-9F945A33657D}" destId="{8FF58E1C-0214-46C3-9EF5-B9FD8251C018}" srcOrd="1" destOrd="0" presId="urn:microsoft.com/office/officeart/2008/layout/HalfCircleOrganizationChart"/>
    <dgm:cxn modelId="{FDEDBC70-1808-4021-BAC2-37A46EBB97ED}" type="presParOf" srcId="{26AA2E9F-086A-493A-ACC8-9F945A33657D}" destId="{B77C3817-0784-453E-8E46-820895A73F0F}" srcOrd="2" destOrd="0" presId="urn:microsoft.com/office/officeart/2008/layout/HalfCircleOrganizationChart"/>
    <dgm:cxn modelId="{F31D5B89-B99B-406F-BABF-B624DD1076D5}" type="presParOf" srcId="{26AA2E9F-086A-493A-ACC8-9F945A33657D}" destId="{A8FFAE20-4AE7-4BE1-8573-C48059C2E034}" srcOrd="3" destOrd="0" presId="urn:microsoft.com/office/officeart/2008/layout/HalfCircleOrganizationChart"/>
    <dgm:cxn modelId="{A4BAC3F3-D516-4F10-9277-2F2E78B0EA19}" type="presParOf" srcId="{818CEBD8-0AC2-4784-BD1F-942CE1C181E8}" destId="{C67F4B4F-EDCB-4B32-BAAB-15034B1483FE}" srcOrd="1" destOrd="0" presId="urn:microsoft.com/office/officeart/2008/layout/HalfCircleOrganizationChart"/>
    <dgm:cxn modelId="{1359B8C6-B7DE-4868-98C2-C509CE075EE7}" type="presParOf" srcId="{818CEBD8-0AC2-4784-BD1F-942CE1C181E8}" destId="{70FC2733-EEDC-4AE0-8D80-063B856DDE8B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Istituzione della taskforce </a:t>
          </a:r>
          <a:r>
            <a:rPr lang="en-GB" sz="1400" dirty="0">
              <a:solidFill>
                <a:schemeClr val="lt1"/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</a:rPr>
            <a:t>Linee</a:t>
          </a:r>
          <a:r>
            <a:rPr lang="en-GB" sz="1400" b="1" dirty="0">
              <a:solidFill>
                <a:schemeClr val="bg1"/>
              </a:solidFill>
            </a:rPr>
            <a:t> guida </a:t>
          </a:r>
          <a:r>
            <a:rPr lang="en-GB" sz="1400" dirty="0">
              <a:solidFill>
                <a:schemeClr val="bg1"/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 </a:t>
          </a:r>
          <a:r>
            <a:rPr lang="en-GB" sz="1400" dirty="0">
              <a:solidFill>
                <a:schemeClr val="lt1"/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Linee guida </a:t>
          </a:r>
          <a:r>
            <a:rPr lang="en-GB" sz="1000" b="1" dirty="0">
              <a:solidFill>
                <a:schemeClr val="bg1"/>
              </a:solidFill>
            </a:rPr>
            <a:t>(aggiornamento) </a:t>
          </a:r>
          <a:r>
            <a:rPr lang="en-GB" sz="1400" dirty="0">
              <a:solidFill>
                <a:schemeClr val="bg1"/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rgbClr val="FFC000"/>
        </a:solidFill>
      </dgm:spPr>
      <dgm:t>
        <a:bodyPr/>
        <a:lstStyle/>
        <a:p>
          <a:r>
            <a:rPr lang="en-GB" sz="1400" b="1" dirty="0">
              <a:solidFill>
                <a:schemeClr val="tx1"/>
              </a:solidFill>
            </a:rPr>
            <a:t>Valutazione dei piani </a:t>
          </a:r>
          <a:r>
            <a:rPr lang="en-GB" sz="1400" dirty="0">
              <a:solidFill>
                <a:schemeClr val="tx1"/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/>
        </a:solidFill>
      </dgm:spPr>
      <dgm:t>
        <a:bodyPr/>
        <a:lstStyle/>
        <a:p>
          <a:r>
            <a:rPr lang="en-GB" sz="1300" b="1" dirty="0">
              <a:solidFill>
                <a:schemeClr val="lt1"/>
              </a:solidFill>
            </a:rPr>
            <a:t>Regolamento UE </a:t>
          </a:r>
          <a:r>
            <a:rPr lang="en-GB" sz="1400" dirty="0">
              <a:solidFill>
                <a:schemeClr val="lt1"/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/>
              </a:solidFill>
            </a:rPr>
            <a:t>Presentazioni dei piani </a:t>
          </a:r>
          <a:r>
            <a:rPr lang="en-GB" sz="1400" dirty="0">
              <a:solidFill>
                <a:schemeClr val="lt1"/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FEA99B4-5CAB-4117-B111-A94C9D07CA50}" type="doc">
      <dgm:prSet loTypeId="urn:microsoft.com/office/officeart/2005/8/layout/cycle8" loCatId="cycle" qsTypeId="urn:microsoft.com/office/officeart/2005/8/quickstyle/simple1" qsCatId="simple" csTypeId="urn:microsoft.com/office/officeart/2005/8/colors/accent1_1" csCatId="accent1" phldr="1"/>
      <dgm:spPr/>
    </dgm:pt>
    <dgm:pt modelId="{6C34A70C-816C-4D09-B2ED-54E2DC5EBDB3}">
      <dgm:prSet phldrT="[Text]" custT="1"/>
      <dgm:spPr/>
      <dgm:t>
        <a:bodyPr/>
        <a:lstStyle/>
        <a:p>
          <a:r>
            <a:rPr lang="en-GB" sz="1400" b="1" dirty="0"/>
            <a:t>Esecuzione</a:t>
          </a:r>
        </a:p>
        <a:p>
          <a:r>
            <a:rPr lang="en-GB" sz="1400" b="1" dirty="0"/>
            <a:t>Monitoraggio</a:t>
          </a:r>
        </a:p>
        <a:p>
          <a:r>
            <a:rPr lang="en-GB" sz="1400" b="1" dirty="0"/>
            <a:t>Pagamenti</a:t>
          </a:r>
          <a:br>
            <a:rPr lang="en-GB" sz="1400" b="1" dirty="0"/>
          </a:br>
          <a:r>
            <a:rPr lang="en-GB" sz="1400" b="1" dirty="0"/>
            <a:t>Rendicontazione</a:t>
          </a:r>
        </a:p>
      </dgm:t>
    </dgm:pt>
    <dgm:pt modelId="{047B1471-98C1-46C4-85AA-B61596E92320}" type="parTrans" cxnId="{2939562E-8A55-47B7-BB9D-753FF4DE2266}">
      <dgm:prSet/>
      <dgm:spPr/>
      <dgm:t>
        <a:bodyPr/>
        <a:lstStyle/>
        <a:p>
          <a:endParaRPr lang="en-GB"/>
        </a:p>
      </dgm:t>
    </dgm:pt>
    <dgm:pt modelId="{C41C7D46-99EA-4E5E-B5EF-280F04F92AD0}" type="sibTrans" cxnId="{2939562E-8A55-47B7-BB9D-753FF4DE2266}">
      <dgm:prSet/>
      <dgm:spPr/>
      <dgm:t>
        <a:bodyPr/>
        <a:lstStyle/>
        <a:p>
          <a:endParaRPr lang="en-GB"/>
        </a:p>
      </dgm:t>
    </dgm:pt>
    <dgm:pt modelId="{C18D4F1C-6647-48AE-AE5D-092FEFD7E164}" type="pres">
      <dgm:prSet presAssocID="{AFEA99B4-5CAB-4117-B111-A94C9D07CA50}" presName="compositeShape" presStyleCnt="0">
        <dgm:presLayoutVars>
          <dgm:chMax val="7"/>
          <dgm:dir/>
          <dgm:resizeHandles val="exact"/>
        </dgm:presLayoutVars>
      </dgm:prSet>
      <dgm:spPr/>
    </dgm:pt>
    <dgm:pt modelId="{FD5BA7F7-42C1-4453-A5E3-393D9A48F615}" type="pres">
      <dgm:prSet presAssocID="{AFEA99B4-5CAB-4117-B111-A94C9D07CA50}" presName="wedge1" presStyleLbl="node1" presStyleIdx="0" presStyleCnt="1"/>
      <dgm:spPr/>
    </dgm:pt>
    <dgm:pt modelId="{ADA60531-A465-495F-A84B-A15CD3EC4394}" type="pres">
      <dgm:prSet presAssocID="{AFEA99B4-5CAB-4117-B111-A94C9D07CA50}" presName="dummy1a" presStyleCnt="0"/>
      <dgm:spPr/>
    </dgm:pt>
    <dgm:pt modelId="{F7C22F88-4C7D-4A89-BAFA-6B918062A08A}" type="pres">
      <dgm:prSet presAssocID="{AFEA99B4-5CAB-4117-B111-A94C9D07CA50}" presName="dummy1b" presStyleCnt="0"/>
      <dgm:spPr/>
    </dgm:pt>
    <dgm:pt modelId="{0EC3F3F7-AC59-41B3-B1FC-389519FDF5C3}" type="pres">
      <dgm:prSet presAssocID="{AFEA99B4-5CAB-4117-B111-A94C9D07CA50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35BF18FB-01F5-46F5-98E3-0D570229D809}" type="pres">
      <dgm:prSet presAssocID="{C41C7D46-99EA-4E5E-B5EF-280F04F92AD0}" presName="arrowWedge1single" presStyleLbl="fgSibTrans2D1" presStyleIdx="0" presStyleCnt="1" custScaleX="78236" custScaleY="78236"/>
      <dgm:spPr/>
    </dgm:pt>
  </dgm:ptLst>
  <dgm:cxnLst>
    <dgm:cxn modelId="{36C5212C-4612-4073-9F05-376B4B8B5430}" type="presOf" srcId="{AFEA99B4-5CAB-4117-B111-A94C9D07CA50}" destId="{C18D4F1C-6647-48AE-AE5D-092FEFD7E164}" srcOrd="0" destOrd="0" presId="urn:microsoft.com/office/officeart/2005/8/layout/cycle8"/>
    <dgm:cxn modelId="{2939562E-8A55-47B7-BB9D-753FF4DE2266}" srcId="{AFEA99B4-5CAB-4117-B111-A94C9D07CA50}" destId="{6C34A70C-816C-4D09-B2ED-54E2DC5EBDB3}" srcOrd="0" destOrd="0" parTransId="{047B1471-98C1-46C4-85AA-B61596E92320}" sibTransId="{C41C7D46-99EA-4E5E-B5EF-280F04F92AD0}"/>
    <dgm:cxn modelId="{647C1B8F-2E7F-4336-9C97-FB5F35A2423F}" type="presOf" srcId="{6C34A70C-816C-4D09-B2ED-54E2DC5EBDB3}" destId="{0EC3F3F7-AC59-41B3-B1FC-389519FDF5C3}" srcOrd="1" destOrd="0" presId="urn:microsoft.com/office/officeart/2005/8/layout/cycle8"/>
    <dgm:cxn modelId="{DCBE929C-2BA3-4F8A-B13C-5BA07067B1E4}" type="presOf" srcId="{6C34A70C-816C-4D09-B2ED-54E2DC5EBDB3}" destId="{FD5BA7F7-42C1-4453-A5E3-393D9A48F615}" srcOrd="0" destOrd="0" presId="urn:microsoft.com/office/officeart/2005/8/layout/cycle8"/>
    <dgm:cxn modelId="{7A2B4558-686F-494D-8326-73CCC4A8B707}" type="presParOf" srcId="{C18D4F1C-6647-48AE-AE5D-092FEFD7E164}" destId="{FD5BA7F7-42C1-4453-A5E3-393D9A48F615}" srcOrd="0" destOrd="0" presId="urn:microsoft.com/office/officeart/2005/8/layout/cycle8"/>
    <dgm:cxn modelId="{71574F21-6391-4D7E-B450-4C6D831AA9E5}" type="presParOf" srcId="{C18D4F1C-6647-48AE-AE5D-092FEFD7E164}" destId="{ADA60531-A465-495F-A84B-A15CD3EC4394}" srcOrd="1" destOrd="0" presId="urn:microsoft.com/office/officeart/2005/8/layout/cycle8"/>
    <dgm:cxn modelId="{8FBFE420-604B-41A5-9D6B-03C0BB4B97F2}" type="presParOf" srcId="{C18D4F1C-6647-48AE-AE5D-092FEFD7E164}" destId="{F7C22F88-4C7D-4A89-BAFA-6B918062A08A}" srcOrd="2" destOrd="0" presId="urn:microsoft.com/office/officeart/2005/8/layout/cycle8"/>
    <dgm:cxn modelId="{5A224D9F-75C6-43A1-9F54-B8327955CA1B}" type="presParOf" srcId="{C18D4F1C-6647-48AE-AE5D-092FEFD7E164}" destId="{0EC3F3F7-AC59-41B3-B1FC-389519FDF5C3}" srcOrd="3" destOrd="0" presId="urn:microsoft.com/office/officeart/2005/8/layout/cycle8"/>
    <dgm:cxn modelId="{6A918726-65D2-43C8-9D8F-1E1FB6764402}" type="presParOf" srcId="{C18D4F1C-6647-48AE-AE5D-092FEFD7E164}" destId="{35BF18FB-01F5-46F5-98E3-0D570229D809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EA99B4-5CAB-4117-B111-A94C9D07CA50}" type="doc">
      <dgm:prSet loTypeId="urn:microsoft.com/office/officeart/2005/8/layout/cycle8" loCatId="cycle" qsTypeId="urn:microsoft.com/office/officeart/2005/8/quickstyle/simple1" qsCatId="simple" csTypeId="urn:microsoft.com/office/officeart/2005/8/colors/accent1_1" csCatId="accent1" phldr="1"/>
      <dgm:spPr/>
    </dgm:pt>
    <dgm:pt modelId="{6C34A70C-816C-4D09-B2ED-54E2DC5EBDB3}">
      <dgm:prSet phldrT="[Text]" custT="1"/>
      <dgm:spPr/>
      <dgm:t>
        <a:bodyPr/>
        <a:lstStyle/>
        <a:p>
          <a:r>
            <a:rPr lang="en-GB" sz="1400" b="1" dirty="0"/>
            <a:t>Esecuzione</a:t>
          </a:r>
        </a:p>
        <a:p>
          <a:r>
            <a:rPr lang="en-GB" sz="1400" b="1" dirty="0"/>
            <a:t>Monitoraggio</a:t>
          </a:r>
        </a:p>
        <a:p>
          <a:r>
            <a:rPr lang="en-GB" sz="1400" b="1" dirty="0"/>
            <a:t>Pagamenti</a:t>
          </a:r>
          <a:br>
            <a:rPr lang="en-GB" sz="1400" b="1" dirty="0"/>
          </a:br>
          <a:r>
            <a:rPr lang="en-GB" sz="1400" b="1" dirty="0"/>
            <a:t>Rendicontazione</a:t>
          </a:r>
        </a:p>
      </dgm:t>
    </dgm:pt>
    <dgm:pt modelId="{047B1471-98C1-46C4-85AA-B61596E92320}" type="parTrans" cxnId="{2939562E-8A55-47B7-BB9D-753FF4DE2266}">
      <dgm:prSet/>
      <dgm:spPr/>
      <dgm:t>
        <a:bodyPr/>
        <a:lstStyle/>
        <a:p>
          <a:endParaRPr lang="en-GB"/>
        </a:p>
      </dgm:t>
    </dgm:pt>
    <dgm:pt modelId="{C41C7D46-99EA-4E5E-B5EF-280F04F92AD0}" type="sibTrans" cxnId="{2939562E-8A55-47B7-BB9D-753FF4DE2266}">
      <dgm:prSet/>
      <dgm:spPr/>
      <dgm:t>
        <a:bodyPr/>
        <a:lstStyle/>
        <a:p>
          <a:endParaRPr lang="en-GB"/>
        </a:p>
      </dgm:t>
    </dgm:pt>
    <dgm:pt modelId="{C18D4F1C-6647-48AE-AE5D-092FEFD7E164}" type="pres">
      <dgm:prSet presAssocID="{AFEA99B4-5CAB-4117-B111-A94C9D07CA50}" presName="compositeShape" presStyleCnt="0">
        <dgm:presLayoutVars>
          <dgm:chMax val="7"/>
          <dgm:dir/>
          <dgm:resizeHandles val="exact"/>
        </dgm:presLayoutVars>
      </dgm:prSet>
      <dgm:spPr/>
    </dgm:pt>
    <dgm:pt modelId="{FD5BA7F7-42C1-4453-A5E3-393D9A48F615}" type="pres">
      <dgm:prSet presAssocID="{AFEA99B4-5CAB-4117-B111-A94C9D07CA50}" presName="wedge1" presStyleLbl="node1" presStyleIdx="0" presStyleCnt="1"/>
      <dgm:spPr/>
    </dgm:pt>
    <dgm:pt modelId="{ADA60531-A465-495F-A84B-A15CD3EC4394}" type="pres">
      <dgm:prSet presAssocID="{AFEA99B4-5CAB-4117-B111-A94C9D07CA50}" presName="dummy1a" presStyleCnt="0"/>
      <dgm:spPr/>
    </dgm:pt>
    <dgm:pt modelId="{F7C22F88-4C7D-4A89-BAFA-6B918062A08A}" type="pres">
      <dgm:prSet presAssocID="{AFEA99B4-5CAB-4117-B111-A94C9D07CA50}" presName="dummy1b" presStyleCnt="0"/>
      <dgm:spPr/>
    </dgm:pt>
    <dgm:pt modelId="{0EC3F3F7-AC59-41B3-B1FC-389519FDF5C3}" type="pres">
      <dgm:prSet presAssocID="{AFEA99B4-5CAB-4117-B111-A94C9D07CA50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35BF18FB-01F5-46F5-98E3-0D570229D809}" type="pres">
      <dgm:prSet presAssocID="{C41C7D46-99EA-4E5E-B5EF-280F04F92AD0}" presName="arrowWedge1single" presStyleLbl="fgSibTrans2D1" presStyleIdx="0" presStyleCnt="1" custScaleX="78236" custScaleY="78236"/>
      <dgm:spPr/>
    </dgm:pt>
  </dgm:ptLst>
  <dgm:cxnLst>
    <dgm:cxn modelId="{36C5212C-4612-4073-9F05-376B4B8B5430}" type="presOf" srcId="{AFEA99B4-5CAB-4117-B111-A94C9D07CA50}" destId="{C18D4F1C-6647-48AE-AE5D-092FEFD7E164}" srcOrd="0" destOrd="0" presId="urn:microsoft.com/office/officeart/2005/8/layout/cycle8"/>
    <dgm:cxn modelId="{2939562E-8A55-47B7-BB9D-753FF4DE2266}" srcId="{AFEA99B4-5CAB-4117-B111-A94C9D07CA50}" destId="{6C34A70C-816C-4D09-B2ED-54E2DC5EBDB3}" srcOrd="0" destOrd="0" parTransId="{047B1471-98C1-46C4-85AA-B61596E92320}" sibTransId="{C41C7D46-99EA-4E5E-B5EF-280F04F92AD0}"/>
    <dgm:cxn modelId="{647C1B8F-2E7F-4336-9C97-FB5F35A2423F}" type="presOf" srcId="{6C34A70C-816C-4D09-B2ED-54E2DC5EBDB3}" destId="{0EC3F3F7-AC59-41B3-B1FC-389519FDF5C3}" srcOrd="1" destOrd="0" presId="urn:microsoft.com/office/officeart/2005/8/layout/cycle8"/>
    <dgm:cxn modelId="{DCBE929C-2BA3-4F8A-B13C-5BA07067B1E4}" type="presOf" srcId="{6C34A70C-816C-4D09-B2ED-54E2DC5EBDB3}" destId="{FD5BA7F7-42C1-4453-A5E3-393D9A48F615}" srcOrd="0" destOrd="0" presId="urn:microsoft.com/office/officeart/2005/8/layout/cycle8"/>
    <dgm:cxn modelId="{7A2B4558-686F-494D-8326-73CCC4A8B707}" type="presParOf" srcId="{C18D4F1C-6647-48AE-AE5D-092FEFD7E164}" destId="{FD5BA7F7-42C1-4453-A5E3-393D9A48F615}" srcOrd="0" destOrd="0" presId="urn:microsoft.com/office/officeart/2005/8/layout/cycle8"/>
    <dgm:cxn modelId="{71574F21-6391-4D7E-B450-4C6D831AA9E5}" type="presParOf" srcId="{C18D4F1C-6647-48AE-AE5D-092FEFD7E164}" destId="{ADA60531-A465-495F-A84B-A15CD3EC4394}" srcOrd="1" destOrd="0" presId="urn:microsoft.com/office/officeart/2005/8/layout/cycle8"/>
    <dgm:cxn modelId="{8FBFE420-604B-41A5-9D6B-03C0BB4B97F2}" type="presParOf" srcId="{C18D4F1C-6647-48AE-AE5D-092FEFD7E164}" destId="{F7C22F88-4C7D-4A89-BAFA-6B918062A08A}" srcOrd="2" destOrd="0" presId="urn:microsoft.com/office/officeart/2005/8/layout/cycle8"/>
    <dgm:cxn modelId="{5A224D9F-75C6-43A1-9F54-B8327955CA1B}" type="presParOf" srcId="{C18D4F1C-6647-48AE-AE5D-092FEFD7E164}" destId="{0EC3F3F7-AC59-41B3-B1FC-389519FDF5C3}" srcOrd="3" destOrd="0" presId="urn:microsoft.com/office/officeart/2005/8/layout/cycle8"/>
    <dgm:cxn modelId="{6A918726-65D2-43C8-9D8F-1E1FB6764402}" type="presParOf" srcId="{C18D4F1C-6647-48AE-AE5D-092FEFD7E164}" destId="{35BF18FB-01F5-46F5-98E3-0D570229D809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it-IT" sz="1400" b="1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it-IT" sz="1400" b="1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it-IT" sz="1400" b="1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it-IT" sz="1400" b="1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it-IT" sz="1400" b="1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BC68C7D-D40A-4843-BB76-B420766E0BF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3D2EBDEC-566D-4FB8-89E2-4D98B2318031}">
      <dgm:prSet phldrT="[Text]" custT="1"/>
      <dgm:spPr/>
      <dgm:t>
        <a:bodyPr/>
        <a:lstStyle/>
        <a:p>
          <a:r>
            <a:rPr lang="en-GB" sz="1400" b="1" dirty="0"/>
            <a:t>La proposta della commissione  </a:t>
          </a:r>
          <a:r>
            <a:rPr lang="en-GB" sz="1400" dirty="0"/>
            <a:t>mag/20</a:t>
          </a:r>
        </a:p>
      </dgm:t>
    </dgm:pt>
    <dgm:pt modelId="{7A858542-D5C9-4439-A36C-C4D1EB1D7D4E}" type="parTrans" cxnId="{0990772E-BD52-4C3E-B7F1-E2FAEE504725}">
      <dgm:prSet/>
      <dgm:spPr/>
      <dgm:t>
        <a:bodyPr/>
        <a:lstStyle/>
        <a:p>
          <a:endParaRPr lang="en-GB" sz="1400"/>
        </a:p>
      </dgm:t>
    </dgm:pt>
    <dgm:pt modelId="{BD8C415B-4ACD-416F-A703-F6B134DE5531}" type="sibTrans" cxnId="{0990772E-BD52-4C3E-B7F1-E2FAEE504725}">
      <dgm:prSet/>
      <dgm:spPr/>
      <dgm:t>
        <a:bodyPr/>
        <a:lstStyle/>
        <a:p>
          <a:endParaRPr lang="en-GB" sz="1400"/>
        </a:p>
      </dgm:t>
    </dgm:pt>
    <dgm:pt modelId="{85102A9E-167C-4CD8-AC58-0DB857A7007D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1" dirty="0">
              <a:solidFill>
                <a:schemeClr val="lt1"/>
              </a:solidFill>
            </a:rPr>
            <a:t>Consiglio UE </a:t>
          </a:r>
          <a:r>
            <a:rPr lang="en-GB" sz="1400" dirty="0">
              <a:solidFill>
                <a:schemeClr val="lt1"/>
              </a:solidFill>
            </a:rPr>
            <a:t>lug/20</a:t>
          </a:r>
        </a:p>
      </dgm:t>
    </dgm:pt>
    <dgm:pt modelId="{D67BEAD3-E5C4-45C3-ADB0-EAE44AC289B7}" type="parTrans" cxnId="{41ED0E03-C153-4419-B361-38F6BC21169F}">
      <dgm:prSet/>
      <dgm:spPr/>
      <dgm:t>
        <a:bodyPr/>
        <a:lstStyle/>
        <a:p>
          <a:endParaRPr lang="en-GB" sz="1400"/>
        </a:p>
      </dgm:t>
    </dgm:pt>
    <dgm:pt modelId="{F86ECA81-C05A-4796-A87B-FDADCB400633}" type="sibTrans" cxnId="{41ED0E03-C153-4419-B361-38F6BC21169F}">
      <dgm:prSet/>
      <dgm:spPr/>
      <dgm:t>
        <a:bodyPr/>
        <a:lstStyle/>
        <a:p>
          <a:endParaRPr lang="en-GB" sz="1400"/>
        </a:p>
      </dgm:t>
    </dgm:pt>
    <dgm:pt modelId="{385DF768-F7CF-41EB-82C7-06D153DED026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F4F071C1-F81D-4A7C-BDAC-178914158FF3}" type="parTrans" cxnId="{6D97085F-E2CF-4444-94D9-5E03D8F7E5D8}">
      <dgm:prSet/>
      <dgm:spPr/>
      <dgm:t>
        <a:bodyPr/>
        <a:lstStyle/>
        <a:p>
          <a:endParaRPr lang="en-GB" sz="1400"/>
        </a:p>
      </dgm:t>
    </dgm:pt>
    <dgm:pt modelId="{48486490-6017-4B21-92E7-8C20DFF5338F}" type="sibTrans" cxnId="{6D97085F-E2CF-4444-94D9-5E03D8F7E5D8}">
      <dgm:prSet/>
      <dgm:spPr/>
      <dgm:t>
        <a:bodyPr/>
        <a:lstStyle/>
        <a:p>
          <a:endParaRPr lang="en-GB" sz="1400"/>
        </a:p>
      </dgm:t>
    </dgm:pt>
    <dgm:pt modelId="{BD2C2A84-9BB8-4F15-B0A7-27DF714E255F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it-IT" sz="1400" b="1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ago/20</a:t>
          </a:r>
        </a:p>
      </dgm:t>
    </dgm:pt>
    <dgm:pt modelId="{569FEBEF-BE1E-4744-97A4-76727DA8E59C}" type="parTrans" cxnId="{19FA276A-6D24-466B-A627-061D65A1EAE3}">
      <dgm:prSet/>
      <dgm:spPr/>
      <dgm:t>
        <a:bodyPr/>
        <a:lstStyle/>
        <a:p>
          <a:endParaRPr lang="en-GB" sz="1400"/>
        </a:p>
      </dgm:t>
    </dgm:pt>
    <dgm:pt modelId="{DA32C903-8425-4072-81AD-7E2AE110FD72}" type="sibTrans" cxnId="{19FA276A-6D24-466B-A627-061D65A1EAE3}">
      <dgm:prSet/>
      <dgm:spPr/>
      <dgm:t>
        <a:bodyPr/>
        <a:lstStyle/>
        <a:p>
          <a:endParaRPr lang="en-GB" sz="1400"/>
        </a:p>
      </dgm:t>
    </dgm:pt>
    <dgm:pt modelId="{14EB7E50-52B1-4ECB-9EC2-E945ADB568FC}">
      <dgm:prSet phldrT="[Text]"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dic/20</a:t>
          </a:r>
        </a:p>
      </dgm:t>
    </dgm:pt>
    <dgm:pt modelId="{CB170ED1-87E9-442C-B5FE-A27134CBB393}" type="parTrans" cxnId="{FD6959ED-0600-4A32-87E0-40B3E6358591}">
      <dgm:prSet/>
      <dgm:spPr/>
      <dgm:t>
        <a:bodyPr/>
        <a:lstStyle/>
        <a:p>
          <a:endParaRPr lang="en-GB" sz="1400"/>
        </a:p>
      </dgm:t>
    </dgm:pt>
    <dgm:pt modelId="{D2D2482F-0166-4C1C-96B0-69C762345DD1}" type="sibTrans" cxnId="{FD6959ED-0600-4A32-87E0-40B3E6358591}">
      <dgm:prSet/>
      <dgm:spPr/>
      <dgm:t>
        <a:bodyPr/>
        <a:lstStyle/>
        <a:p>
          <a:endParaRPr lang="en-GB" sz="1400"/>
        </a:p>
      </dgm:t>
    </dgm:pt>
    <dgm:pt modelId="{BBA45CB3-1965-4796-92D5-87EB79C11829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gen/21</a:t>
          </a:r>
        </a:p>
      </dgm:t>
    </dgm:pt>
    <dgm:pt modelId="{17669A1E-E8B1-421F-B986-77DD512729D2}" type="parTrans" cxnId="{3FB798B9-EF3C-415B-8394-27603711D6F4}">
      <dgm:prSet/>
      <dgm:spPr/>
      <dgm:t>
        <a:bodyPr/>
        <a:lstStyle/>
        <a:p>
          <a:endParaRPr lang="en-GB" sz="1400"/>
        </a:p>
      </dgm:t>
    </dgm:pt>
    <dgm:pt modelId="{1651F723-ECC9-4D3D-9282-8E1FB2D814E0}" type="sibTrans" cxnId="{3FB798B9-EF3C-415B-8394-27603711D6F4}">
      <dgm:prSet/>
      <dgm:spPr/>
      <dgm:t>
        <a:bodyPr/>
        <a:lstStyle/>
        <a:p>
          <a:endParaRPr lang="en-GB" sz="1400"/>
        </a:p>
      </dgm:t>
    </dgm:pt>
    <dgm:pt modelId="{2E8D170B-C7CA-47C4-BCF3-85D4D53A4B17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400" b="1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lug/21</a:t>
          </a:r>
        </a:p>
      </dgm:t>
    </dgm:pt>
    <dgm:pt modelId="{FB17D020-69B2-4CB4-BD00-3D6AFD1D496A}" type="parTrans" cxnId="{E1BC502E-2AD1-41FC-B11D-2BC00A48D898}">
      <dgm:prSet/>
      <dgm:spPr/>
      <dgm:t>
        <a:bodyPr/>
        <a:lstStyle/>
        <a:p>
          <a:endParaRPr lang="en-GB" sz="1400"/>
        </a:p>
      </dgm:t>
    </dgm:pt>
    <dgm:pt modelId="{9DF06DE3-B43E-4A88-A8B9-086B117B4E77}" type="sibTrans" cxnId="{E1BC502E-2AD1-41FC-B11D-2BC00A48D898}">
      <dgm:prSet/>
      <dgm:spPr/>
      <dgm:t>
        <a:bodyPr/>
        <a:lstStyle/>
        <a:p>
          <a:endParaRPr lang="en-GB" sz="1400"/>
        </a:p>
      </dgm:t>
    </dgm:pt>
    <dgm:pt modelId="{34344E3A-91E1-49F8-84AD-B9BF3CAFBD51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300" b="1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feb/21</a:t>
          </a:r>
        </a:p>
      </dgm:t>
    </dgm:pt>
    <dgm:pt modelId="{ED93FD5D-EDD6-425D-B953-34486E42D613}" type="parTrans" cxnId="{648CFC57-CDCC-4ACD-9460-530DAE54EAFD}">
      <dgm:prSet/>
      <dgm:spPr/>
      <dgm:t>
        <a:bodyPr/>
        <a:lstStyle/>
        <a:p>
          <a:endParaRPr lang="en-GB" sz="1400"/>
        </a:p>
      </dgm:t>
    </dgm:pt>
    <dgm:pt modelId="{18369D7B-4887-4B44-8AAC-629F3B5767AA}" type="sibTrans" cxnId="{648CFC57-CDCC-4ACD-9460-530DAE54EAFD}">
      <dgm:prSet/>
      <dgm:spPr/>
      <dgm:t>
        <a:bodyPr/>
        <a:lstStyle/>
        <a:p>
          <a:endParaRPr lang="en-GB" sz="1400"/>
        </a:p>
      </dgm:t>
    </dgm:pt>
    <dgm:pt modelId="{CEDB3B2B-9AF3-4713-80EA-D6ED5B68764B}">
      <dgm:prSet custT="1"/>
      <dgm:spPr>
        <a:solidFill>
          <a:schemeClr val="accent1">
            <a:alpha val="27000"/>
          </a:schemeClr>
        </a:solidFill>
      </dgm:spPr>
      <dgm:t>
        <a:bodyPr/>
        <a:lstStyle/>
        <a:p>
          <a:r>
            <a:rPr lang="en-GB" sz="1200" b="1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dirty="0">
              <a:solidFill>
                <a:schemeClr val="lt1">
                  <a:alpha val="51000"/>
                </a:schemeClr>
              </a:solidFill>
            </a:rPr>
            <a:t>mag/21</a:t>
          </a:r>
        </a:p>
      </dgm:t>
    </dgm:pt>
    <dgm:pt modelId="{9B52C5BC-1EB9-49C7-845B-F8DA2B54FE5C}" type="parTrans" cxnId="{AF931F7C-C356-426B-807D-3EBE023CE0E0}">
      <dgm:prSet/>
      <dgm:spPr/>
      <dgm:t>
        <a:bodyPr/>
        <a:lstStyle/>
        <a:p>
          <a:endParaRPr lang="en-GB" sz="1400"/>
        </a:p>
      </dgm:t>
    </dgm:pt>
    <dgm:pt modelId="{E61BB17B-8BC0-4B52-AF8C-A10834847BA2}" type="sibTrans" cxnId="{AF931F7C-C356-426B-807D-3EBE023CE0E0}">
      <dgm:prSet/>
      <dgm:spPr/>
      <dgm:t>
        <a:bodyPr/>
        <a:lstStyle/>
        <a:p>
          <a:endParaRPr lang="en-GB" sz="1400"/>
        </a:p>
      </dgm:t>
    </dgm:pt>
    <dgm:pt modelId="{0A587979-0665-4410-89D5-FFC776830D88}" type="pres">
      <dgm:prSet presAssocID="{7BC68C7D-D40A-4843-BB76-B420766E0BFE}" presName="Name0" presStyleCnt="0">
        <dgm:presLayoutVars>
          <dgm:dir/>
          <dgm:resizeHandles val="exact"/>
        </dgm:presLayoutVars>
      </dgm:prSet>
      <dgm:spPr/>
    </dgm:pt>
    <dgm:pt modelId="{EFF3143A-B4B9-4B01-BA3B-328A041E798B}" type="pres">
      <dgm:prSet presAssocID="{3D2EBDEC-566D-4FB8-89E2-4D98B2318031}" presName="parTxOnly" presStyleLbl="node1" presStyleIdx="0" presStyleCnt="9">
        <dgm:presLayoutVars>
          <dgm:bulletEnabled val="1"/>
        </dgm:presLayoutVars>
      </dgm:prSet>
      <dgm:spPr/>
    </dgm:pt>
    <dgm:pt modelId="{E8C8EAA4-3B90-4A77-A25D-181B2BAEE435}" type="pres">
      <dgm:prSet presAssocID="{BD8C415B-4ACD-416F-A703-F6B134DE5531}" presName="parSpace" presStyleCnt="0"/>
      <dgm:spPr/>
    </dgm:pt>
    <dgm:pt modelId="{344D91B1-A0DF-4C09-96A4-17EBA74DB368}" type="pres">
      <dgm:prSet presAssocID="{85102A9E-167C-4CD8-AC58-0DB857A7007D}" presName="parTxOnly" presStyleLbl="node1" presStyleIdx="1" presStyleCnt="9">
        <dgm:presLayoutVars>
          <dgm:bulletEnabled val="1"/>
        </dgm:presLayoutVars>
      </dgm:prSet>
      <dgm:spPr/>
    </dgm:pt>
    <dgm:pt modelId="{FB9BFB64-5205-4B7A-87C1-B2C6B21DC135}" type="pres">
      <dgm:prSet presAssocID="{F86ECA81-C05A-4796-A87B-FDADCB400633}" presName="parSpace" presStyleCnt="0"/>
      <dgm:spPr/>
    </dgm:pt>
    <dgm:pt modelId="{FBC81B7B-95D8-4973-8EB8-DA317D71F03D}" type="pres">
      <dgm:prSet presAssocID="{385DF768-F7CF-41EB-82C7-06D153DED026}" presName="parTxOnly" presStyleLbl="node1" presStyleIdx="2" presStyleCnt="9">
        <dgm:presLayoutVars>
          <dgm:bulletEnabled val="1"/>
        </dgm:presLayoutVars>
      </dgm:prSet>
      <dgm:spPr/>
    </dgm:pt>
    <dgm:pt modelId="{9288AB68-A4DB-4DC5-BF0D-E5BDE13719B6}" type="pres">
      <dgm:prSet presAssocID="{48486490-6017-4B21-92E7-8C20DFF5338F}" presName="parSpace" presStyleCnt="0"/>
      <dgm:spPr/>
    </dgm:pt>
    <dgm:pt modelId="{59ADCB6C-0005-43F0-B2A6-D79F3D871882}" type="pres">
      <dgm:prSet presAssocID="{BD2C2A84-9BB8-4F15-B0A7-27DF714E255F}" presName="parTxOnly" presStyleLbl="node1" presStyleIdx="3" presStyleCnt="9">
        <dgm:presLayoutVars>
          <dgm:bulletEnabled val="1"/>
        </dgm:presLayoutVars>
      </dgm:prSet>
      <dgm:spPr/>
    </dgm:pt>
    <dgm:pt modelId="{C1E67E3D-21A3-46C5-BD7F-4290E3ECC424}" type="pres">
      <dgm:prSet presAssocID="{DA32C903-8425-4072-81AD-7E2AE110FD72}" presName="parSpace" presStyleCnt="0"/>
      <dgm:spPr/>
    </dgm:pt>
    <dgm:pt modelId="{ECCC22BC-73CF-41B5-AF66-56895B6F201E}" type="pres">
      <dgm:prSet presAssocID="{14EB7E50-52B1-4ECB-9EC2-E945ADB568FC}" presName="parTxOnly" presStyleLbl="node1" presStyleIdx="4" presStyleCnt="9" custLinFactNeighborX="-5171" custLinFactNeighborY="0">
        <dgm:presLayoutVars>
          <dgm:bulletEnabled val="1"/>
        </dgm:presLayoutVars>
      </dgm:prSet>
      <dgm:spPr/>
    </dgm:pt>
    <dgm:pt modelId="{D7D8BB3C-FD11-4C9A-A19D-0566EAF04D95}" type="pres">
      <dgm:prSet presAssocID="{D2D2482F-0166-4C1C-96B0-69C762345DD1}" presName="parSpace" presStyleCnt="0"/>
      <dgm:spPr/>
    </dgm:pt>
    <dgm:pt modelId="{7939B89D-3C25-441B-B0A5-916FD53C8DB8}" type="pres">
      <dgm:prSet presAssocID="{BBA45CB3-1965-4796-92D5-87EB79C11829}" presName="parTxOnly" presStyleLbl="node1" presStyleIdx="5" presStyleCnt="9">
        <dgm:presLayoutVars>
          <dgm:bulletEnabled val="1"/>
        </dgm:presLayoutVars>
      </dgm:prSet>
      <dgm:spPr/>
    </dgm:pt>
    <dgm:pt modelId="{61540CEB-68A8-4563-ABAC-1A6B5997CD27}" type="pres">
      <dgm:prSet presAssocID="{1651F723-ECC9-4D3D-9282-8E1FB2D814E0}" presName="parSpace" presStyleCnt="0"/>
      <dgm:spPr/>
    </dgm:pt>
    <dgm:pt modelId="{0FDFE850-87E1-4B8C-968F-8CE6046760EB}" type="pres">
      <dgm:prSet presAssocID="{34344E3A-91E1-49F8-84AD-B9BF3CAFBD51}" presName="parTxOnly" presStyleLbl="node1" presStyleIdx="6" presStyleCnt="9">
        <dgm:presLayoutVars>
          <dgm:bulletEnabled val="1"/>
        </dgm:presLayoutVars>
      </dgm:prSet>
      <dgm:spPr/>
    </dgm:pt>
    <dgm:pt modelId="{E0449367-FB80-43A1-8B90-EA52C2489221}" type="pres">
      <dgm:prSet presAssocID="{18369D7B-4887-4B44-8AAC-629F3B5767AA}" presName="parSpace" presStyleCnt="0"/>
      <dgm:spPr/>
    </dgm:pt>
    <dgm:pt modelId="{CF042DC2-93AB-4FB5-B587-BA24ECA8607F}" type="pres">
      <dgm:prSet presAssocID="{CEDB3B2B-9AF3-4713-80EA-D6ED5B68764B}" presName="parTxOnly" presStyleLbl="node1" presStyleIdx="7" presStyleCnt="9">
        <dgm:presLayoutVars>
          <dgm:bulletEnabled val="1"/>
        </dgm:presLayoutVars>
      </dgm:prSet>
      <dgm:spPr/>
    </dgm:pt>
    <dgm:pt modelId="{BF456687-7B9C-46A2-B058-F902E5FD8FE9}" type="pres">
      <dgm:prSet presAssocID="{E61BB17B-8BC0-4B52-AF8C-A10834847BA2}" presName="parSpace" presStyleCnt="0"/>
      <dgm:spPr/>
    </dgm:pt>
    <dgm:pt modelId="{D68E5C38-0437-4D8C-8DE7-EF4734F6FBE0}" type="pres">
      <dgm:prSet presAssocID="{2E8D170B-C7CA-47C4-BCF3-85D4D53A4B17}" presName="parTxOnly" presStyleLbl="node1" presStyleIdx="8" presStyleCnt="9">
        <dgm:presLayoutVars>
          <dgm:bulletEnabled val="1"/>
        </dgm:presLayoutVars>
      </dgm:prSet>
      <dgm:spPr/>
    </dgm:pt>
  </dgm:ptLst>
  <dgm:cxnLst>
    <dgm:cxn modelId="{41ED0E03-C153-4419-B361-38F6BC21169F}" srcId="{7BC68C7D-D40A-4843-BB76-B420766E0BFE}" destId="{85102A9E-167C-4CD8-AC58-0DB857A7007D}" srcOrd="1" destOrd="0" parTransId="{D67BEAD3-E5C4-45C3-ADB0-EAE44AC289B7}" sibTransId="{F86ECA81-C05A-4796-A87B-FDADCB400633}"/>
    <dgm:cxn modelId="{E1BC502E-2AD1-41FC-B11D-2BC00A48D898}" srcId="{7BC68C7D-D40A-4843-BB76-B420766E0BFE}" destId="{2E8D170B-C7CA-47C4-BCF3-85D4D53A4B17}" srcOrd="8" destOrd="0" parTransId="{FB17D020-69B2-4CB4-BD00-3D6AFD1D496A}" sibTransId="{9DF06DE3-B43E-4A88-A8B9-086B117B4E77}"/>
    <dgm:cxn modelId="{0990772E-BD52-4C3E-B7F1-E2FAEE504725}" srcId="{7BC68C7D-D40A-4843-BB76-B420766E0BFE}" destId="{3D2EBDEC-566D-4FB8-89E2-4D98B2318031}" srcOrd="0" destOrd="0" parTransId="{7A858542-D5C9-4439-A36C-C4D1EB1D7D4E}" sibTransId="{BD8C415B-4ACD-416F-A703-F6B134DE5531}"/>
    <dgm:cxn modelId="{6D97085F-E2CF-4444-94D9-5E03D8F7E5D8}" srcId="{7BC68C7D-D40A-4843-BB76-B420766E0BFE}" destId="{385DF768-F7CF-41EB-82C7-06D153DED026}" srcOrd="2" destOrd="0" parTransId="{F4F071C1-F81D-4A7C-BDAC-178914158FF3}" sibTransId="{48486490-6017-4B21-92E7-8C20DFF5338F}"/>
    <dgm:cxn modelId="{19FA276A-6D24-466B-A627-061D65A1EAE3}" srcId="{7BC68C7D-D40A-4843-BB76-B420766E0BFE}" destId="{BD2C2A84-9BB8-4F15-B0A7-27DF714E255F}" srcOrd="3" destOrd="0" parTransId="{569FEBEF-BE1E-4744-97A4-76727DA8E59C}" sibTransId="{DA32C903-8425-4072-81AD-7E2AE110FD72}"/>
    <dgm:cxn modelId="{C50EB66C-56AC-4622-8E0E-F675E02DDD12}" type="presOf" srcId="{2E8D170B-C7CA-47C4-BCF3-85D4D53A4B17}" destId="{D68E5C38-0437-4D8C-8DE7-EF4734F6FBE0}" srcOrd="0" destOrd="0" presId="urn:microsoft.com/office/officeart/2005/8/layout/hChevron3"/>
    <dgm:cxn modelId="{648CFC57-CDCC-4ACD-9460-530DAE54EAFD}" srcId="{7BC68C7D-D40A-4843-BB76-B420766E0BFE}" destId="{34344E3A-91E1-49F8-84AD-B9BF3CAFBD51}" srcOrd="6" destOrd="0" parTransId="{ED93FD5D-EDD6-425D-B953-34486E42D613}" sibTransId="{18369D7B-4887-4B44-8AAC-629F3B5767AA}"/>
    <dgm:cxn modelId="{AF931F7C-C356-426B-807D-3EBE023CE0E0}" srcId="{7BC68C7D-D40A-4843-BB76-B420766E0BFE}" destId="{CEDB3B2B-9AF3-4713-80EA-D6ED5B68764B}" srcOrd="7" destOrd="0" parTransId="{9B52C5BC-1EB9-49C7-845B-F8DA2B54FE5C}" sibTransId="{E61BB17B-8BC0-4B52-AF8C-A10834847BA2}"/>
    <dgm:cxn modelId="{0C5CA480-F215-4BAC-9873-6B6F241573C4}" type="presOf" srcId="{34344E3A-91E1-49F8-84AD-B9BF3CAFBD51}" destId="{0FDFE850-87E1-4B8C-968F-8CE6046760EB}" srcOrd="0" destOrd="0" presId="urn:microsoft.com/office/officeart/2005/8/layout/hChevron3"/>
    <dgm:cxn modelId="{ED4BEC91-D629-459D-8532-2FCFE0CA7B08}" type="presOf" srcId="{3D2EBDEC-566D-4FB8-89E2-4D98B2318031}" destId="{EFF3143A-B4B9-4B01-BA3B-328A041E798B}" srcOrd="0" destOrd="0" presId="urn:microsoft.com/office/officeart/2005/8/layout/hChevron3"/>
    <dgm:cxn modelId="{18AE4999-E9F4-4663-BE48-043E56B228B4}" type="presOf" srcId="{CEDB3B2B-9AF3-4713-80EA-D6ED5B68764B}" destId="{CF042DC2-93AB-4FB5-B587-BA24ECA8607F}" srcOrd="0" destOrd="0" presId="urn:microsoft.com/office/officeart/2005/8/layout/hChevron3"/>
    <dgm:cxn modelId="{414FC7AA-8ADA-45CC-B293-6D9DFC5F031E}" type="presOf" srcId="{BBA45CB3-1965-4796-92D5-87EB79C11829}" destId="{7939B89D-3C25-441B-B0A5-916FD53C8DB8}" srcOrd="0" destOrd="0" presId="urn:microsoft.com/office/officeart/2005/8/layout/hChevron3"/>
    <dgm:cxn modelId="{63AE4AB4-1E14-4C54-B7C0-A8EAB8888681}" type="presOf" srcId="{7BC68C7D-D40A-4843-BB76-B420766E0BFE}" destId="{0A587979-0665-4410-89D5-FFC776830D88}" srcOrd="0" destOrd="0" presId="urn:microsoft.com/office/officeart/2005/8/layout/hChevron3"/>
    <dgm:cxn modelId="{3FB798B9-EF3C-415B-8394-27603711D6F4}" srcId="{7BC68C7D-D40A-4843-BB76-B420766E0BFE}" destId="{BBA45CB3-1965-4796-92D5-87EB79C11829}" srcOrd="5" destOrd="0" parTransId="{17669A1E-E8B1-421F-B986-77DD512729D2}" sibTransId="{1651F723-ECC9-4D3D-9282-8E1FB2D814E0}"/>
    <dgm:cxn modelId="{E4A295C7-0D5F-44EF-BFA7-9407BD658A5D}" type="presOf" srcId="{BD2C2A84-9BB8-4F15-B0A7-27DF714E255F}" destId="{59ADCB6C-0005-43F0-B2A6-D79F3D871882}" srcOrd="0" destOrd="0" presId="urn:microsoft.com/office/officeart/2005/8/layout/hChevron3"/>
    <dgm:cxn modelId="{DD25A2DC-1A7D-41A8-91BD-F1E5F23CFBF0}" type="presOf" srcId="{14EB7E50-52B1-4ECB-9EC2-E945ADB568FC}" destId="{ECCC22BC-73CF-41B5-AF66-56895B6F201E}" srcOrd="0" destOrd="0" presId="urn:microsoft.com/office/officeart/2005/8/layout/hChevron3"/>
    <dgm:cxn modelId="{7931B9E2-B827-4BF5-840C-7F0FE8811873}" type="presOf" srcId="{85102A9E-167C-4CD8-AC58-0DB857A7007D}" destId="{344D91B1-A0DF-4C09-96A4-17EBA74DB368}" srcOrd="0" destOrd="0" presId="urn:microsoft.com/office/officeart/2005/8/layout/hChevron3"/>
    <dgm:cxn modelId="{FD6959ED-0600-4A32-87E0-40B3E6358591}" srcId="{7BC68C7D-D40A-4843-BB76-B420766E0BFE}" destId="{14EB7E50-52B1-4ECB-9EC2-E945ADB568FC}" srcOrd="4" destOrd="0" parTransId="{CB170ED1-87E9-442C-B5FE-A27134CBB393}" sibTransId="{D2D2482F-0166-4C1C-96B0-69C762345DD1}"/>
    <dgm:cxn modelId="{751457F1-430B-4165-905F-1071E905C83D}" type="presOf" srcId="{385DF768-F7CF-41EB-82C7-06D153DED026}" destId="{FBC81B7B-95D8-4973-8EB8-DA317D71F03D}" srcOrd="0" destOrd="0" presId="urn:microsoft.com/office/officeart/2005/8/layout/hChevron3"/>
    <dgm:cxn modelId="{E5F6DB43-C620-4223-A2AF-67138A9C1CA5}" type="presParOf" srcId="{0A587979-0665-4410-89D5-FFC776830D88}" destId="{EFF3143A-B4B9-4B01-BA3B-328A041E798B}" srcOrd="0" destOrd="0" presId="urn:microsoft.com/office/officeart/2005/8/layout/hChevron3"/>
    <dgm:cxn modelId="{081A6292-32D1-4517-9E5F-947BD7628E5B}" type="presParOf" srcId="{0A587979-0665-4410-89D5-FFC776830D88}" destId="{E8C8EAA4-3B90-4A77-A25D-181B2BAEE435}" srcOrd="1" destOrd="0" presId="urn:microsoft.com/office/officeart/2005/8/layout/hChevron3"/>
    <dgm:cxn modelId="{3309CABC-FB8D-481B-8221-391126A326D4}" type="presParOf" srcId="{0A587979-0665-4410-89D5-FFC776830D88}" destId="{344D91B1-A0DF-4C09-96A4-17EBA74DB368}" srcOrd="2" destOrd="0" presId="urn:microsoft.com/office/officeart/2005/8/layout/hChevron3"/>
    <dgm:cxn modelId="{60667610-4DFA-490A-89EE-4885BCB6F729}" type="presParOf" srcId="{0A587979-0665-4410-89D5-FFC776830D88}" destId="{FB9BFB64-5205-4B7A-87C1-B2C6B21DC135}" srcOrd="3" destOrd="0" presId="urn:microsoft.com/office/officeart/2005/8/layout/hChevron3"/>
    <dgm:cxn modelId="{3D5650C4-74E3-468E-9006-8AE2DF68CB7C}" type="presParOf" srcId="{0A587979-0665-4410-89D5-FFC776830D88}" destId="{FBC81B7B-95D8-4973-8EB8-DA317D71F03D}" srcOrd="4" destOrd="0" presId="urn:microsoft.com/office/officeart/2005/8/layout/hChevron3"/>
    <dgm:cxn modelId="{0C298B01-1BD5-4233-B134-42B22CCC1DF4}" type="presParOf" srcId="{0A587979-0665-4410-89D5-FFC776830D88}" destId="{9288AB68-A4DB-4DC5-BF0D-E5BDE13719B6}" srcOrd="5" destOrd="0" presId="urn:microsoft.com/office/officeart/2005/8/layout/hChevron3"/>
    <dgm:cxn modelId="{E6AF923F-0A86-4390-96B3-35EBD1E4B04C}" type="presParOf" srcId="{0A587979-0665-4410-89D5-FFC776830D88}" destId="{59ADCB6C-0005-43F0-B2A6-D79F3D871882}" srcOrd="6" destOrd="0" presId="urn:microsoft.com/office/officeart/2005/8/layout/hChevron3"/>
    <dgm:cxn modelId="{0751E705-62D4-4695-ABA7-8A79D3AD3F94}" type="presParOf" srcId="{0A587979-0665-4410-89D5-FFC776830D88}" destId="{C1E67E3D-21A3-46C5-BD7F-4290E3ECC424}" srcOrd="7" destOrd="0" presId="urn:microsoft.com/office/officeart/2005/8/layout/hChevron3"/>
    <dgm:cxn modelId="{F07B6A08-FF10-4C6C-9C0A-CD3349E9DBAC}" type="presParOf" srcId="{0A587979-0665-4410-89D5-FFC776830D88}" destId="{ECCC22BC-73CF-41B5-AF66-56895B6F201E}" srcOrd="8" destOrd="0" presId="urn:microsoft.com/office/officeart/2005/8/layout/hChevron3"/>
    <dgm:cxn modelId="{0BAED6EB-9E9C-48B9-8C6A-098C0230D3AB}" type="presParOf" srcId="{0A587979-0665-4410-89D5-FFC776830D88}" destId="{D7D8BB3C-FD11-4C9A-A19D-0566EAF04D95}" srcOrd="9" destOrd="0" presId="urn:microsoft.com/office/officeart/2005/8/layout/hChevron3"/>
    <dgm:cxn modelId="{9D598025-C975-41DF-B21D-24E0D05412D3}" type="presParOf" srcId="{0A587979-0665-4410-89D5-FFC776830D88}" destId="{7939B89D-3C25-441B-B0A5-916FD53C8DB8}" srcOrd="10" destOrd="0" presId="urn:microsoft.com/office/officeart/2005/8/layout/hChevron3"/>
    <dgm:cxn modelId="{C5252A1A-4275-4AF7-A302-A29CC2AFB8BD}" type="presParOf" srcId="{0A587979-0665-4410-89D5-FFC776830D88}" destId="{61540CEB-68A8-4563-ABAC-1A6B5997CD27}" srcOrd="11" destOrd="0" presId="urn:microsoft.com/office/officeart/2005/8/layout/hChevron3"/>
    <dgm:cxn modelId="{A39EF61D-7EF1-4236-AEFB-1E4F579A65EE}" type="presParOf" srcId="{0A587979-0665-4410-89D5-FFC776830D88}" destId="{0FDFE850-87E1-4B8C-968F-8CE6046760EB}" srcOrd="12" destOrd="0" presId="urn:microsoft.com/office/officeart/2005/8/layout/hChevron3"/>
    <dgm:cxn modelId="{135DAEA5-5FF5-48C8-86D2-AC1761FFF437}" type="presParOf" srcId="{0A587979-0665-4410-89D5-FFC776830D88}" destId="{E0449367-FB80-43A1-8B90-EA52C2489221}" srcOrd="13" destOrd="0" presId="urn:microsoft.com/office/officeart/2005/8/layout/hChevron3"/>
    <dgm:cxn modelId="{37337138-4EB5-475F-8C40-FBB64B65172F}" type="presParOf" srcId="{0A587979-0665-4410-89D5-FFC776830D88}" destId="{CF042DC2-93AB-4FB5-B587-BA24ECA8607F}" srcOrd="14" destOrd="0" presId="urn:microsoft.com/office/officeart/2005/8/layout/hChevron3"/>
    <dgm:cxn modelId="{2B56458B-2B89-475B-99C9-676FCD77484E}" type="presParOf" srcId="{0A587979-0665-4410-89D5-FFC776830D88}" destId="{BF456687-7B9C-46A2-B058-F902E5FD8FE9}" srcOrd="15" destOrd="0" presId="urn:microsoft.com/office/officeart/2005/8/layout/hChevron3"/>
    <dgm:cxn modelId="{780B31BC-931B-4192-8A37-CB6761C031E4}" type="presParOf" srcId="{0A587979-0665-4410-89D5-FFC776830D88}" destId="{D68E5C38-0437-4D8C-8DE7-EF4734F6FBE0}" srcOrd="1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D0753-C98B-47C1-991D-1F9052DD42B5}">
      <dsp:nvSpPr>
        <dsp:cNvPr id="0" name=""/>
        <dsp:cNvSpPr/>
      </dsp:nvSpPr>
      <dsp:spPr>
        <a:xfrm>
          <a:off x="7992766" y="2110342"/>
          <a:ext cx="182886" cy="801217"/>
        </a:xfrm>
        <a:custGeom>
          <a:avLst/>
          <a:gdLst/>
          <a:ahLst/>
          <a:cxnLst/>
          <a:rect l="0" t="0" r="0" b="0"/>
          <a:pathLst>
            <a:path>
              <a:moveTo>
                <a:pt x="182886" y="0"/>
              </a:moveTo>
              <a:lnTo>
                <a:pt x="182886" y="801217"/>
              </a:lnTo>
              <a:lnTo>
                <a:pt x="0" y="801217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44566-A005-4288-A1A6-02344D5293D0}">
      <dsp:nvSpPr>
        <dsp:cNvPr id="0" name=""/>
        <dsp:cNvSpPr/>
      </dsp:nvSpPr>
      <dsp:spPr>
        <a:xfrm>
          <a:off x="6068103" y="873681"/>
          <a:ext cx="1236661" cy="801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1217"/>
              </a:lnTo>
              <a:lnTo>
                <a:pt x="1236661" y="8012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0C62-B932-4769-9C58-5D5B58F6300C}">
      <dsp:nvSpPr>
        <dsp:cNvPr id="0" name=""/>
        <dsp:cNvSpPr/>
      </dsp:nvSpPr>
      <dsp:spPr>
        <a:xfrm>
          <a:off x="3960554" y="2110342"/>
          <a:ext cx="182886" cy="2037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878"/>
              </a:lnTo>
              <a:lnTo>
                <a:pt x="182886" y="203787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09DEB-31AC-48B7-8D18-47690D349120}">
      <dsp:nvSpPr>
        <dsp:cNvPr id="0" name=""/>
        <dsp:cNvSpPr/>
      </dsp:nvSpPr>
      <dsp:spPr>
        <a:xfrm>
          <a:off x="3777667" y="2110342"/>
          <a:ext cx="182886" cy="2037878"/>
        </a:xfrm>
        <a:custGeom>
          <a:avLst/>
          <a:gdLst/>
          <a:ahLst/>
          <a:cxnLst/>
          <a:rect l="0" t="0" r="0" b="0"/>
          <a:pathLst>
            <a:path>
              <a:moveTo>
                <a:pt x="182886" y="0"/>
              </a:moveTo>
              <a:lnTo>
                <a:pt x="182886" y="2037878"/>
              </a:lnTo>
              <a:lnTo>
                <a:pt x="0" y="2037878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E57ED-3C40-4433-9F88-CFEAAE0C4355}">
      <dsp:nvSpPr>
        <dsp:cNvPr id="0" name=""/>
        <dsp:cNvSpPr/>
      </dsp:nvSpPr>
      <dsp:spPr>
        <a:xfrm>
          <a:off x="3960554" y="2110342"/>
          <a:ext cx="182886" cy="801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1217"/>
              </a:lnTo>
              <a:lnTo>
                <a:pt x="182886" y="801217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283FF8-ADD3-49FA-8133-B75A0E48ABCF}">
      <dsp:nvSpPr>
        <dsp:cNvPr id="0" name=""/>
        <dsp:cNvSpPr/>
      </dsp:nvSpPr>
      <dsp:spPr>
        <a:xfrm>
          <a:off x="3777667" y="2110342"/>
          <a:ext cx="182886" cy="801217"/>
        </a:xfrm>
        <a:custGeom>
          <a:avLst/>
          <a:gdLst/>
          <a:ahLst/>
          <a:cxnLst/>
          <a:rect l="0" t="0" r="0" b="0"/>
          <a:pathLst>
            <a:path>
              <a:moveTo>
                <a:pt x="182886" y="0"/>
              </a:moveTo>
              <a:lnTo>
                <a:pt x="182886" y="801217"/>
              </a:lnTo>
              <a:lnTo>
                <a:pt x="0" y="801217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B4A071-412D-40AF-9148-D16342180C23}">
      <dsp:nvSpPr>
        <dsp:cNvPr id="0" name=""/>
        <dsp:cNvSpPr/>
      </dsp:nvSpPr>
      <dsp:spPr>
        <a:xfrm>
          <a:off x="4831442" y="873681"/>
          <a:ext cx="1236661" cy="801217"/>
        </a:xfrm>
        <a:custGeom>
          <a:avLst/>
          <a:gdLst/>
          <a:ahLst/>
          <a:cxnLst/>
          <a:rect l="0" t="0" r="0" b="0"/>
          <a:pathLst>
            <a:path>
              <a:moveTo>
                <a:pt x="1236661" y="0"/>
              </a:moveTo>
              <a:lnTo>
                <a:pt x="1236661" y="801217"/>
              </a:lnTo>
              <a:lnTo>
                <a:pt x="0" y="8012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42BE5-BA33-43C1-832E-BCA1D98EF3B8}">
      <dsp:nvSpPr>
        <dsp:cNvPr id="0" name=""/>
        <dsp:cNvSpPr/>
      </dsp:nvSpPr>
      <dsp:spPr>
        <a:xfrm>
          <a:off x="5197215" y="2793"/>
          <a:ext cx="1741776" cy="870888"/>
        </a:xfrm>
        <a:prstGeom prst="rect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PNNR</a:t>
          </a:r>
        </a:p>
      </dsp:txBody>
      <dsp:txXfrm>
        <a:off x="5197215" y="2793"/>
        <a:ext cx="1741776" cy="870888"/>
      </dsp:txXfrm>
    </dsp:sp>
    <dsp:sp modelId="{BDEBE639-BB94-407B-AB58-2CA6810C26ED}">
      <dsp:nvSpPr>
        <dsp:cNvPr id="0" name=""/>
        <dsp:cNvSpPr/>
      </dsp:nvSpPr>
      <dsp:spPr>
        <a:xfrm>
          <a:off x="3089665" y="1239454"/>
          <a:ext cx="1741776" cy="870888"/>
        </a:xfrm>
        <a:prstGeom prst="rect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INVESTIMENTI</a:t>
          </a:r>
        </a:p>
      </dsp:txBody>
      <dsp:txXfrm>
        <a:off x="3089665" y="1239454"/>
        <a:ext cx="1741776" cy="870888"/>
      </dsp:txXfrm>
    </dsp:sp>
    <dsp:sp modelId="{E64EC3E9-005F-4266-9B52-A83194F1D448}">
      <dsp:nvSpPr>
        <dsp:cNvPr id="0" name=""/>
        <dsp:cNvSpPr/>
      </dsp:nvSpPr>
      <dsp:spPr>
        <a:xfrm>
          <a:off x="2035891" y="2476115"/>
          <a:ext cx="1741776" cy="870888"/>
        </a:xfrm>
        <a:prstGeom prst="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37% green</a:t>
          </a:r>
        </a:p>
      </dsp:txBody>
      <dsp:txXfrm>
        <a:off x="2035891" y="2476115"/>
        <a:ext cx="1741776" cy="870888"/>
      </dsp:txXfrm>
    </dsp:sp>
    <dsp:sp modelId="{F007EE35-B617-454A-BEB8-66C2E0833C9F}">
      <dsp:nvSpPr>
        <dsp:cNvPr id="0" name=""/>
        <dsp:cNvSpPr/>
      </dsp:nvSpPr>
      <dsp:spPr>
        <a:xfrm>
          <a:off x="4143440" y="2476115"/>
          <a:ext cx="1741776" cy="870888"/>
        </a:xfrm>
        <a:prstGeom prst="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 </a:t>
          </a:r>
          <a:r>
            <a:rPr lang="en-GB" sz="1800" kern="1200" dirty="0"/>
            <a:t>“Do not Significant Harm”</a:t>
          </a:r>
        </a:p>
      </dsp:txBody>
      <dsp:txXfrm>
        <a:off x="4143440" y="2476115"/>
        <a:ext cx="1741776" cy="870888"/>
      </dsp:txXfrm>
    </dsp:sp>
    <dsp:sp modelId="{049E4B1E-9326-438D-9C16-8CC30231F116}">
      <dsp:nvSpPr>
        <dsp:cNvPr id="0" name=""/>
        <dsp:cNvSpPr/>
      </dsp:nvSpPr>
      <dsp:spPr>
        <a:xfrm>
          <a:off x="2035891" y="3712776"/>
          <a:ext cx="1741776" cy="87088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accent2"/>
              </a:solidFill>
            </a:rPr>
            <a:t>20% digital</a:t>
          </a:r>
        </a:p>
      </dsp:txBody>
      <dsp:txXfrm>
        <a:off x="2035891" y="3712776"/>
        <a:ext cx="1741776" cy="870888"/>
      </dsp:txXfrm>
    </dsp:sp>
    <dsp:sp modelId="{4071D82F-C77D-407F-BC1B-CA10230F088B}">
      <dsp:nvSpPr>
        <dsp:cNvPr id="0" name=""/>
        <dsp:cNvSpPr/>
      </dsp:nvSpPr>
      <dsp:spPr>
        <a:xfrm>
          <a:off x="4143440" y="3712776"/>
          <a:ext cx="1741776" cy="870888"/>
        </a:xfrm>
        <a:prstGeom prst="rect">
          <a:avLst/>
        </a:prstGeom>
        <a:solidFill>
          <a:srgbClr val="FF99CC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Gender Gap </a:t>
          </a:r>
        </a:p>
      </dsp:txBody>
      <dsp:txXfrm>
        <a:off x="4143440" y="3712776"/>
        <a:ext cx="1741776" cy="870888"/>
      </dsp:txXfrm>
    </dsp:sp>
    <dsp:sp modelId="{2812D6D4-1922-45AE-843D-3648C37173BB}">
      <dsp:nvSpPr>
        <dsp:cNvPr id="0" name=""/>
        <dsp:cNvSpPr/>
      </dsp:nvSpPr>
      <dsp:spPr>
        <a:xfrm>
          <a:off x="7304764" y="1239454"/>
          <a:ext cx="1741776" cy="870888"/>
        </a:xfrm>
        <a:prstGeom prst="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tx1"/>
              </a:solidFill>
            </a:rPr>
            <a:t>RIFORME</a:t>
          </a:r>
        </a:p>
      </dsp:txBody>
      <dsp:txXfrm>
        <a:off x="7304764" y="1239454"/>
        <a:ext cx="1741776" cy="870888"/>
      </dsp:txXfrm>
    </dsp:sp>
    <dsp:sp modelId="{9EDE1D46-14BF-4649-93AB-D08623EA1C4B}">
      <dsp:nvSpPr>
        <dsp:cNvPr id="0" name=""/>
        <dsp:cNvSpPr/>
      </dsp:nvSpPr>
      <dsp:spPr>
        <a:xfrm>
          <a:off x="6250989" y="2476115"/>
          <a:ext cx="1741776" cy="870888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Country Specific Recommendations (CSR)</a:t>
          </a:r>
        </a:p>
      </dsp:txBody>
      <dsp:txXfrm>
        <a:off x="6250989" y="2476115"/>
        <a:ext cx="1741776" cy="8708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BA7F7-42C1-4453-A5E3-393D9A48F615}">
      <dsp:nvSpPr>
        <dsp:cNvPr id="0" name=""/>
        <dsp:cNvSpPr/>
      </dsp:nvSpPr>
      <dsp:spPr>
        <a:xfrm>
          <a:off x="933235" y="226238"/>
          <a:ext cx="2375507" cy="2375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Esecuzione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Monitoraggio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Pagamenti</a:t>
          </a:r>
          <a:br>
            <a:rPr lang="en-GB" sz="1400" b="1" kern="1200" dirty="0"/>
          </a:br>
          <a:r>
            <a:rPr lang="en-GB" sz="1400" b="1" kern="1200" dirty="0"/>
            <a:t>Rendicontazione</a:t>
          </a:r>
        </a:p>
      </dsp:txBody>
      <dsp:txXfrm>
        <a:off x="1329153" y="622156"/>
        <a:ext cx="1583671" cy="1583671"/>
      </dsp:txXfrm>
    </dsp:sp>
    <dsp:sp modelId="{35BF18FB-01F5-46F5-98E3-0D570229D809}">
      <dsp:nvSpPr>
        <dsp:cNvPr id="0" name=""/>
        <dsp:cNvSpPr/>
      </dsp:nvSpPr>
      <dsp:spPr>
        <a:xfrm>
          <a:off x="1094687" y="369554"/>
          <a:ext cx="2088602" cy="2088602"/>
        </a:xfrm>
        <a:prstGeom prst="circularArrow">
          <a:avLst>
            <a:gd name="adj1" fmla="val 5085"/>
            <a:gd name="adj2" fmla="val 327528"/>
            <a:gd name="adj3" fmla="val 15820372"/>
            <a:gd name="adj4" fmla="val 162521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Istituzione della taskforce </a:t>
          </a:r>
          <a:r>
            <a:rPr lang="en-GB" sz="1400" kern="1200" dirty="0">
              <a:solidFill>
                <a:schemeClr val="lt1"/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</a:rPr>
            <a:t>Linee</a:t>
          </a:r>
          <a:r>
            <a:rPr lang="en-GB" sz="1400" b="1" kern="1200" dirty="0">
              <a:solidFill>
                <a:schemeClr val="bg1"/>
              </a:solidFill>
            </a:rPr>
            <a:t> guida </a:t>
          </a:r>
          <a:r>
            <a:rPr lang="en-GB" sz="1400" kern="1200" dirty="0">
              <a:solidFill>
                <a:schemeClr val="bg1"/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Istituzione della taskforce </a:t>
          </a:r>
          <a:r>
            <a:rPr lang="en-GB" sz="1400" kern="1200" dirty="0">
              <a:solidFill>
                <a:schemeClr val="lt1"/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</a:rPr>
            <a:t>Linee</a:t>
          </a:r>
          <a:r>
            <a:rPr lang="en-GB" sz="1400" b="1" kern="1200" dirty="0">
              <a:solidFill>
                <a:schemeClr val="bg1"/>
              </a:solidFill>
            </a:rPr>
            <a:t> guida </a:t>
          </a:r>
          <a:r>
            <a:rPr lang="en-GB" sz="1400" kern="1200" dirty="0">
              <a:solidFill>
                <a:schemeClr val="bg1"/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BA7F7-42C1-4453-A5E3-393D9A48F615}">
      <dsp:nvSpPr>
        <dsp:cNvPr id="0" name=""/>
        <dsp:cNvSpPr/>
      </dsp:nvSpPr>
      <dsp:spPr>
        <a:xfrm>
          <a:off x="933235" y="226238"/>
          <a:ext cx="2375507" cy="2375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Esecuzione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Monitoraggio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Pagamenti</a:t>
          </a:r>
          <a:br>
            <a:rPr lang="en-GB" sz="1400" b="1" kern="1200" dirty="0"/>
          </a:br>
          <a:r>
            <a:rPr lang="en-GB" sz="1400" b="1" kern="1200" dirty="0"/>
            <a:t>Rendicontazione</a:t>
          </a:r>
        </a:p>
      </dsp:txBody>
      <dsp:txXfrm>
        <a:off x="1329153" y="622156"/>
        <a:ext cx="1583671" cy="1583671"/>
      </dsp:txXfrm>
    </dsp:sp>
    <dsp:sp modelId="{35BF18FB-01F5-46F5-98E3-0D570229D809}">
      <dsp:nvSpPr>
        <dsp:cNvPr id="0" name=""/>
        <dsp:cNvSpPr/>
      </dsp:nvSpPr>
      <dsp:spPr>
        <a:xfrm>
          <a:off x="1094687" y="369554"/>
          <a:ext cx="2088602" cy="2088602"/>
        </a:xfrm>
        <a:prstGeom prst="circularArrow">
          <a:avLst>
            <a:gd name="adj1" fmla="val 5085"/>
            <a:gd name="adj2" fmla="val 327528"/>
            <a:gd name="adj3" fmla="val 15820372"/>
            <a:gd name="adj4" fmla="val 162521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Istituzione della taskforce </a:t>
          </a:r>
          <a:r>
            <a:rPr lang="en-GB" sz="1400" kern="1200" dirty="0">
              <a:solidFill>
                <a:schemeClr val="lt1"/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</a:rPr>
            <a:t>Linee</a:t>
          </a:r>
          <a:r>
            <a:rPr lang="en-GB" sz="1400" b="1" kern="1200" dirty="0">
              <a:solidFill>
                <a:schemeClr val="bg1"/>
              </a:solidFill>
            </a:rPr>
            <a:t> guida </a:t>
          </a:r>
          <a:r>
            <a:rPr lang="en-GB" sz="1400" kern="1200" dirty="0">
              <a:solidFill>
                <a:schemeClr val="bg1"/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 </a:t>
          </a:r>
          <a:r>
            <a:rPr lang="en-GB" sz="1400" kern="1200" dirty="0">
              <a:solidFill>
                <a:schemeClr val="lt1"/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Istituzione della taskforce </a:t>
          </a:r>
          <a:r>
            <a:rPr lang="en-GB" sz="1400" kern="1200" dirty="0">
              <a:solidFill>
                <a:schemeClr val="lt1"/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</a:rPr>
            <a:t>Linee</a:t>
          </a:r>
          <a:r>
            <a:rPr lang="en-GB" sz="1400" b="1" kern="1200" dirty="0">
              <a:solidFill>
                <a:schemeClr val="bg1"/>
              </a:solidFill>
            </a:rPr>
            <a:t> guida </a:t>
          </a:r>
          <a:r>
            <a:rPr lang="en-GB" sz="1400" kern="1200" dirty="0">
              <a:solidFill>
                <a:schemeClr val="bg1"/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 </a:t>
          </a:r>
          <a:r>
            <a:rPr lang="en-GB" sz="1400" kern="1200" dirty="0">
              <a:solidFill>
                <a:schemeClr val="lt1"/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Linee guida </a:t>
          </a:r>
          <a:r>
            <a:rPr lang="en-GB" sz="1000" b="1" kern="1200" dirty="0">
              <a:solidFill>
                <a:schemeClr val="bg1"/>
              </a:solidFill>
            </a:rPr>
            <a:t>(aggiornamento) </a:t>
          </a:r>
          <a:r>
            <a:rPr lang="en-GB" sz="1400" kern="1200" dirty="0">
              <a:solidFill>
                <a:schemeClr val="bg1"/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Istituzione della taskforce </a:t>
          </a:r>
          <a:r>
            <a:rPr lang="en-GB" sz="1400" kern="1200" dirty="0">
              <a:solidFill>
                <a:schemeClr val="lt1"/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</a:rPr>
            <a:t>Linee</a:t>
          </a:r>
          <a:r>
            <a:rPr lang="en-GB" sz="1400" b="1" kern="1200" dirty="0">
              <a:solidFill>
                <a:schemeClr val="bg1"/>
              </a:solidFill>
            </a:rPr>
            <a:t> guida </a:t>
          </a:r>
          <a:r>
            <a:rPr lang="en-GB" sz="1400" kern="1200" dirty="0">
              <a:solidFill>
                <a:schemeClr val="bg1"/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 </a:t>
          </a:r>
          <a:r>
            <a:rPr lang="en-GB" sz="1400" kern="1200" dirty="0">
              <a:solidFill>
                <a:schemeClr val="lt1"/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Linee guida </a:t>
          </a:r>
          <a:r>
            <a:rPr lang="en-GB" sz="1000" b="1" kern="1200" dirty="0">
              <a:solidFill>
                <a:schemeClr val="bg1"/>
              </a:solidFill>
            </a:rPr>
            <a:t>(aggiornamento) </a:t>
          </a:r>
          <a:r>
            <a:rPr lang="en-GB" sz="1400" kern="1200" dirty="0">
              <a:solidFill>
                <a:schemeClr val="bg1"/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Regolamento UE </a:t>
          </a:r>
          <a:r>
            <a:rPr lang="en-GB" sz="1400" kern="1200" dirty="0">
              <a:solidFill>
                <a:schemeClr val="lt1"/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BA7F7-42C1-4453-A5E3-393D9A48F615}">
      <dsp:nvSpPr>
        <dsp:cNvPr id="0" name=""/>
        <dsp:cNvSpPr/>
      </dsp:nvSpPr>
      <dsp:spPr>
        <a:xfrm>
          <a:off x="933235" y="226238"/>
          <a:ext cx="2375507" cy="2375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Esecuzione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Monitoraggio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Pagamenti</a:t>
          </a:r>
          <a:br>
            <a:rPr lang="en-GB" sz="1400" b="1" kern="1200" dirty="0"/>
          </a:br>
          <a:r>
            <a:rPr lang="en-GB" sz="1400" b="1" kern="1200" dirty="0"/>
            <a:t>Rendicontazione</a:t>
          </a:r>
        </a:p>
      </dsp:txBody>
      <dsp:txXfrm>
        <a:off x="1329153" y="622156"/>
        <a:ext cx="1583671" cy="1583671"/>
      </dsp:txXfrm>
    </dsp:sp>
    <dsp:sp modelId="{35BF18FB-01F5-46F5-98E3-0D570229D809}">
      <dsp:nvSpPr>
        <dsp:cNvPr id="0" name=""/>
        <dsp:cNvSpPr/>
      </dsp:nvSpPr>
      <dsp:spPr>
        <a:xfrm>
          <a:off x="1094687" y="369554"/>
          <a:ext cx="2088602" cy="2088602"/>
        </a:xfrm>
        <a:prstGeom prst="circularArrow">
          <a:avLst>
            <a:gd name="adj1" fmla="val 5085"/>
            <a:gd name="adj2" fmla="val 327528"/>
            <a:gd name="adj3" fmla="val 15820372"/>
            <a:gd name="adj4" fmla="val 162521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Istituzione della taskforce </a:t>
          </a:r>
          <a:r>
            <a:rPr lang="en-GB" sz="1400" kern="1200" dirty="0">
              <a:solidFill>
                <a:schemeClr val="lt1"/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</a:rPr>
            <a:t>Linee</a:t>
          </a:r>
          <a:r>
            <a:rPr lang="en-GB" sz="1400" b="1" kern="1200" dirty="0">
              <a:solidFill>
                <a:schemeClr val="bg1"/>
              </a:solidFill>
            </a:rPr>
            <a:t> guida </a:t>
          </a:r>
          <a:r>
            <a:rPr lang="en-GB" sz="1400" kern="1200" dirty="0">
              <a:solidFill>
                <a:schemeClr val="bg1"/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 </a:t>
          </a:r>
          <a:r>
            <a:rPr lang="en-GB" sz="1400" kern="1200" dirty="0">
              <a:solidFill>
                <a:schemeClr val="lt1"/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Linee guida </a:t>
          </a:r>
          <a:r>
            <a:rPr lang="en-GB" sz="1000" b="1" kern="1200" dirty="0">
              <a:solidFill>
                <a:schemeClr val="bg1"/>
              </a:solidFill>
            </a:rPr>
            <a:t>(aggiornamento) </a:t>
          </a:r>
          <a:r>
            <a:rPr lang="en-GB" sz="1400" kern="1200" dirty="0">
              <a:solidFill>
                <a:schemeClr val="bg1"/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Regolamento UE </a:t>
          </a:r>
          <a:r>
            <a:rPr lang="en-GB" sz="1400" kern="1200" dirty="0">
              <a:solidFill>
                <a:schemeClr val="lt1"/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/>
              </a:solidFill>
            </a:rPr>
            <a:t>Presentazioni dei piani </a:t>
          </a:r>
          <a:r>
            <a:rPr lang="en-GB" sz="1400" kern="1200" dirty="0">
              <a:solidFill>
                <a:schemeClr val="lt1"/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Istituzione della taskforce </a:t>
          </a:r>
          <a:r>
            <a:rPr lang="en-GB" sz="1400" kern="1200" dirty="0">
              <a:solidFill>
                <a:schemeClr val="lt1"/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</a:rPr>
            <a:t>Linee</a:t>
          </a:r>
          <a:r>
            <a:rPr lang="en-GB" sz="1400" b="1" kern="1200" dirty="0">
              <a:solidFill>
                <a:schemeClr val="bg1"/>
              </a:solidFill>
            </a:rPr>
            <a:t> guida </a:t>
          </a:r>
          <a:r>
            <a:rPr lang="en-GB" sz="1400" kern="1200" dirty="0">
              <a:solidFill>
                <a:schemeClr val="bg1"/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 </a:t>
          </a:r>
          <a:r>
            <a:rPr lang="en-GB" sz="1400" kern="1200" dirty="0">
              <a:solidFill>
                <a:schemeClr val="lt1"/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Linee guida </a:t>
          </a:r>
          <a:r>
            <a:rPr lang="en-GB" sz="1000" b="1" kern="1200" dirty="0">
              <a:solidFill>
                <a:schemeClr val="bg1"/>
              </a:solidFill>
            </a:rPr>
            <a:t>(aggiornamento) </a:t>
          </a:r>
          <a:r>
            <a:rPr lang="en-GB" sz="1400" kern="1200" dirty="0">
              <a:solidFill>
                <a:schemeClr val="bg1"/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Regolamento UE </a:t>
          </a:r>
          <a:r>
            <a:rPr lang="en-GB" sz="1400" kern="1200" dirty="0">
              <a:solidFill>
                <a:schemeClr val="lt1"/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/>
              </a:solidFill>
            </a:rPr>
            <a:t>Presentazioni dei piani </a:t>
          </a:r>
          <a:r>
            <a:rPr lang="en-GB" sz="1400" kern="1200" dirty="0">
              <a:solidFill>
                <a:schemeClr val="lt1"/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Valutazione dei piani </a:t>
          </a:r>
          <a:r>
            <a:rPr lang="en-GB" sz="1400" kern="1200" dirty="0">
              <a:solidFill>
                <a:schemeClr val="tx1"/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0634E-9164-41ED-A2A2-573875B2191E}">
      <dsp:nvSpPr>
        <dsp:cNvPr id="0" name=""/>
        <dsp:cNvSpPr/>
      </dsp:nvSpPr>
      <dsp:spPr>
        <a:xfrm>
          <a:off x="5479381" y="2535002"/>
          <a:ext cx="730608" cy="1778106"/>
        </a:xfrm>
        <a:custGeom>
          <a:avLst/>
          <a:gdLst/>
          <a:ahLst/>
          <a:cxnLst/>
          <a:rect l="0" t="0" r="0" b="0"/>
          <a:pathLst>
            <a:path>
              <a:moveTo>
                <a:pt x="730608" y="0"/>
              </a:moveTo>
              <a:lnTo>
                <a:pt x="730608" y="1778106"/>
              </a:lnTo>
              <a:lnTo>
                <a:pt x="0" y="1778106"/>
              </a:lnTo>
            </a:path>
          </a:pathLst>
        </a:cu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2945A-89EB-4D48-B084-170947D7C598}">
      <dsp:nvSpPr>
        <dsp:cNvPr id="0" name=""/>
        <dsp:cNvSpPr/>
      </dsp:nvSpPr>
      <dsp:spPr>
        <a:xfrm>
          <a:off x="6209989" y="2535002"/>
          <a:ext cx="730608" cy="5281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150"/>
              </a:lnTo>
              <a:lnTo>
                <a:pt x="730608" y="528150"/>
              </a:lnTo>
            </a:path>
          </a:pathLst>
        </a:cu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09CD8-2B15-4F7C-8561-39D0ED2FEC52}">
      <dsp:nvSpPr>
        <dsp:cNvPr id="0" name=""/>
        <dsp:cNvSpPr/>
      </dsp:nvSpPr>
      <dsp:spPr>
        <a:xfrm>
          <a:off x="5479381" y="2535002"/>
          <a:ext cx="730608" cy="528150"/>
        </a:xfrm>
        <a:custGeom>
          <a:avLst/>
          <a:gdLst/>
          <a:ahLst/>
          <a:cxnLst/>
          <a:rect l="0" t="0" r="0" b="0"/>
          <a:pathLst>
            <a:path>
              <a:moveTo>
                <a:pt x="730608" y="0"/>
              </a:moveTo>
              <a:lnTo>
                <a:pt x="730608" y="528150"/>
              </a:lnTo>
              <a:lnTo>
                <a:pt x="0" y="528150"/>
              </a:lnTo>
            </a:path>
          </a:pathLst>
        </a:cu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C4CB4-0B2F-4126-AF2E-8E8D4C14BF58}">
      <dsp:nvSpPr>
        <dsp:cNvPr id="0" name=""/>
        <dsp:cNvSpPr/>
      </dsp:nvSpPr>
      <dsp:spPr>
        <a:xfrm>
          <a:off x="4079782" y="1285045"/>
          <a:ext cx="1795711" cy="5281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150"/>
              </a:lnTo>
              <a:lnTo>
                <a:pt x="1795711" y="528150"/>
              </a:lnTo>
            </a:path>
          </a:pathLst>
        </a:cu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22B1C-41F0-4D86-9959-FBCA838CA6CA}">
      <dsp:nvSpPr>
        <dsp:cNvPr id="0" name=""/>
        <dsp:cNvSpPr/>
      </dsp:nvSpPr>
      <dsp:spPr>
        <a:xfrm>
          <a:off x="1949575" y="2535002"/>
          <a:ext cx="730608" cy="5281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150"/>
              </a:lnTo>
              <a:lnTo>
                <a:pt x="730608" y="528150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43CAC-AC72-4121-AC02-B279AA12815C}">
      <dsp:nvSpPr>
        <dsp:cNvPr id="0" name=""/>
        <dsp:cNvSpPr/>
      </dsp:nvSpPr>
      <dsp:spPr>
        <a:xfrm>
          <a:off x="1218966" y="2535002"/>
          <a:ext cx="730608" cy="528150"/>
        </a:xfrm>
        <a:custGeom>
          <a:avLst/>
          <a:gdLst/>
          <a:ahLst/>
          <a:cxnLst/>
          <a:rect l="0" t="0" r="0" b="0"/>
          <a:pathLst>
            <a:path>
              <a:moveTo>
                <a:pt x="730608" y="0"/>
              </a:moveTo>
              <a:lnTo>
                <a:pt x="730608" y="528150"/>
              </a:lnTo>
              <a:lnTo>
                <a:pt x="0" y="528150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9C77E-D81D-4938-8CEC-E44C91608683}">
      <dsp:nvSpPr>
        <dsp:cNvPr id="0" name=""/>
        <dsp:cNvSpPr/>
      </dsp:nvSpPr>
      <dsp:spPr>
        <a:xfrm>
          <a:off x="2284070" y="1285045"/>
          <a:ext cx="1795711" cy="528150"/>
        </a:xfrm>
        <a:custGeom>
          <a:avLst/>
          <a:gdLst/>
          <a:ahLst/>
          <a:cxnLst/>
          <a:rect l="0" t="0" r="0" b="0"/>
          <a:pathLst>
            <a:path>
              <a:moveTo>
                <a:pt x="1795711" y="0"/>
              </a:moveTo>
              <a:lnTo>
                <a:pt x="1795711" y="528150"/>
              </a:lnTo>
              <a:lnTo>
                <a:pt x="0" y="52815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0F64A-1D09-4EB6-B657-61F190131362}">
      <dsp:nvSpPr>
        <dsp:cNvPr id="0" name=""/>
        <dsp:cNvSpPr/>
      </dsp:nvSpPr>
      <dsp:spPr>
        <a:xfrm>
          <a:off x="3639657" y="404795"/>
          <a:ext cx="880250" cy="88025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84307-C106-48A1-8789-4F82FD7CB9FC}">
      <dsp:nvSpPr>
        <dsp:cNvPr id="0" name=""/>
        <dsp:cNvSpPr/>
      </dsp:nvSpPr>
      <dsp:spPr>
        <a:xfrm>
          <a:off x="3639657" y="404795"/>
          <a:ext cx="880250" cy="88025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60F3F-1D66-4C35-9CBF-921E6C3D6871}">
      <dsp:nvSpPr>
        <dsp:cNvPr id="0" name=""/>
        <dsp:cNvSpPr/>
      </dsp:nvSpPr>
      <dsp:spPr>
        <a:xfrm>
          <a:off x="3199531" y="563240"/>
          <a:ext cx="1760501" cy="5633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Recovery Plan For Europe</a:t>
          </a:r>
        </a:p>
      </dsp:txBody>
      <dsp:txXfrm>
        <a:off x="3199531" y="563240"/>
        <a:ext cx="1760501" cy="563360"/>
      </dsp:txXfrm>
    </dsp:sp>
    <dsp:sp modelId="{0605176B-5A2E-4530-B42B-349D97F14039}">
      <dsp:nvSpPr>
        <dsp:cNvPr id="0" name=""/>
        <dsp:cNvSpPr/>
      </dsp:nvSpPr>
      <dsp:spPr>
        <a:xfrm>
          <a:off x="1509449" y="1654751"/>
          <a:ext cx="880250" cy="88025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80755-231A-4FD4-AE1E-DD46B1B08ABF}">
      <dsp:nvSpPr>
        <dsp:cNvPr id="0" name=""/>
        <dsp:cNvSpPr/>
      </dsp:nvSpPr>
      <dsp:spPr>
        <a:xfrm>
          <a:off x="1509449" y="1654751"/>
          <a:ext cx="880250" cy="88025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95909-D9F5-4BB4-B868-2880D39C1F24}">
      <dsp:nvSpPr>
        <dsp:cNvPr id="0" name=""/>
        <dsp:cNvSpPr/>
      </dsp:nvSpPr>
      <dsp:spPr>
        <a:xfrm>
          <a:off x="1069324" y="1813196"/>
          <a:ext cx="1760501" cy="5633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Next Generation EU</a:t>
          </a:r>
        </a:p>
      </dsp:txBody>
      <dsp:txXfrm>
        <a:off x="1069324" y="1813196"/>
        <a:ext cx="1760501" cy="563360"/>
      </dsp:txXfrm>
    </dsp:sp>
    <dsp:sp modelId="{9EF128B3-A5C1-4CFB-9736-9963F9F71F03}">
      <dsp:nvSpPr>
        <dsp:cNvPr id="0" name=""/>
        <dsp:cNvSpPr/>
      </dsp:nvSpPr>
      <dsp:spPr>
        <a:xfrm>
          <a:off x="444346" y="2904707"/>
          <a:ext cx="880250" cy="88025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B5FC2-CB42-42B5-8652-0C3639699F1A}">
      <dsp:nvSpPr>
        <dsp:cNvPr id="0" name=""/>
        <dsp:cNvSpPr/>
      </dsp:nvSpPr>
      <dsp:spPr>
        <a:xfrm>
          <a:off x="444346" y="2904707"/>
          <a:ext cx="880250" cy="88025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F9D54-D267-428E-A62E-38264B2E88C5}">
      <dsp:nvSpPr>
        <dsp:cNvPr id="0" name=""/>
        <dsp:cNvSpPr/>
      </dsp:nvSpPr>
      <dsp:spPr>
        <a:xfrm>
          <a:off x="4220" y="3063152"/>
          <a:ext cx="1760501" cy="5633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Recovery and Resilience Facility</a:t>
          </a:r>
        </a:p>
      </dsp:txBody>
      <dsp:txXfrm>
        <a:off x="4220" y="3063152"/>
        <a:ext cx="1760501" cy="563360"/>
      </dsp:txXfrm>
    </dsp:sp>
    <dsp:sp modelId="{926D3E8C-8111-404C-87D7-09241E55A456}">
      <dsp:nvSpPr>
        <dsp:cNvPr id="0" name=""/>
        <dsp:cNvSpPr/>
      </dsp:nvSpPr>
      <dsp:spPr>
        <a:xfrm>
          <a:off x="2574553" y="2904707"/>
          <a:ext cx="880250" cy="88025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E5D99-BC01-42BD-8969-21D1C045C73F}">
      <dsp:nvSpPr>
        <dsp:cNvPr id="0" name=""/>
        <dsp:cNvSpPr/>
      </dsp:nvSpPr>
      <dsp:spPr>
        <a:xfrm>
          <a:off x="2574553" y="2904707"/>
          <a:ext cx="880250" cy="88025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412F0C-1341-4555-B8C3-857B5DA875FE}">
      <dsp:nvSpPr>
        <dsp:cNvPr id="0" name=""/>
        <dsp:cNvSpPr/>
      </dsp:nvSpPr>
      <dsp:spPr>
        <a:xfrm>
          <a:off x="2134427" y="3063152"/>
          <a:ext cx="1760501" cy="5633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Others (React-EU, Just- Transition-Fund)</a:t>
          </a:r>
        </a:p>
      </dsp:txBody>
      <dsp:txXfrm>
        <a:off x="2134427" y="3063152"/>
        <a:ext cx="1760501" cy="563360"/>
      </dsp:txXfrm>
    </dsp:sp>
    <dsp:sp modelId="{382BE07F-3F0B-4804-A28D-8E23218D67F1}">
      <dsp:nvSpPr>
        <dsp:cNvPr id="0" name=""/>
        <dsp:cNvSpPr/>
      </dsp:nvSpPr>
      <dsp:spPr>
        <a:xfrm>
          <a:off x="5769864" y="1654751"/>
          <a:ext cx="880250" cy="88025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F7AC6-B525-485D-953D-31614E377929}">
      <dsp:nvSpPr>
        <dsp:cNvPr id="0" name=""/>
        <dsp:cNvSpPr/>
      </dsp:nvSpPr>
      <dsp:spPr>
        <a:xfrm>
          <a:off x="5769864" y="1654751"/>
          <a:ext cx="880250" cy="88025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6BE01-F397-4B7B-8C8A-3BC2A47E5C84}">
      <dsp:nvSpPr>
        <dsp:cNvPr id="0" name=""/>
        <dsp:cNvSpPr/>
      </dsp:nvSpPr>
      <dsp:spPr>
        <a:xfrm>
          <a:off x="5329738" y="1813196"/>
          <a:ext cx="1760501" cy="5633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Multi-Annual-Financial-Framework </a:t>
          </a:r>
        </a:p>
      </dsp:txBody>
      <dsp:txXfrm>
        <a:off x="5329738" y="1813196"/>
        <a:ext cx="1760501" cy="563360"/>
      </dsp:txXfrm>
    </dsp:sp>
    <dsp:sp modelId="{CB1C8CD0-9671-4835-B7BC-C1E739699647}">
      <dsp:nvSpPr>
        <dsp:cNvPr id="0" name=""/>
        <dsp:cNvSpPr/>
      </dsp:nvSpPr>
      <dsp:spPr>
        <a:xfrm>
          <a:off x="4704760" y="2904707"/>
          <a:ext cx="880250" cy="88025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03D87E-B691-457C-A62F-69E49080919B}">
      <dsp:nvSpPr>
        <dsp:cNvPr id="0" name=""/>
        <dsp:cNvSpPr/>
      </dsp:nvSpPr>
      <dsp:spPr>
        <a:xfrm>
          <a:off x="4704760" y="2904707"/>
          <a:ext cx="880250" cy="88025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70429-1ED3-4753-9CFC-AF722EAF48AC}">
      <dsp:nvSpPr>
        <dsp:cNvPr id="0" name=""/>
        <dsp:cNvSpPr/>
      </dsp:nvSpPr>
      <dsp:spPr>
        <a:xfrm>
          <a:off x="4264635" y="3063152"/>
          <a:ext cx="1760501" cy="5633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Cohesion Policy</a:t>
          </a:r>
        </a:p>
      </dsp:txBody>
      <dsp:txXfrm>
        <a:off x="4264635" y="3063152"/>
        <a:ext cx="1760501" cy="563360"/>
      </dsp:txXfrm>
    </dsp:sp>
    <dsp:sp modelId="{DBF5136F-0B9B-415A-BB9A-8EF985C127BF}">
      <dsp:nvSpPr>
        <dsp:cNvPr id="0" name=""/>
        <dsp:cNvSpPr/>
      </dsp:nvSpPr>
      <dsp:spPr>
        <a:xfrm>
          <a:off x="6834967" y="2904707"/>
          <a:ext cx="880250" cy="88025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BAF47-3654-4940-A284-E22E62BC84AF}">
      <dsp:nvSpPr>
        <dsp:cNvPr id="0" name=""/>
        <dsp:cNvSpPr/>
      </dsp:nvSpPr>
      <dsp:spPr>
        <a:xfrm>
          <a:off x="6834967" y="2904707"/>
          <a:ext cx="880250" cy="88025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19A5F-8D90-468C-82A0-27705A130F86}">
      <dsp:nvSpPr>
        <dsp:cNvPr id="0" name=""/>
        <dsp:cNvSpPr/>
      </dsp:nvSpPr>
      <dsp:spPr>
        <a:xfrm>
          <a:off x="6394842" y="3063152"/>
          <a:ext cx="1760501" cy="5633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Agricultural Policy</a:t>
          </a:r>
        </a:p>
      </dsp:txBody>
      <dsp:txXfrm>
        <a:off x="6394842" y="3063152"/>
        <a:ext cx="1760501" cy="563360"/>
      </dsp:txXfrm>
    </dsp:sp>
    <dsp:sp modelId="{8FF58E1C-0214-46C3-9EF5-B9FD8251C018}">
      <dsp:nvSpPr>
        <dsp:cNvPr id="0" name=""/>
        <dsp:cNvSpPr/>
      </dsp:nvSpPr>
      <dsp:spPr>
        <a:xfrm>
          <a:off x="4704760" y="4154664"/>
          <a:ext cx="880250" cy="880250"/>
        </a:xfrm>
        <a:prstGeom prst="arc">
          <a:avLst>
            <a:gd name="adj1" fmla="val 13200000"/>
            <a:gd name="adj2" fmla="val 19200000"/>
          </a:avLst>
        </a:pr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C3817-0784-453E-8E46-820895A73F0F}">
      <dsp:nvSpPr>
        <dsp:cNvPr id="0" name=""/>
        <dsp:cNvSpPr/>
      </dsp:nvSpPr>
      <dsp:spPr>
        <a:xfrm>
          <a:off x="4704760" y="4154664"/>
          <a:ext cx="880250" cy="880250"/>
        </a:xfrm>
        <a:prstGeom prst="arc">
          <a:avLst>
            <a:gd name="adj1" fmla="val 2400000"/>
            <a:gd name="adj2" fmla="val 8400000"/>
          </a:avLst>
        </a:prstGeom>
        <a:noFill/>
        <a:ln w="158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0A1DE-891B-4EF8-9299-5BB4508C1643}">
      <dsp:nvSpPr>
        <dsp:cNvPr id="0" name=""/>
        <dsp:cNvSpPr/>
      </dsp:nvSpPr>
      <dsp:spPr>
        <a:xfrm>
          <a:off x="4264635" y="4313109"/>
          <a:ext cx="1760501" cy="56336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Others. (e.g. Erasmus)</a:t>
          </a:r>
        </a:p>
      </dsp:txBody>
      <dsp:txXfrm>
        <a:off x="4264635" y="4313109"/>
        <a:ext cx="1760501" cy="5633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Istituzione della taskforce </a:t>
          </a:r>
          <a:r>
            <a:rPr lang="en-GB" sz="1400" kern="1200" dirty="0">
              <a:solidFill>
                <a:schemeClr val="lt1"/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</a:rPr>
            <a:t>Linee</a:t>
          </a:r>
          <a:r>
            <a:rPr lang="en-GB" sz="1400" b="1" kern="1200" dirty="0">
              <a:solidFill>
                <a:schemeClr val="bg1"/>
              </a:solidFill>
            </a:rPr>
            <a:t> guida </a:t>
          </a:r>
          <a:r>
            <a:rPr lang="en-GB" sz="1400" kern="1200" dirty="0">
              <a:solidFill>
                <a:schemeClr val="bg1"/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 </a:t>
          </a:r>
          <a:r>
            <a:rPr lang="en-GB" sz="1400" kern="1200" dirty="0">
              <a:solidFill>
                <a:schemeClr val="lt1"/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Linee guida </a:t>
          </a:r>
          <a:r>
            <a:rPr lang="en-GB" sz="1000" b="1" kern="1200" dirty="0">
              <a:solidFill>
                <a:schemeClr val="bg1"/>
              </a:solidFill>
            </a:rPr>
            <a:t>(aggiornamento) </a:t>
          </a:r>
          <a:r>
            <a:rPr lang="en-GB" sz="1400" kern="1200" dirty="0">
              <a:solidFill>
                <a:schemeClr val="bg1"/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/>
              </a:solidFill>
            </a:rPr>
            <a:t>Regolamento UE </a:t>
          </a:r>
          <a:r>
            <a:rPr lang="en-GB" sz="1400" kern="1200" dirty="0">
              <a:solidFill>
                <a:schemeClr val="lt1"/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/>
              </a:solidFill>
            </a:rPr>
            <a:t>Presentazioni dei piani </a:t>
          </a:r>
          <a:r>
            <a:rPr lang="en-GB" sz="1400" kern="1200" dirty="0">
              <a:solidFill>
                <a:schemeClr val="lt1"/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Valutazione dei piani </a:t>
          </a:r>
          <a:r>
            <a:rPr lang="en-GB" sz="1400" kern="1200" dirty="0">
              <a:solidFill>
                <a:schemeClr val="tx1"/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BA7F7-42C1-4453-A5E3-393D9A48F615}">
      <dsp:nvSpPr>
        <dsp:cNvPr id="0" name=""/>
        <dsp:cNvSpPr/>
      </dsp:nvSpPr>
      <dsp:spPr>
        <a:xfrm>
          <a:off x="933235" y="226238"/>
          <a:ext cx="2375507" cy="2375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Esecuzione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Monitoraggio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Pagamenti</a:t>
          </a:r>
          <a:br>
            <a:rPr lang="en-GB" sz="1400" b="1" kern="1200" dirty="0"/>
          </a:br>
          <a:r>
            <a:rPr lang="en-GB" sz="1400" b="1" kern="1200" dirty="0"/>
            <a:t>Rendicontazione</a:t>
          </a:r>
        </a:p>
      </dsp:txBody>
      <dsp:txXfrm>
        <a:off x="1329153" y="622156"/>
        <a:ext cx="1583671" cy="1583671"/>
      </dsp:txXfrm>
    </dsp:sp>
    <dsp:sp modelId="{35BF18FB-01F5-46F5-98E3-0D570229D809}">
      <dsp:nvSpPr>
        <dsp:cNvPr id="0" name=""/>
        <dsp:cNvSpPr/>
      </dsp:nvSpPr>
      <dsp:spPr>
        <a:xfrm>
          <a:off x="1094687" y="369554"/>
          <a:ext cx="2088602" cy="2088602"/>
        </a:xfrm>
        <a:prstGeom prst="circularArrow">
          <a:avLst>
            <a:gd name="adj1" fmla="val 5085"/>
            <a:gd name="adj2" fmla="val 327528"/>
            <a:gd name="adj3" fmla="val 15820372"/>
            <a:gd name="adj4" fmla="val 162521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BA7F7-42C1-4453-A5E3-393D9A48F615}">
      <dsp:nvSpPr>
        <dsp:cNvPr id="0" name=""/>
        <dsp:cNvSpPr/>
      </dsp:nvSpPr>
      <dsp:spPr>
        <a:xfrm>
          <a:off x="933235" y="226238"/>
          <a:ext cx="2375507" cy="2375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Esecuzione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Monitoraggio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Pagamenti</a:t>
          </a:r>
          <a:br>
            <a:rPr lang="en-GB" sz="1400" b="1" kern="1200" dirty="0"/>
          </a:br>
          <a:r>
            <a:rPr lang="en-GB" sz="1400" b="1" kern="1200" dirty="0"/>
            <a:t>Rendicontazione</a:t>
          </a:r>
        </a:p>
      </dsp:txBody>
      <dsp:txXfrm>
        <a:off x="1329153" y="622156"/>
        <a:ext cx="1583671" cy="1583671"/>
      </dsp:txXfrm>
    </dsp:sp>
    <dsp:sp modelId="{35BF18FB-01F5-46F5-98E3-0D570229D809}">
      <dsp:nvSpPr>
        <dsp:cNvPr id="0" name=""/>
        <dsp:cNvSpPr/>
      </dsp:nvSpPr>
      <dsp:spPr>
        <a:xfrm>
          <a:off x="1094687" y="369554"/>
          <a:ext cx="2088602" cy="2088602"/>
        </a:xfrm>
        <a:prstGeom prst="circularArrow">
          <a:avLst>
            <a:gd name="adj1" fmla="val 5085"/>
            <a:gd name="adj2" fmla="val 327528"/>
            <a:gd name="adj3" fmla="val 15820372"/>
            <a:gd name="adj4" fmla="val 162521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3143A-B4B9-4B01-BA3B-328A041E798B}">
      <dsp:nvSpPr>
        <dsp:cNvPr id="0" name=""/>
        <dsp:cNvSpPr/>
      </dsp:nvSpPr>
      <dsp:spPr>
        <a:xfrm>
          <a:off x="5625" y="238448"/>
          <a:ext cx="1637249" cy="65489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La proposta della commissione  </a:t>
          </a:r>
          <a:r>
            <a:rPr lang="en-GB" sz="1400" kern="1200" dirty="0"/>
            <a:t>mag/20</a:t>
          </a:r>
        </a:p>
      </dsp:txBody>
      <dsp:txXfrm>
        <a:off x="5625" y="238448"/>
        <a:ext cx="1473524" cy="654899"/>
      </dsp:txXfrm>
    </dsp:sp>
    <dsp:sp modelId="{344D91B1-A0DF-4C09-96A4-17EBA74DB368}">
      <dsp:nvSpPr>
        <dsp:cNvPr id="0" name=""/>
        <dsp:cNvSpPr/>
      </dsp:nvSpPr>
      <dsp:spPr>
        <a:xfrm>
          <a:off x="1315424" y="238448"/>
          <a:ext cx="1637249" cy="654899"/>
        </a:xfrm>
        <a:prstGeom prst="chevron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/>
              </a:solidFill>
            </a:rPr>
            <a:t>Consiglio UE </a:t>
          </a:r>
          <a:r>
            <a:rPr lang="en-GB" sz="1400" kern="1200" dirty="0">
              <a:solidFill>
                <a:schemeClr val="lt1"/>
              </a:solidFill>
            </a:rPr>
            <a:t>lug/20</a:t>
          </a:r>
        </a:p>
      </dsp:txBody>
      <dsp:txXfrm>
        <a:off x="1642874" y="238448"/>
        <a:ext cx="982350" cy="654899"/>
      </dsp:txXfrm>
    </dsp:sp>
    <dsp:sp modelId="{FBC81B7B-95D8-4973-8EB8-DA317D71F03D}">
      <dsp:nvSpPr>
        <dsp:cNvPr id="0" name=""/>
        <dsp:cNvSpPr/>
      </dsp:nvSpPr>
      <dsp:spPr>
        <a:xfrm>
          <a:off x="26252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Istituzione della taskforce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2952674" y="238448"/>
        <a:ext cx="982350" cy="654899"/>
      </dsp:txXfrm>
    </dsp:sp>
    <dsp:sp modelId="{59ADCB6C-0005-43F0-B2A6-D79F3D871882}">
      <dsp:nvSpPr>
        <dsp:cNvPr id="0" name=""/>
        <dsp:cNvSpPr/>
      </dsp:nvSpPr>
      <dsp:spPr>
        <a:xfrm>
          <a:off x="3935024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lt1">
                  <a:alpha val="51000"/>
                </a:schemeClr>
              </a:solidFill>
            </a:rPr>
            <a:t>Linee</a:t>
          </a: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 guida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ago/20</a:t>
          </a:r>
        </a:p>
      </dsp:txBody>
      <dsp:txXfrm>
        <a:off x="4262474" y="238448"/>
        <a:ext cx="982350" cy="654899"/>
      </dsp:txXfrm>
    </dsp:sp>
    <dsp:sp modelId="{ECCC22BC-73CF-41B5-AF66-56895B6F201E}">
      <dsp:nvSpPr>
        <dsp:cNvPr id="0" name=""/>
        <dsp:cNvSpPr/>
      </dsp:nvSpPr>
      <dsp:spPr>
        <a:xfrm>
          <a:off x="5227891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Consiglio UE 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dic/20</a:t>
          </a:r>
        </a:p>
      </dsp:txBody>
      <dsp:txXfrm>
        <a:off x="5555341" y="238448"/>
        <a:ext cx="982350" cy="654899"/>
      </dsp:txXfrm>
    </dsp:sp>
    <dsp:sp modelId="{7939B89D-3C25-441B-B0A5-916FD53C8DB8}">
      <dsp:nvSpPr>
        <dsp:cNvPr id="0" name=""/>
        <dsp:cNvSpPr/>
      </dsp:nvSpPr>
      <dsp:spPr>
        <a:xfrm>
          <a:off x="6554623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Linee guida </a:t>
          </a:r>
          <a:r>
            <a:rPr lang="en-GB" sz="1000" b="1" kern="1200" dirty="0">
              <a:solidFill>
                <a:schemeClr val="lt1">
                  <a:alpha val="51000"/>
                </a:schemeClr>
              </a:solidFill>
            </a:rPr>
            <a:t>(aggiornamento)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gen/21</a:t>
          </a:r>
        </a:p>
      </dsp:txBody>
      <dsp:txXfrm>
        <a:off x="6882073" y="238448"/>
        <a:ext cx="982350" cy="654899"/>
      </dsp:txXfrm>
    </dsp:sp>
    <dsp:sp modelId="{0FDFE850-87E1-4B8C-968F-8CE6046760EB}">
      <dsp:nvSpPr>
        <dsp:cNvPr id="0" name=""/>
        <dsp:cNvSpPr/>
      </dsp:nvSpPr>
      <dsp:spPr>
        <a:xfrm>
          <a:off x="78644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chemeClr val="lt1">
                  <a:alpha val="51000"/>
                </a:schemeClr>
              </a:solidFill>
            </a:rPr>
            <a:t>Regolamento UE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feb/21</a:t>
          </a:r>
        </a:p>
      </dsp:txBody>
      <dsp:txXfrm>
        <a:off x="8191872" y="238448"/>
        <a:ext cx="982350" cy="654899"/>
      </dsp:txXfrm>
    </dsp:sp>
    <dsp:sp modelId="{CF042DC2-93AB-4FB5-B587-BA24ECA8607F}">
      <dsp:nvSpPr>
        <dsp:cNvPr id="0" name=""/>
        <dsp:cNvSpPr/>
      </dsp:nvSpPr>
      <dsp:spPr>
        <a:xfrm>
          <a:off x="91742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>
              <a:solidFill>
                <a:schemeClr val="lt1">
                  <a:alpha val="51000"/>
                </a:schemeClr>
              </a:solidFill>
            </a:rPr>
            <a:t>Presentazioni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mag/21</a:t>
          </a:r>
        </a:p>
      </dsp:txBody>
      <dsp:txXfrm>
        <a:off x="9501672" y="238448"/>
        <a:ext cx="982350" cy="654899"/>
      </dsp:txXfrm>
    </dsp:sp>
    <dsp:sp modelId="{D68E5C38-0437-4D8C-8DE7-EF4734F6FBE0}">
      <dsp:nvSpPr>
        <dsp:cNvPr id="0" name=""/>
        <dsp:cNvSpPr/>
      </dsp:nvSpPr>
      <dsp:spPr>
        <a:xfrm>
          <a:off x="10484022" y="238448"/>
          <a:ext cx="1637249" cy="654899"/>
        </a:xfrm>
        <a:prstGeom prst="chevron">
          <a:avLst/>
        </a:prstGeom>
        <a:solidFill>
          <a:schemeClr val="accent1">
            <a:alpha val="2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lt1">
                  <a:alpha val="51000"/>
                </a:schemeClr>
              </a:solidFill>
            </a:rPr>
            <a:t>Valutazione dei piani </a:t>
          </a:r>
          <a:r>
            <a:rPr lang="en-GB" sz="1400" kern="1200" dirty="0">
              <a:solidFill>
                <a:schemeClr val="lt1">
                  <a:alpha val="51000"/>
                </a:schemeClr>
              </a:solidFill>
            </a:rPr>
            <a:t>lug/21</a:t>
          </a:r>
        </a:p>
      </dsp:txBody>
      <dsp:txXfrm>
        <a:off x="10811472" y="238448"/>
        <a:ext cx="982350" cy="654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0.13706</cdr:x>
      <cdr:y>0.14444</cdr:y>
    </cdr:from>
    <cdr:to>
      <cdr:x>0.21766</cdr:x>
      <cdr:y>0.22746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65D1DF1-64CB-4453-A204-5E9ADF484CB8}"/>
            </a:ext>
          </a:extLst>
        </cdr:cNvPr>
        <cdr:cNvSpPr txBox="1"/>
      </cdr:nvSpPr>
      <cdr:spPr>
        <a:xfrm xmlns:a="http://schemas.openxmlformats.org/drawingml/2006/main">
          <a:off x="1521451" y="649260"/>
          <a:ext cx="894586" cy="3732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400" dirty="0"/>
            <a:t>10,7 %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0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8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4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65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0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87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93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36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9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24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60FF930-96B7-4519-95A5-91CF87690BCF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B794617-BFA5-447E-ADF3-EE9B9AA8D603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67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hart" Target="../charts/chart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chart" Target="../charts/chart4.xml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uegel.org/2021/01/the-nonsense-of-next-generation-eu-net-balance-calculations/" TargetMode="External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50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49.sv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55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5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6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4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6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64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4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65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chart" Target="../charts/chart6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66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diagramLayout" Target="../diagrams/layout21.xml"/><Relationship Id="rId7" Type="http://schemas.openxmlformats.org/officeDocument/2006/relationships/image" Target="../media/image4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Relationship Id="rId14" Type="http://schemas.openxmlformats.org/officeDocument/2006/relationships/image" Target="../media/image99.sv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departments/recovery-and-resilience-task-force_en" TargetMode="External"/><Relationship Id="rId2" Type="http://schemas.openxmlformats.org/officeDocument/2006/relationships/hyperlink" Target="https://italiadomani.gov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ruegel.org/publications/datasets/european-union-countries-recovery-and-resilience-plan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FCF93-5450-45C9-A1AE-1034DF7AC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cap="none" dirty="0">
                <a:latin typeface="Arial" panose="020B0604020202020204" pitchFamily="34" charset="0"/>
                <a:cs typeface="Arial" panose="020B0604020202020204" pitchFamily="34" charset="0"/>
              </a:rPr>
              <a:t>Next Generation EU</a:t>
            </a:r>
            <a:br>
              <a:rPr lang="en-GB" b="1" cap="non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cap="none">
                <a:latin typeface="Arial" panose="020B0604020202020204" pitchFamily="34" charset="0"/>
                <a:cs typeface="Arial" panose="020B0604020202020204" pitchFamily="34" charset="0"/>
              </a:rPr>
              <a:t>numeri, parole e genesi.</a:t>
            </a:r>
            <a:endParaRPr lang="en-GB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13964-469E-4C3B-9069-F6F2DAEA4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6"/>
            <a:ext cx="3200400" cy="1796263"/>
          </a:xfrm>
        </p:spPr>
        <p:txBody>
          <a:bodyPr>
            <a:normAutofit/>
          </a:bodyPr>
          <a:lstStyle/>
          <a:p>
            <a:r>
              <a:rPr lang="en-GB" dirty="0"/>
              <a:t>Gabriele Pinto</a:t>
            </a:r>
          </a:p>
          <a:p>
            <a:r>
              <a:rPr lang="en-GB" b="1" dirty="0" err="1"/>
              <a:t>Università</a:t>
            </a:r>
            <a:r>
              <a:rPr lang="en-GB" b="1" dirty="0"/>
              <a:t> La Sapienza.</a:t>
            </a:r>
          </a:p>
          <a:p>
            <a:r>
              <a:rPr lang="en-GB"/>
              <a:t>Settembre 2022</a:t>
            </a:r>
            <a:endParaRPr lang="en-GB" dirty="0"/>
          </a:p>
          <a:p>
            <a:r>
              <a:rPr lang="en-GB" sz="1100" b="1" i="1" dirty="0" err="1"/>
              <a:t>Scienze</a:t>
            </a:r>
            <a:r>
              <a:rPr lang="en-GB" sz="1100" b="1" i="1" dirty="0"/>
              <a:t> </a:t>
            </a:r>
            <a:r>
              <a:rPr lang="en-GB" sz="1100" b="1" i="1" dirty="0" err="1"/>
              <a:t>Delle</a:t>
            </a:r>
            <a:r>
              <a:rPr lang="en-GB" sz="1100" b="1" i="1" dirty="0"/>
              <a:t> </a:t>
            </a:r>
            <a:r>
              <a:rPr lang="en-GB" sz="1100" b="1" i="1" dirty="0" err="1"/>
              <a:t>Finanze</a:t>
            </a:r>
            <a:r>
              <a:rPr lang="en-GB" sz="1100" b="1" i="1" dirty="0"/>
              <a:t> </a:t>
            </a:r>
            <a:r>
              <a:rPr lang="en-GB" sz="1100" dirty="0"/>
              <a:t>[</a:t>
            </a:r>
            <a:r>
              <a:rPr lang="en-GB" sz="1100" dirty="0" err="1"/>
              <a:t>Scienze</a:t>
            </a:r>
            <a:r>
              <a:rPr lang="en-GB" sz="1100" dirty="0"/>
              <a:t> </a:t>
            </a:r>
            <a:r>
              <a:rPr lang="en-GB" sz="1100" dirty="0" err="1"/>
              <a:t>dell'amministrazione</a:t>
            </a:r>
            <a:r>
              <a:rPr lang="en-GB" sz="1100" dirty="0"/>
              <a:t> e </a:t>
            </a:r>
            <a:r>
              <a:rPr lang="en-GB" sz="1100" dirty="0" err="1"/>
              <a:t>dell'organizzazione</a:t>
            </a:r>
            <a:r>
              <a:rPr lang="en-GB" sz="1100" dirty="0"/>
              <a:t>]</a:t>
            </a:r>
            <a:br>
              <a:rPr lang="en-GB" sz="1100" dirty="0"/>
            </a:br>
            <a:r>
              <a:rPr lang="it-IT" sz="1100" b="1" i="1" dirty="0"/>
              <a:t>Economia e finanza del settore pubblico locale</a:t>
            </a:r>
            <a:r>
              <a:rPr lang="it-IT" sz="1100" dirty="0"/>
              <a:t>, [Scienze delle amministrazioni e delle politiche pubbliche]</a:t>
            </a:r>
            <a:endParaRPr lang="en-GB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1AC21B8-9E3C-4D3E-B101-273339D32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/>
          <a:stretch/>
        </p:blipFill>
        <p:spPr>
          <a:xfrm>
            <a:off x="-85726" y="0"/>
            <a:ext cx="12371929" cy="4663440"/>
          </a:xfrm>
          <a:prstGeom prst="rect">
            <a:avLst/>
          </a:prstGeom>
        </p:spPr>
      </p:pic>
      <p:pic>
        <p:nvPicPr>
          <p:cNvPr id="13" name="Picture 12" descr="A flag with stars&#10;&#10;Description automatically generated with low confidence">
            <a:extLst>
              <a:ext uri="{FF2B5EF4-FFF2-40B4-BE49-F238E27FC236}">
                <a16:creationId xmlns:a16="http://schemas.microsoft.com/office/drawing/2014/main" id="{890DC4E6-294A-46FD-B87F-DDD260FC64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40" y="1095010"/>
            <a:ext cx="3192952" cy="224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1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red shirt&#10;&#10;Description automatically generated with medium confidence">
            <a:extLst>
              <a:ext uri="{FF2B5EF4-FFF2-40B4-BE49-F238E27FC236}">
                <a16:creationId xmlns:a16="http://schemas.microsoft.com/office/drawing/2014/main" id="{4C64FA47-D15F-4E89-8732-44C2B8E33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1"/>
            <a:ext cx="12192000" cy="68123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138CBE-EF15-48E0-8825-038AC875B5B6}"/>
              </a:ext>
            </a:extLst>
          </p:cNvPr>
          <p:cNvSpPr/>
          <p:nvPr/>
        </p:nvSpPr>
        <p:spPr>
          <a:xfrm>
            <a:off x="2326640" y="5364480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456 </a:t>
            </a:r>
            <a:r>
              <a:rPr lang="en-GB" dirty="0" err="1"/>
              <a:t>milioni</a:t>
            </a:r>
            <a:r>
              <a:rPr lang="en-GB" dirty="0"/>
              <a:t> di €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DC096-EDBB-46A8-B678-42FE405E34FE}"/>
              </a:ext>
            </a:extLst>
          </p:cNvPr>
          <p:cNvSpPr/>
          <p:nvPr/>
        </p:nvSpPr>
        <p:spPr>
          <a:xfrm>
            <a:off x="2326640" y="5916939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 </a:t>
            </a:r>
            <a:r>
              <a:rPr lang="en-GB" dirty="0" err="1"/>
              <a:t>miliardi</a:t>
            </a:r>
            <a:r>
              <a:rPr lang="en-GB" dirty="0"/>
              <a:t> di €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9CF01-412C-4C6B-A259-C9483805A447}"/>
              </a:ext>
            </a:extLst>
          </p:cNvPr>
          <p:cNvSpPr/>
          <p:nvPr/>
        </p:nvSpPr>
        <p:spPr>
          <a:xfrm>
            <a:off x="6664960" y="5388619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191  </a:t>
            </a:r>
            <a:r>
              <a:rPr lang="en-GB" dirty="0" err="1"/>
              <a:t>milioni</a:t>
            </a:r>
            <a:r>
              <a:rPr lang="en-GB" dirty="0"/>
              <a:t> di €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164DF-1ECD-4FC8-887A-0AA8FD33E64A}"/>
              </a:ext>
            </a:extLst>
          </p:cNvPr>
          <p:cNvSpPr/>
          <p:nvPr/>
        </p:nvSpPr>
        <p:spPr>
          <a:xfrm>
            <a:off x="6664960" y="5908688"/>
            <a:ext cx="3413760" cy="406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800 </a:t>
            </a:r>
            <a:r>
              <a:rPr lang="en-GB" dirty="0" err="1"/>
              <a:t>miliardi</a:t>
            </a:r>
            <a:r>
              <a:rPr lang="en-GB" dirty="0"/>
              <a:t> di €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822170-1713-4941-A5EC-7B63C5DF6724}"/>
              </a:ext>
            </a:extLst>
          </p:cNvPr>
          <p:cNvSpPr/>
          <p:nvPr/>
        </p:nvSpPr>
        <p:spPr>
          <a:xfrm>
            <a:off x="2489200" y="4561839"/>
            <a:ext cx="7376160" cy="6565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 </a:t>
            </a:r>
            <a:r>
              <a:rPr lang="en-GB" sz="2400" dirty="0" err="1"/>
              <a:t>quanto</a:t>
            </a:r>
            <a:r>
              <a:rPr lang="en-GB" sz="2400" dirty="0"/>
              <a:t> </a:t>
            </a:r>
            <a:r>
              <a:rPr lang="en-GB" sz="2400" dirty="0" err="1"/>
              <a:t>ammontano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fondi</a:t>
            </a:r>
            <a:r>
              <a:rPr lang="en-GB" sz="2400" dirty="0"/>
              <a:t> </a:t>
            </a:r>
            <a:r>
              <a:rPr lang="en-GB" sz="2400" dirty="0" err="1"/>
              <a:t>totali</a:t>
            </a:r>
            <a:r>
              <a:rPr lang="en-GB" sz="2400" dirty="0"/>
              <a:t> di Next Generation EU ?</a:t>
            </a:r>
          </a:p>
        </p:txBody>
      </p:sp>
    </p:spTree>
    <p:extLst>
      <p:ext uri="{BB962C8B-B14F-4D97-AF65-F5344CB8AC3E}">
        <p14:creationId xmlns:p14="http://schemas.microsoft.com/office/powerpoint/2010/main" val="3412713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red shirt&#10;&#10;Description automatically generated with medium confidence">
            <a:extLst>
              <a:ext uri="{FF2B5EF4-FFF2-40B4-BE49-F238E27FC236}">
                <a16:creationId xmlns:a16="http://schemas.microsoft.com/office/drawing/2014/main" id="{4C64FA47-D15F-4E89-8732-44C2B8E33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1"/>
            <a:ext cx="12192000" cy="68123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138CBE-EF15-48E0-8825-038AC875B5B6}"/>
              </a:ext>
            </a:extLst>
          </p:cNvPr>
          <p:cNvSpPr/>
          <p:nvPr/>
        </p:nvSpPr>
        <p:spPr>
          <a:xfrm>
            <a:off x="2326640" y="5364480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456 </a:t>
            </a:r>
            <a:r>
              <a:rPr lang="en-GB" dirty="0" err="1"/>
              <a:t>milioni</a:t>
            </a:r>
            <a:r>
              <a:rPr lang="en-GB" dirty="0"/>
              <a:t> di €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DC096-EDBB-46A8-B678-42FE405E34FE}"/>
              </a:ext>
            </a:extLst>
          </p:cNvPr>
          <p:cNvSpPr/>
          <p:nvPr/>
        </p:nvSpPr>
        <p:spPr>
          <a:xfrm>
            <a:off x="2326640" y="5916939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 </a:t>
            </a:r>
            <a:r>
              <a:rPr lang="en-GB" dirty="0" err="1"/>
              <a:t>miliardi</a:t>
            </a:r>
            <a:r>
              <a:rPr lang="en-GB" dirty="0"/>
              <a:t> di €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9CF01-412C-4C6B-A259-C9483805A447}"/>
              </a:ext>
            </a:extLst>
          </p:cNvPr>
          <p:cNvSpPr/>
          <p:nvPr/>
        </p:nvSpPr>
        <p:spPr>
          <a:xfrm>
            <a:off x="6664960" y="5388619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191  </a:t>
            </a:r>
            <a:r>
              <a:rPr lang="en-GB" dirty="0" err="1"/>
              <a:t>milioni</a:t>
            </a:r>
            <a:r>
              <a:rPr lang="en-GB" dirty="0"/>
              <a:t> di €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164DF-1ECD-4FC8-887A-0AA8FD33E64A}"/>
              </a:ext>
            </a:extLst>
          </p:cNvPr>
          <p:cNvSpPr/>
          <p:nvPr/>
        </p:nvSpPr>
        <p:spPr>
          <a:xfrm>
            <a:off x="6664960" y="5908688"/>
            <a:ext cx="3413760" cy="406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800 </a:t>
            </a:r>
            <a:r>
              <a:rPr lang="en-GB" dirty="0" err="1"/>
              <a:t>miliardi</a:t>
            </a:r>
            <a:r>
              <a:rPr lang="en-GB" dirty="0"/>
              <a:t> di €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822170-1713-4941-A5EC-7B63C5DF6724}"/>
              </a:ext>
            </a:extLst>
          </p:cNvPr>
          <p:cNvSpPr/>
          <p:nvPr/>
        </p:nvSpPr>
        <p:spPr>
          <a:xfrm>
            <a:off x="2489200" y="4561839"/>
            <a:ext cx="7376160" cy="6565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 </a:t>
            </a:r>
            <a:r>
              <a:rPr lang="en-GB" sz="2400" dirty="0" err="1"/>
              <a:t>quanto</a:t>
            </a:r>
            <a:r>
              <a:rPr lang="en-GB" sz="2400" dirty="0"/>
              <a:t> </a:t>
            </a:r>
            <a:r>
              <a:rPr lang="en-GB" sz="2400" dirty="0" err="1"/>
              <a:t>ammontano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fondi</a:t>
            </a:r>
            <a:r>
              <a:rPr lang="en-GB" sz="2400" dirty="0"/>
              <a:t> </a:t>
            </a:r>
            <a:r>
              <a:rPr lang="en-GB" sz="2400" dirty="0" err="1"/>
              <a:t>totali</a:t>
            </a:r>
            <a:r>
              <a:rPr lang="en-GB" sz="2400" dirty="0"/>
              <a:t> di Next Generation EU ?</a:t>
            </a:r>
          </a:p>
        </p:txBody>
      </p:sp>
    </p:spTree>
    <p:extLst>
      <p:ext uri="{BB962C8B-B14F-4D97-AF65-F5344CB8AC3E}">
        <p14:creationId xmlns:p14="http://schemas.microsoft.com/office/powerpoint/2010/main" val="20637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8BE02-64D0-4303-8D90-ADC78B763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255443" cy="4023360"/>
          </a:xfrm>
        </p:spPr>
        <p:txBody>
          <a:bodyPr>
            <a:normAutofit/>
          </a:bodyPr>
          <a:lstStyle/>
          <a:p>
            <a:r>
              <a:rPr lang="it-IT" sz="3600" dirty="0"/>
              <a:t>molto spesso milioni o miliardi sono parole interscambiabili quando sono usate in un contesto non familiare.</a:t>
            </a:r>
          </a:p>
          <a:p>
            <a:endParaRPr lang="it-IT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56927-C69D-4726-AD28-B2CF9257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697561"/>
            <a:ext cx="5678424" cy="3435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C3FB3-E321-4E57-AF1D-8CEB53A2C212}"/>
              </a:ext>
            </a:extLst>
          </p:cNvPr>
          <p:cNvSpPr txBox="1"/>
          <p:nvPr/>
        </p:nvSpPr>
        <p:spPr>
          <a:xfrm>
            <a:off x="8270240" y="5242560"/>
            <a:ext cx="321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Giorgio </a:t>
            </a:r>
            <a:r>
              <a:rPr lang="en-GB" dirty="0" err="1"/>
              <a:t>Parisi</a:t>
            </a:r>
            <a:r>
              <a:rPr lang="en-GB" dirty="0"/>
              <a:t> (Sapienza, Premio Nobel per la </a:t>
            </a:r>
            <a:r>
              <a:rPr lang="en-GB" dirty="0" err="1"/>
              <a:t>Fisica</a:t>
            </a:r>
            <a:r>
              <a:rPr lang="en-GB" dirty="0"/>
              <a:t>) </a:t>
            </a:r>
            <a:r>
              <a:rPr lang="en-GB" i="1" dirty="0"/>
              <a:t>Il </a:t>
            </a:r>
            <a:r>
              <a:rPr lang="en-GB" i="1" dirty="0" err="1"/>
              <a:t>Foglio</a:t>
            </a:r>
            <a:r>
              <a:rPr lang="en-GB" i="1" dirty="0"/>
              <a:t>, 9 </a:t>
            </a:r>
            <a:r>
              <a:rPr lang="en-GB" i="1" dirty="0" err="1"/>
              <a:t>ottobre</a:t>
            </a:r>
            <a:r>
              <a:rPr lang="en-GB" i="1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434831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8ADF8FF9-BC4B-4867-A97F-B399B655E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90" y="826116"/>
            <a:ext cx="1904759" cy="2509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4C4C7-CB41-411C-8313-B87F0A1C5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Quanti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800 </a:t>
            </a:r>
            <a:r>
              <a:rPr lang="en-GB" dirty="0" err="1"/>
              <a:t>miliardi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6F269-9960-4063-9092-113B121AB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Chiara </a:t>
            </a:r>
            <a:r>
              <a:rPr lang="en-GB" dirty="0" err="1"/>
              <a:t>Ferragni</a:t>
            </a:r>
            <a:r>
              <a:rPr lang="en-GB" dirty="0"/>
              <a:t> 660.000 VOLTE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Cristiano Ronaldo: 1600 VOLTE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Beyonce: 200 VOLTE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Berlusconi: 100 VOLTE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Mark Zuckerberg: 6 VOLTE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Elon Musk: 3,4 VOLTE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dirty="0"/>
              <a:t>Bitcoin: 14 </a:t>
            </a:r>
            <a:r>
              <a:rPr lang="en-GB" dirty="0" err="1"/>
              <a:t>milioni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(</a:t>
            </a:r>
            <a:r>
              <a:rPr lang="en-GB" dirty="0" err="1"/>
              <a:t>questo</a:t>
            </a:r>
            <a:r>
              <a:rPr lang="en-GB" dirty="0"/>
              <a:t> non è un </a:t>
            </a:r>
            <a:r>
              <a:rPr lang="en-GB" dirty="0" err="1"/>
              <a:t>invito</a:t>
            </a:r>
            <a:r>
              <a:rPr lang="en-GB" dirty="0"/>
              <a:t> a </a:t>
            </a:r>
            <a:r>
              <a:rPr lang="en-GB" dirty="0" err="1"/>
              <a:t>investire</a:t>
            </a:r>
            <a:r>
              <a:rPr lang="en-GB" dirty="0"/>
              <a:t> in bitcoin)</a:t>
            </a:r>
          </a:p>
        </p:txBody>
      </p:sp>
      <p:pic>
        <p:nvPicPr>
          <p:cNvPr id="7" name="Picture 6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8FAA98EA-526C-418A-9B7F-F00DBDFB3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80" y="4463210"/>
            <a:ext cx="2662839" cy="1809574"/>
          </a:xfrm>
          <a:prstGeom prst="rect">
            <a:avLst/>
          </a:prstGeom>
        </p:spPr>
      </p:pic>
      <p:pic>
        <p:nvPicPr>
          <p:cNvPr id="11" name="Picture 10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B2BE71A5-423E-4AC4-9A74-86BB2AC9B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06" y="2584338"/>
            <a:ext cx="2750820" cy="1375410"/>
          </a:xfrm>
          <a:prstGeom prst="rect">
            <a:avLst/>
          </a:prstGeom>
        </p:spPr>
      </p:pic>
      <p:pic>
        <p:nvPicPr>
          <p:cNvPr id="13" name="Picture 12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9B1B348E-6D05-4516-B492-625EE35C0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09" y="1335024"/>
            <a:ext cx="2588998" cy="1725999"/>
          </a:xfrm>
          <a:prstGeom prst="rect">
            <a:avLst/>
          </a:prstGeom>
        </p:spPr>
      </p:pic>
      <p:pic>
        <p:nvPicPr>
          <p:cNvPr id="5" name="Picture 4" descr="A person sitting in a plane&#10;&#10;Description automatically generated with low confidence">
            <a:extLst>
              <a:ext uri="{FF2B5EF4-FFF2-40B4-BE49-F238E27FC236}">
                <a16:creationId xmlns:a16="http://schemas.microsoft.com/office/drawing/2014/main" id="{025DE568-A1EB-4F6B-8954-B230F998F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31" y="3540125"/>
            <a:ext cx="2095500" cy="1200150"/>
          </a:xfrm>
          <a:prstGeom prst="rect">
            <a:avLst/>
          </a:prstGeom>
        </p:spPr>
      </p:pic>
      <p:pic>
        <p:nvPicPr>
          <p:cNvPr id="9" name="Picture 8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FB8E295A-2FCC-474A-AC33-5BE50E0B3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00" y="3973136"/>
            <a:ext cx="2445209" cy="1630139"/>
          </a:xfrm>
          <a:prstGeom prst="rect">
            <a:avLst/>
          </a:prstGeom>
        </p:spPr>
      </p:pic>
      <p:pic>
        <p:nvPicPr>
          <p:cNvPr id="6" name="Picture 5" descr="A picture containing text, close&#10;&#10;Description automatically generated">
            <a:extLst>
              <a:ext uri="{FF2B5EF4-FFF2-40B4-BE49-F238E27FC236}">
                <a16:creationId xmlns:a16="http://schemas.microsoft.com/office/drawing/2014/main" id="{7DB11B40-BE38-41EC-BB09-970CB5FF0B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4495294"/>
            <a:ext cx="1661972" cy="11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3324A-074E-4D26-A1F2-47CC01F33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 SONO PER L’ITALIA: 191 MILIARDI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4D2D-B455-488C-B08A-720503B92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- Ponte di Genova (950 VOLTE)</a:t>
            </a:r>
          </a:p>
          <a:p>
            <a:r>
              <a:rPr lang="en-GB" dirty="0"/>
              <a:t>- Expo Milano (80 VOLTE)</a:t>
            </a:r>
          </a:p>
          <a:p>
            <a:r>
              <a:rPr lang="en-GB" dirty="0"/>
              <a:t>- </a:t>
            </a:r>
            <a:r>
              <a:rPr lang="en-GB" dirty="0" err="1"/>
              <a:t>Reddito</a:t>
            </a:r>
            <a:r>
              <a:rPr lang="en-GB" dirty="0"/>
              <a:t> di </a:t>
            </a:r>
            <a:r>
              <a:rPr lang="en-GB" dirty="0" err="1"/>
              <a:t>Cittadinanza</a:t>
            </a:r>
            <a:r>
              <a:rPr lang="en-GB" dirty="0"/>
              <a:t> (27 VOLTE)</a:t>
            </a:r>
          </a:p>
        </p:txBody>
      </p:sp>
      <p:pic>
        <p:nvPicPr>
          <p:cNvPr id="5" name="Picture 4" descr="A picture containing tree, building&#10;&#10;Description automatically generated">
            <a:extLst>
              <a:ext uri="{FF2B5EF4-FFF2-40B4-BE49-F238E27FC236}">
                <a16:creationId xmlns:a16="http://schemas.microsoft.com/office/drawing/2014/main" id="{AB6799ED-1341-4A65-A200-400DBDF8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10" y="1644719"/>
            <a:ext cx="3986690" cy="2652961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8BCF1B2-EBF9-4C3B-9A79-78A11DC14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45" y="5047038"/>
            <a:ext cx="3710437" cy="1873417"/>
          </a:xfrm>
          <a:prstGeom prst="rect">
            <a:avLst/>
          </a:prstGeom>
        </p:spPr>
      </p:pic>
      <p:pic>
        <p:nvPicPr>
          <p:cNvPr id="9" name="Picture 8" descr="A picture containing outdoor, light&#10;&#10;Description automatically generated">
            <a:extLst>
              <a:ext uri="{FF2B5EF4-FFF2-40B4-BE49-F238E27FC236}">
                <a16:creationId xmlns:a16="http://schemas.microsoft.com/office/drawing/2014/main" id="{21820629-4361-4AAB-9EA4-71ED6F0E4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70" y="2702110"/>
            <a:ext cx="3577590" cy="23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26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699CEB-FA34-476E-97F1-A3E21EA13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5933187"/>
              </p:ext>
            </p:extLst>
          </p:nvPr>
        </p:nvGraphicFramePr>
        <p:xfrm>
          <a:off x="2219417" y="1792469"/>
          <a:ext cx="8159565" cy="5439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6E97A7B-A720-4FF4-874A-2DEB5F4B8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573422"/>
              </p:ext>
            </p:extLst>
          </p:nvPr>
        </p:nvGraphicFramePr>
        <p:xfrm>
          <a:off x="2529840" y="44948"/>
          <a:ext cx="10271760" cy="235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838CF49F-5224-49F1-8BF7-1523A75A9F52}"/>
              </a:ext>
            </a:extLst>
          </p:cNvPr>
          <p:cNvGrpSpPr/>
          <p:nvPr/>
        </p:nvGrpSpPr>
        <p:grpSpPr>
          <a:xfrm>
            <a:off x="6449756" y="3254540"/>
            <a:ext cx="4425696" cy="3785616"/>
            <a:chOff x="6769608" y="1344168"/>
            <a:chExt cx="4425696" cy="378561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8340028-32D9-4BD2-9C1E-04E12F56D14B}"/>
                </a:ext>
              </a:extLst>
            </p:cNvPr>
            <p:cNvCxnSpPr/>
            <p:nvPr/>
          </p:nvCxnSpPr>
          <p:spPr>
            <a:xfrm>
              <a:off x="6769608" y="1344168"/>
              <a:ext cx="4425696" cy="378561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77447C-92A7-476A-8BC5-85F7F4BF4936}"/>
                </a:ext>
              </a:extLst>
            </p:cNvPr>
            <p:cNvCxnSpPr/>
            <p:nvPr/>
          </p:nvCxnSpPr>
          <p:spPr>
            <a:xfrm flipH="1">
              <a:off x="6833616" y="1344168"/>
              <a:ext cx="4361688" cy="378561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C92BC23-70AD-4E01-8671-E3969EDD2E2D}"/>
              </a:ext>
            </a:extLst>
          </p:cNvPr>
          <p:cNvSpPr txBox="1"/>
          <p:nvPr/>
        </p:nvSpPr>
        <p:spPr>
          <a:xfrm>
            <a:off x="7179929" y="4512324"/>
            <a:ext cx="3447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  <a:highlight>
                  <a:srgbClr val="C0C0C0"/>
                </a:highlight>
              </a:rPr>
              <a:t>OLD STUFF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709A619-34D4-4BC5-8834-64594BD357F9}"/>
              </a:ext>
            </a:extLst>
          </p:cNvPr>
          <p:cNvCxnSpPr/>
          <p:nvPr/>
        </p:nvCxnSpPr>
        <p:spPr>
          <a:xfrm rot="16200000" flipH="1">
            <a:off x="7272020" y="2278380"/>
            <a:ext cx="1356360" cy="9448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024161C-4B09-4BEB-BBF6-59FBC9106992}"/>
              </a:ext>
            </a:extLst>
          </p:cNvPr>
          <p:cNvSpPr/>
          <p:nvPr/>
        </p:nvSpPr>
        <p:spPr>
          <a:xfrm>
            <a:off x="2055289" y="4541527"/>
            <a:ext cx="2064115" cy="1211641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B812BC1A-8F0E-448F-8B28-0D6D6751CF4C}"/>
              </a:ext>
            </a:extLst>
          </p:cNvPr>
          <p:cNvCxnSpPr/>
          <p:nvPr/>
        </p:nvCxnSpPr>
        <p:spPr>
          <a:xfrm rot="5400000">
            <a:off x="2523472" y="2199636"/>
            <a:ext cx="2876564" cy="1748813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08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D0F64A-1D09-4EB6-B657-61F190131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984307-C106-48A1-8789-4F82FD7CB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A60F3F-1D66-4C35-9CBF-921E6C3D6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39C77E-D81D-4938-8CEC-E44C91608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780755-231A-4FD4-AE1E-DD46B1B08A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05176B-5A2E-4530-B42B-349D97F14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295909-D9F5-4BB4-B868-2880D39C1F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6C4CB4-0B2F-4126-AF2E-8E8D4C14B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6F7AC6-B525-485D-953D-31614E377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2BE07F-3F0B-4804-A28D-8E23218D67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6BE01-F397-4B7B-8C8A-3BC2A47E5C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343CAC-AC72-4121-AC02-B279AA128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F128B3-A5C1-4CFB-9736-9963F9F71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5B5FC2-CB42-42B5-8652-0C3639699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0F9D54-D267-428E-A62E-38264B2E8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922B1C-41F0-4D86-9959-FBCA838CA6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6D3E8C-8111-404C-87D7-09241E55A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4E5D99-BC01-42BD-8969-21D1C045C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412F0C-1341-4555-B8C3-857B5DA87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09CD8-2B15-4F7C-8561-39D0ED2FE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03D87E-B691-457C-A62F-69E490809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1C8CD0-9671-4835-B7BC-C1E739699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870429-1ED3-4753-9CFC-AF722EAF4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D2945A-89EB-4D48-B084-170947D7C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BAF47-3654-4940-A284-E22E62BC8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F5136F-0B9B-415A-BB9A-8EF985C12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919A5F-8D90-468C-82A0-27705A130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A0634E-9164-41ED-A2A2-573875B21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F58E1C-0214-46C3-9EF5-B9FD8251C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7C3817-0784-453E-8E46-820895A73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20A1DE-891B-4EF8-9299-5BB4508C1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Graphic spid="17" grpId="0">
        <p:bldAsOne/>
      </p:bldGraphic>
      <p:bldP spid="14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DE7B-0FD7-452D-A16F-8CE5AE35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Quanti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ne </a:t>
            </a:r>
            <a:r>
              <a:rPr lang="en-GB" dirty="0" err="1"/>
              <a:t>erano</a:t>
            </a:r>
            <a:r>
              <a:rPr lang="en-GB" dirty="0"/>
              <a:t> a </a:t>
            </a:r>
            <a:r>
              <a:rPr lang="en-GB" dirty="0" err="1"/>
              <a:t>disposizione</a:t>
            </a:r>
            <a:r>
              <a:rPr lang="en-GB" dirty="0"/>
              <a:t> ?... E </a:t>
            </a:r>
            <a:r>
              <a:rPr lang="en-GB" dirty="0" err="1"/>
              <a:t>quanti</a:t>
            </a:r>
            <a:r>
              <a:rPr lang="en-GB" dirty="0"/>
              <a:t> ne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stati</a:t>
            </a:r>
            <a:r>
              <a:rPr lang="en-GB" dirty="0"/>
              <a:t> </a:t>
            </a:r>
            <a:r>
              <a:rPr lang="en-GB" dirty="0" err="1"/>
              <a:t>richiesti</a:t>
            </a:r>
            <a:r>
              <a:rPr lang="en-GB" dirty="0"/>
              <a:t> (ad </a:t>
            </a:r>
            <a:r>
              <a:rPr lang="en-GB" dirty="0" err="1"/>
              <a:t>oggi</a:t>
            </a:r>
            <a:r>
              <a:rPr lang="en-GB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DF1153-E3E0-48C9-AF71-F856DC5A9F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592956"/>
              </p:ext>
            </p:extLst>
          </p:nvPr>
        </p:nvGraphicFramePr>
        <p:xfrm>
          <a:off x="1103375" y="2490348"/>
          <a:ext cx="9809790" cy="394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397CC24-D080-4CA4-8B9A-24C46DC3556B}"/>
              </a:ext>
            </a:extLst>
          </p:cNvPr>
          <p:cNvGrpSpPr/>
          <p:nvPr/>
        </p:nvGrpSpPr>
        <p:grpSpPr>
          <a:xfrm>
            <a:off x="6582551" y="3023484"/>
            <a:ext cx="1933161" cy="1440378"/>
            <a:chOff x="6564796" y="2843386"/>
            <a:chExt cx="1933161" cy="14403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C93EA9-B65B-483C-A92F-004FB443B488}"/>
                </a:ext>
              </a:extLst>
            </p:cNvPr>
            <p:cNvSpPr txBox="1"/>
            <p:nvPr/>
          </p:nvSpPr>
          <p:spPr>
            <a:xfrm>
              <a:off x="6564796" y="2843386"/>
              <a:ext cx="1729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FF0000"/>
                  </a:solidFill>
                </a:rPr>
                <a:t>Prestiti</a:t>
              </a:r>
              <a:r>
                <a:rPr lang="en-GB" dirty="0">
                  <a:solidFill>
                    <a:srgbClr val="FF0000"/>
                  </a:solidFill>
                </a:rPr>
                <a:t> non </a:t>
              </a:r>
              <a:r>
                <a:rPr lang="en-GB" dirty="0" err="1">
                  <a:solidFill>
                    <a:srgbClr val="FF0000"/>
                  </a:solidFill>
                </a:rPr>
                <a:t>richiesti</a:t>
              </a:r>
              <a:r>
                <a:rPr lang="en-GB" dirty="0">
                  <a:solidFill>
                    <a:srgbClr val="FF0000"/>
                  </a:solidFill>
                </a:rPr>
                <a:t> </a:t>
              </a:r>
              <a:r>
                <a:rPr lang="en-GB" dirty="0" err="1">
                  <a:solidFill>
                    <a:srgbClr val="FF0000"/>
                  </a:solidFill>
                </a:rPr>
                <a:t>dai</a:t>
              </a:r>
              <a:r>
                <a:rPr lang="en-GB" dirty="0">
                  <a:solidFill>
                    <a:srgbClr val="FF0000"/>
                  </a:solidFill>
                </a:rPr>
                <a:t> </a:t>
              </a:r>
              <a:r>
                <a:rPr lang="en-GB" dirty="0" err="1">
                  <a:solidFill>
                    <a:srgbClr val="FF0000"/>
                  </a:solidFill>
                </a:rPr>
                <a:t>paesi</a:t>
              </a:r>
              <a:r>
                <a:rPr lang="en-GB" dirty="0">
                  <a:solidFill>
                    <a:srgbClr val="FF0000"/>
                  </a:solidFill>
                </a:rPr>
                <a:t> = 192mld</a:t>
              </a:r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12C7863F-11C2-49DE-9F23-6FA14F6A0FD2}"/>
                </a:ext>
              </a:extLst>
            </p:cNvPr>
            <p:cNvSpPr/>
            <p:nvPr/>
          </p:nvSpPr>
          <p:spPr>
            <a:xfrm>
              <a:off x="8090452" y="3248902"/>
              <a:ext cx="407505" cy="1034862"/>
            </a:xfrm>
            <a:prstGeom prst="leftBrace">
              <a:avLst>
                <a:gd name="adj1" fmla="val 37601"/>
                <a:gd name="adj2" fmla="val 51095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A52D63-05AC-4309-A3E8-C47464246D1A}"/>
              </a:ext>
            </a:extLst>
          </p:cNvPr>
          <p:cNvSpPr txBox="1"/>
          <p:nvPr/>
        </p:nvSpPr>
        <p:spPr>
          <a:xfrm>
            <a:off x="8984974" y="6160377"/>
            <a:ext cx="3021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Dati</a:t>
            </a:r>
            <a:r>
              <a:rPr lang="en-GB" sz="1200" dirty="0"/>
              <a:t>: Bruegel RRF dataset</a:t>
            </a:r>
          </a:p>
        </p:txBody>
      </p:sp>
    </p:spTree>
    <p:extLst>
      <p:ext uri="{BB962C8B-B14F-4D97-AF65-F5344CB8AC3E}">
        <p14:creationId xmlns:p14="http://schemas.microsoft.com/office/powerpoint/2010/main" val="304769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7C4795-2055-441C-ADE3-DB828DAF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/>
              <a:t>Quanti</a:t>
            </a:r>
            <a:r>
              <a:rPr lang="en-GB" sz="4000" dirty="0"/>
              <a:t> ne </a:t>
            </a:r>
            <a:r>
              <a:rPr lang="en-GB" sz="4000" dirty="0" err="1"/>
              <a:t>sono</a:t>
            </a:r>
            <a:r>
              <a:rPr lang="en-GB" sz="4000" dirty="0"/>
              <a:t> </a:t>
            </a:r>
            <a:r>
              <a:rPr lang="en-GB" sz="4000" dirty="0" err="1"/>
              <a:t>stati</a:t>
            </a:r>
            <a:r>
              <a:rPr lang="en-GB" sz="4000" dirty="0"/>
              <a:t> </a:t>
            </a:r>
            <a:r>
              <a:rPr lang="en-GB" sz="4000" dirty="0" err="1"/>
              <a:t>richiesti</a:t>
            </a:r>
            <a:r>
              <a:rPr lang="en-GB" sz="4000" dirty="0"/>
              <a:t> – </a:t>
            </a:r>
            <a:r>
              <a:rPr lang="en-GB" sz="4000" dirty="0" err="1"/>
              <a:t>valore</a:t>
            </a:r>
            <a:r>
              <a:rPr lang="en-GB" sz="4000" dirty="0"/>
              <a:t> </a:t>
            </a:r>
            <a:r>
              <a:rPr lang="en-GB" sz="4000" dirty="0" err="1"/>
              <a:t>assoluto</a:t>
            </a:r>
            <a:endParaRPr lang="en-GB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CE2628-4AC9-4154-94D6-FD079FCD4193}"/>
              </a:ext>
            </a:extLst>
          </p:cNvPr>
          <p:cNvSpPr txBox="1"/>
          <p:nvPr/>
        </p:nvSpPr>
        <p:spPr>
          <a:xfrm>
            <a:off x="8591550" y="6160377"/>
            <a:ext cx="3414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Dati</a:t>
            </a:r>
            <a:r>
              <a:rPr lang="en-GB" sz="1200" dirty="0"/>
              <a:t>: Bruegel RRF dataset/ Eurostat (GDP 2019)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520E6F-6917-4BEB-B307-4D69294A519E}"/>
              </a:ext>
            </a:extLst>
          </p:cNvPr>
          <p:cNvGrpSpPr/>
          <p:nvPr/>
        </p:nvGrpSpPr>
        <p:grpSpPr>
          <a:xfrm>
            <a:off x="284085" y="1944998"/>
            <a:ext cx="11652811" cy="4455801"/>
            <a:chOff x="284085" y="1944998"/>
            <a:chExt cx="11652811" cy="4455801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7ECA3579-D73E-4E1F-902C-8699324131D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58102771"/>
                </p:ext>
              </p:extLst>
            </p:nvPr>
          </p:nvGraphicFramePr>
          <p:xfrm>
            <a:off x="284085" y="1944998"/>
            <a:ext cx="11652811" cy="44558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12" name="Picture 11" descr="A picture containing treemap chart&#10;&#10;Description automatically generated">
              <a:extLst>
                <a:ext uri="{FF2B5EF4-FFF2-40B4-BE49-F238E27FC236}">
                  <a16:creationId xmlns:a16="http://schemas.microsoft.com/office/drawing/2014/main" id="{67F4DF0B-B6A9-400B-8962-B2D258180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132" y="3558088"/>
              <a:ext cx="291003" cy="194040"/>
            </a:xfrm>
            <a:prstGeom prst="rect">
              <a:avLst/>
            </a:prstGeom>
          </p:spPr>
        </p:pic>
        <p:pic>
          <p:nvPicPr>
            <p:cNvPr id="14" name="Picture 1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60A2BED-EE5A-4E2E-9DDB-501D578F7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1183" y="3879719"/>
              <a:ext cx="405710" cy="243426"/>
            </a:xfrm>
            <a:prstGeom prst="rect">
              <a:avLst/>
            </a:prstGeom>
          </p:spPr>
        </p:pic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322CE6D6-E7C9-4E6F-A55B-E997DFB12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88" y="3754493"/>
              <a:ext cx="365231" cy="243426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14C59D9E-4C87-4900-BEBD-236473AD1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624" y="2438171"/>
              <a:ext cx="315914" cy="210609"/>
            </a:xfrm>
            <a:prstGeom prst="rect">
              <a:avLst/>
            </a:prstGeom>
          </p:spPr>
        </p:pic>
        <p:pic>
          <p:nvPicPr>
            <p:cNvPr id="20" name="Picture 1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7967C8F-EFAA-4356-ACAA-0A9ABC8FC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94" y="3822015"/>
              <a:ext cx="365231" cy="243535"/>
            </a:xfrm>
            <a:prstGeom prst="rect">
              <a:avLst/>
            </a:prstGeom>
          </p:spPr>
        </p:pic>
        <p:pic>
          <p:nvPicPr>
            <p:cNvPr id="22" name="Picture 21" descr="Shape, logo&#10;&#10;Description automatically generated with medium confidence">
              <a:extLst>
                <a:ext uri="{FF2B5EF4-FFF2-40B4-BE49-F238E27FC236}">
                  <a16:creationId xmlns:a16="http://schemas.microsoft.com/office/drawing/2014/main" id="{3979B6E7-2684-430E-A05A-2E5AF055E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554" y="3822015"/>
              <a:ext cx="389482" cy="243426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CA31AB-9B2D-46F1-88A0-1EF767BF989F}"/>
                </a:ext>
              </a:extLst>
            </p:cNvPr>
            <p:cNvCxnSpPr/>
            <p:nvPr/>
          </p:nvCxnSpPr>
          <p:spPr>
            <a:xfrm>
              <a:off x="1401374" y="2698023"/>
              <a:ext cx="9752401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62F8B84-ACA8-4FAC-B722-9499ECB08AA2}"/>
                </a:ext>
              </a:extLst>
            </p:cNvPr>
            <p:cNvCxnSpPr/>
            <p:nvPr/>
          </p:nvCxnSpPr>
          <p:spPr>
            <a:xfrm>
              <a:off x="1401374" y="3814938"/>
              <a:ext cx="9752401" cy="0"/>
            </a:xfrm>
            <a:prstGeom prst="line">
              <a:avLst/>
            </a:prstGeom>
            <a:ln w="1905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F7B2C2-D85D-4264-9DBF-0DD2208D2D0F}"/>
                </a:ext>
              </a:extLst>
            </p:cNvPr>
            <p:cNvSpPr txBox="1"/>
            <p:nvPr/>
          </p:nvSpPr>
          <p:spPr>
            <a:xfrm>
              <a:off x="1699238" y="2162315"/>
              <a:ext cx="1272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191.5 </a:t>
              </a:r>
              <a:r>
                <a:rPr lang="en-GB" dirty="0" err="1"/>
                <a:t>mld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11479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9F94-28CB-43A9-82BF-6EF089D8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Rapporto</a:t>
            </a:r>
            <a:r>
              <a:rPr lang="en-GB" dirty="0"/>
              <a:t> al GDP (PIL)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EF26B-255A-44AD-93A3-C5CBD122B70F}"/>
              </a:ext>
            </a:extLst>
          </p:cNvPr>
          <p:cNvSpPr txBox="1"/>
          <p:nvPr/>
        </p:nvSpPr>
        <p:spPr>
          <a:xfrm>
            <a:off x="8591550" y="6160377"/>
            <a:ext cx="3414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Dati</a:t>
            </a:r>
            <a:r>
              <a:rPr lang="en-GB" sz="1200" dirty="0"/>
              <a:t>: Bruegel RRF dataset/ Eurostat (GDP 2019)</a:t>
            </a:r>
          </a:p>
        </p:txBody>
      </p:sp>
      <p:pic>
        <p:nvPicPr>
          <p:cNvPr id="7" name="Picture 6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92AFCDB7-21C2-4EF9-85BB-EDB99DD5C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63" y="3623927"/>
            <a:ext cx="291003" cy="194040"/>
          </a:xfrm>
          <a:prstGeom prst="rect">
            <a:avLst/>
          </a:prstGeom>
        </p:spPr>
      </p:pic>
      <p:pic>
        <p:nvPicPr>
          <p:cNvPr id="8" name="Picture 7" descr="Shape, background pattern&#10;&#10;Description automatically generated">
            <a:extLst>
              <a:ext uri="{FF2B5EF4-FFF2-40B4-BE49-F238E27FC236}">
                <a16:creationId xmlns:a16="http://schemas.microsoft.com/office/drawing/2014/main" id="{7E02677C-361A-4874-A1CA-D7FE1F0C6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83" y="4164873"/>
            <a:ext cx="405710" cy="24342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9BD5A-4FD0-4406-8529-0C080DC7E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54" y="4043160"/>
            <a:ext cx="365231" cy="243426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5693FA0-2DBD-4375-807B-9F04492D9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49" y="2857271"/>
            <a:ext cx="315914" cy="210609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1E3E6E7E-37B7-4AE3-A9E9-BC8AB9418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46" y="2077797"/>
            <a:ext cx="365231" cy="243535"/>
          </a:xfrm>
          <a:prstGeom prst="rect">
            <a:avLst/>
          </a:prstGeom>
        </p:spPr>
      </p:pic>
      <p:pic>
        <p:nvPicPr>
          <p:cNvPr id="12" name="Picture 11" descr="Shape, logo&#10;&#10;Description automatically generated with medium confidence">
            <a:extLst>
              <a:ext uri="{FF2B5EF4-FFF2-40B4-BE49-F238E27FC236}">
                <a16:creationId xmlns:a16="http://schemas.microsoft.com/office/drawing/2014/main" id="{95817EB2-3DAC-4614-AAC0-F96F782D6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85" y="3380501"/>
            <a:ext cx="389482" cy="243426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288C2B11-8A1D-4244-83E8-867AEF9A2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09" y="3168943"/>
            <a:ext cx="389483" cy="259183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E10C28-C22C-4E1D-85DF-599566F32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48" y="2398891"/>
            <a:ext cx="529469" cy="3529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155749-D8E2-446F-8C77-0BF03293817B}"/>
              </a:ext>
            </a:extLst>
          </p:cNvPr>
          <p:cNvGrpSpPr/>
          <p:nvPr/>
        </p:nvGrpSpPr>
        <p:grpSpPr>
          <a:xfrm>
            <a:off x="545884" y="2084832"/>
            <a:ext cx="11100231" cy="4495128"/>
            <a:chOff x="476250" y="2039022"/>
            <a:chExt cx="11100231" cy="449512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FD2FEFCB-D488-437A-AC88-D1FAF22410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83329741"/>
                </p:ext>
              </p:extLst>
            </p:nvPr>
          </p:nvGraphicFramePr>
          <p:xfrm>
            <a:off x="476250" y="2039022"/>
            <a:ext cx="11100231" cy="44951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2AA8088-AB53-44A4-81E3-569A22BB4537}"/>
                </a:ext>
              </a:extLst>
            </p:cNvPr>
            <p:cNvCxnSpPr/>
            <p:nvPr/>
          </p:nvCxnSpPr>
          <p:spPr>
            <a:xfrm>
              <a:off x="1638720" y="4090785"/>
              <a:ext cx="9752401" cy="0"/>
            </a:xfrm>
            <a:prstGeom prst="line">
              <a:avLst/>
            </a:prstGeom>
            <a:ln w="19050">
              <a:solidFill>
                <a:schemeClr val="accent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ADFA1ED-1205-4521-8B9C-B58592230D60}"/>
                </a:ext>
              </a:extLst>
            </p:cNvPr>
            <p:cNvCxnSpPr/>
            <p:nvPr/>
          </p:nvCxnSpPr>
          <p:spPr>
            <a:xfrm>
              <a:off x="1648245" y="3183028"/>
              <a:ext cx="9752401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6420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198E0-1BD3-42B4-B208-683F1B15D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900">
                <a:solidFill>
                  <a:srgbClr val="FFFFFF"/>
                </a:solidFill>
              </a:rPr>
              <a:t>MA da dove vengono questi soldi 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7BA0F-8721-4632-96D4-D69225373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Emissione</a:t>
            </a:r>
            <a:r>
              <a:rPr lang="en-US" dirty="0">
                <a:solidFill>
                  <a:srgbClr val="FFFFFF"/>
                </a:solidFill>
              </a:rPr>
              <a:t> di bond da </a:t>
            </a:r>
            <a:r>
              <a:rPr lang="en-US" dirty="0" err="1">
                <a:solidFill>
                  <a:srgbClr val="FFFFFF"/>
                </a:solidFill>
              </a:rPr>
              <a:t>parte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della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commissione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europea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r>
              <a:rPr lang="en-US" b="1" dirty="0">
                <a:solidFill>
                  <a:srgbClr val="FFFFFF"/>
                </a:solidFill>
              </a:rPr>
              <a:t>Come </a:t>
            </a:r>
            <a:r>
              <a:rPr lang="en-US" b="1" dirty="0" err="1">
                <a:solidFill>
                  <a:srgbClr val="FFFFFF"/>
                </a:solidFill>
              </a:rPr>
              <a:t>si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ripagheranno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questi</a:t>
            </a:r>
            <a:r>
              <a:rPr lang="en-US" b="1" dirty="0">
                <a:solidFill>
                  <a:srgbClr val="FFFFFF"/>
                </a:solidFill>
              </a:rPr>
              <a:t> bond ? </a:t>
            </a:r>
          </a:p>
          <a:p>
            <a:r>
              <a:rPr lang="en-US" dirty="0">
                <a:solidFill>
                  <a:srgbClr val="FFFFFF"/>
                </a:solidFill>
              </a:rPr>
              <a:t>Con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contributi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paesi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membri</a:t>
            </a:r>
            <a:r>
              <a:rPr lang="en-US" dirty="0">
                <a:solidFill>
                  <a:srgbClr val="FFFFFF"/>
                </a:solidFill>
              </a:rPr>
              <a:t> !</a:t>
            </a:r>
          </a:p>
          <a:p>
            <a:r>
              <a:rPr lang="en-US" dirty="0" err="1">
                <a:solidFill>
                  <a:srgbClr val="FFFFFF"/>
                </a:solidFill>
              </a:rPr>
              <a:t>Altre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ipotesi</a:t>
            </a:r>
            <a:r>
              <a:rPr lang="en-US" dirty="0">
                <a:solidFill>
                  <a:srgbClr val="FFFFFF"/>
                </a:solidFill>
              </a:rPr>
              <a:t> ?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-EU plastic tax</a:t>
            </a:r>
          </a:p>
          <a:p>
            <a:r>
              <a:rPr lang="en-US" dirty="0">
                <a:solidFill>
                  <a:srgbClr val="FFFFFF"/>
                </a:solidFill>
              </a:rPr>
              <a:t>-EU “carbon tax”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20091168-284F-4D62-B76B-B12E1A8955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1039"/>
            <a:ext cx="5455921" cy="5455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797DB-51FC-4F4F-B1C7-BFA88371B025}"/>
              </a:ext>
            </a:extLst>
          </p:cNvPr>
          <p:cNvSpPr txBox="1"/>
          <p:nvPr/>
        </p:nvSpPr>
        <p:spPr>
          <a:xfrm>
            <a:off x="6512782" y="5108713"/>
            <a:ext cx="5039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non </a:t>
            </a:r>
            <a:r>
              <a:rPr lang="en-GB" sz="3200" dirty="0" err="1"/>
              <a:t>esistono</a:t>
            </a:r>
            <a:r>
              <a:rPr lang="en-GB" sz="3200" dirty="0"/>
              <a:t> </a:t>
            </a:r>
            <a:r>
              <a:rPr lang="en-GB" sz="3200" dirty="0" err="1"/>
              <a:t>pranzi</a:t>
            </a:r>
            <a:r>
              <a:rPr lang="en-GB" sz="3200" dirty="0"/>
              <a:t> gratis…</a:t>
            </a:r>
          </a:p>
        </p:txBody>
      </p:sp>
    </p:spTree>
    <p:extLst>
      <p:ext uri="{BB962C8B-B14F-4D97-AF65-F5344CB8AC3E}">
        <p14:creationId xmlns:p14="http://schemas.microsoft.com/office/powerpoint/2010/main" val="3990023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6E2D-743A-4185-AA47-11079347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255443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About 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6605D-42FF-4C7B-A2A1-CCDAF7413C63}"/>
              </a:ext>
            </a:extLst>
          </p:cNvPr>
          <p:cNvSpPr txBox="1"/>
          <p:nvPr/>
        </p:nvSpPr>
        <p:spPr>
          <a:xfrm>
            <a:off x="442238" y="2249424"/>
            <a:ext cx="425544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600" b="1" dirty="0" err="1"/>
              <a:t>Dottorando</a:t>
            </a:r>
            <a:r>
              <a:rPr lang="en-US" sz="1600" b="1" dirty="0"/>
              <a:t> </a:t>
            </a:r>
            <a:r>
              <a:rPr lang="en-US" sz="1600" b="1" dirty="0" err="1"/>
              <a:t>presso</a:t>
            </a:r>
            <a:r>
              <a:rPr lang="en-US" sz="1600" b="1" dirty="0"/>
              <a:t> il </a:t>
            </a:r>
            <a:r>
              <a:rPr lang="en-US" sz="1600" b="1" dirty="0" err="1"/>
              <a:t>Dipartimento</a:t>
            </a:r>
            <a:r>
              <a:rPr lang="en-US" sz="1600" b="1" dirty="0"/>
              <a:t> di </a:t>
            </a:r>
            <a:r>
              <a:rPr lang="en-US" sz="1600" b="1" dirty="0" err="1"/>
              <a:t>Scienze</a:t>
            </a:r>
            <a:r>
              <a:rPr lang="en-US" sz="1600" b="1" dirty="0"/>
              <a:t> </a:t>
            </a:r>
            <a:r>
              <a:rPr lang="en-US" sz="1600" b="1" dirty="0" err="1"/>
              <a:t>Sociali</a:t>
            </a:r>
            <a:r>
              <a:rPr lang="en-US" sz="1600" b="1" dirty="0"/>
              <a:t> ed </a:t>
            </a:r>
            <a:r>
              <a:rPr lang="en-US" sz="1600" b="1" dirty="0" err="1"/>
              <a:t>Economiche</a:t>
            </a:r>
            <a:endParaRPr lang="en-US" sz="1600" b="1" dirty="0"/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600" dirty="0"/>
              <a:t>Ricerca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temi</a:t>
            </a:r>
            <a:r>
              <a:rPr lang="en-US" sz="1600" dirty="0"/>
              <a:t> di political economy (</a:t>
            </a:r>
            <a:r>
              <a:rPr lang="en-US" sz="1600" dirty="0" err="1"/>
              <a:t>elezioni</a:t>
            </a:r>
            <a:r>
              <a:rPr lang="en-US" sz="1600" dirty="0"/>
              <a:t>, </a:t>
            </a:r>
            <a:r>
              <a:rPr lang="en-US" sz="1600" dirty="0" err="1"/>
              <a:t>qualità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rappresentanza</a:t>
            </a:r>
            <a:r>
              <a:rPr lang="en-US" sz="1600" dirty="0"/>
              <a:t>, </a:t>
            </a:r>
            <a:r>
              <a:rPr lang="en-US" sz="1600" dirty="0" err="1"/>
              <a:t>trasparenza</a:t>
            </a:r>
            <a:r>
              <a:rPr lang="en-US" sz="1600" dirty="0"/>
              <a:t>, influenza </a:t>
            </a:r>
            <a:r>
              <a:rPr lang="en-US" sz="1600" err="1"/>
              <a:t>dei</a:t>
            </a:r>
            <a:r>
              <a:rPr lang="en-US" sz="1600"/>
              <a:t> media..etc)</a:t>
            </a:r>
            <a:endParaRPr lang="en-US" sz="1600" dirty="0"/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 dirty="0"/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 dirty="0"/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 b="1" dirty="0"/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600" b="1" dirty="0" err="1"/>
              <a:t>Funzionario</a:t>
            </a:r>
            <a:r>
              <a:rPr lang="en-US" sz="1600" b="1" dirty="0"/>
              <a:t> </a:t>
            </a:r>
            <a:r>
              <a:rPr lang="en-US" sz="1600" b="1" dirty="0" err="1"/>
              <a:t>presso</a:t>
            </a:r>
            <a:r>
              <a:rPr lang="en-US" sz="1600" b="1" dirty="0"/>
              <a:t> il </a:t>
            </a:r>
            <a:r>
              <a:rPr lang="en-US" sz="1600" b="1" dirty="0" err="1"/>
              <a:t>Servizio</a:t>
            </a:r>
            <a:r>
              <a:rPr lang="en-US" sz="1600" b="1" dirty="0"/>
              <a:t> </a:t>
            </a:r>
            <a:r>
              <a:rPr lang="en-US" sz="1600" b="1" dirty="0" err="1"/>
              <a:t>Studi</a:t>
            </a:r>
            <a:r>
              <a:rPr lang="en-US" sz="1600" b="1" dirty="0"/>
              <a:t> </a:t>
            </a:r>
            <a:r>
              <a:rPr lang="en-US" sz="1600" b="1" dirty="0" err="1"/>
              <a:t>Dipartimentale</a:t>
            </a:r>
            <a:r>
              <a:rPr lang="en-US" sz="1600" b="1" dirty="0"/>
              <a:t> </a:t>
            </a:r>
            <a:r>
              <a:rPr lang="en-US" sz="1600" b="1" dirty="0" err="1"/>
              <a:t>della</a:t>
            </a:r>
            <a:r>
              <a:rPr lang="en-US" sz="1600" b="1" dirty="0"/>
              <a:t> </a:t>
            </a:r>
            <a:r>
              <a:rPr lang="en-US" sz="1600" b="1" dirty="0" err="1"/>
              <a:t>Ragioneria</a:t>
            </a:r>
            <a:r>
              <a:rPr lang="en-US" sz="1600" b="1" dirty="0"/>
              <a:t> </a:t>
            </a:r>
            <a:r>
              <a:rPr lang="en-US" sz="1600" b="1" dirty="0" err="1"/>
              <a:t>Generale</a:t>
            </a:r>
            <a:r>
              <a:rPr lang="en-US" sz="1600" b="1" dirty="0"/>
              <a:t> </a:t>
            </a:r>
            <a:r>
              <a:rPr lang="en-US" sz="1600" b="1" dirty="0" err="1"/>
              <a:t>Dello</a:t>
            </a:r>
            <a:r>
              <a:rPr lang="en-US" sz="1600" b="1" dirty="0"/>
              <a:t> </a:t>
            </a:r>
            <a:r>
              <a:rPr lang="en-US" sz="1600" b="1" dirty="0" err="1"/>
              <a:t>Stato</a:t>
            </a:r>
            <a:r>
              <a:rPr lang="en-US" sz="1600" b="1" dirty="0"/>
              <a:t> (</a:t>
            </a:r>
            <a:r>
              <a:rPr lang="en-US" sz="1600" b="1" dirty="0" err="1"/>
              <a:t>Ministero</a:t>
            </a:r>
            <a:r>
              <a:rPr lang="en-US" sz="1600" b="1" dirty="0"/>
              <a:t> </a:t>
            </a:r>
            <a:r>
              <a:rPr lang="en-US" sz="1600" b="1" dirty="0" err="1"/>
              <a:t>Dell’Economia</a:t>
            </a:r>
            <a:r>
              <a:rPr lang="en-US" sz="1600" b="1" dirty="0"/>
              <a:t> e </a:t>
            </a:r>
            <a:r>
              <a:rPr lang="en-US" sz="1600" b="1" dirty="0" err="1"/>
              <a:t>delle</a:t>
            </a:r>
            <a:r>
              <a:rPr lang="en-US" sz="1600" b="1" dirty="0"/>
              <a:t> </a:t>
            </a:r>
            <a:r>
              <a:rPr lang="en-US" sz="1600" b="1" dirty="0" err="1"/>
              <a:t>Finanze</a:t>
            </a:r>
            <a:r>
              <a:rPr lang="en-US" sz="1600" b="1" dirty="0"/>
              <a:t>)</a:t>
            </a:r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600" dirty="0" err="1"/>
              <a:t>Analisi</a:t>
            </a:r>
            <a:r>
              <a:rPr lang="en-US" sz="1600" dirty="0"/>
              <a:t> </a:t>
            </a:r>
            <a:r>
              <a:rPr lang="en-US" sz="1600" dirty="0" err="1"/>
              <a:t>degli</a:t>
            </a:r>
            <a:r>
              <a:rPr lang="en-US" sz="1600" dirty="0"/>
              <a:t> </a:t>
            </a:r>
            <a:r>
              <a:rPr lang="en-US" sz="1600" dirty="0" err="1"/>
              <a:t>investimenti</a:t>
            </a:r>
            <a:r>
              <a:rPr lang="en-US" sz="1600" dirty="0"/>
              <a:t> </a:t>
            </a:r>
            <a:r>
              <a:rPr lang="en-US" sz="1600" dirty="0" err="1"/>
              <a:t>pubblici</a:t>
            </a:r>
            <a:r>
              <a:rPr lang="en-US" sz="1600" dirty="0"/>
              <a:t>, note </a:t>
            </a:r>
            <a:r>
              <a:rPr lang="en-US" sz="1600" dirty="0" err="1"/>
              <a:t>tematiche</a:t>
            </a:r>
            <a:r>
              <a:rPr lang="en-US" sz="1600" dirty="0"/>
              <a:t> di RGS, </a:t>
            </a:r>
            <a:r>
              <a:rPr lang="en-US" sz="1600" dirty="0" err="1"/>
              <a:t>analisi</a:t>
            </a:r>
            <a:r>
              <a:rPr lang="en-US" sz="1600" dirty="0"/>
              <a:t> </a:t>
            </a:r>
            <a:r>
              <a:rPr lang="en-US" sz="1600"/>
              <a:t>del PNNR</a:t>
            </a:r>
            <a:endParaRPr lang="en-US" sz="1600" dirty="0"/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/>
          </a:p>
          <a:p>
            <a:pPr lvl="1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0339DB-5249-4327-9F01-C6A1B449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21359"/>
            <a:ext cx="5880046" cy="57771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89799C-FC09-4815-96BA-3DA81B8BEC1C}"/>
              </a:ext>
            </a:extLst>
          </p:cNvPr>
          <p:cNvSpPr/>
          <p:nvPr/>
        </p:nvSpPr>
        <p:spPr>
          <a:xfrm>
            <a:off x="6096000" y="1838960"/>
            <a:ext cx="1889760" cy="944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91FB6B4-4E9E-42CC-8264-ADA9196BE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66" y="3772727"/>
            <a:ext cx="1515872" cy="504314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77AFB077-F2CF-4734-B431-DBED97D0C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69" y="1819379"/>
            <a:ext cx="1436979" cy="430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991DD7-D4F8-F5CA-2773-3DCC6D0001F1}"/>
              </a:ext>
            </a:extLst>
          </p:cNvPr>
          <p:cNvSpPr txBox="1"/>
          <p:nvPr/>
        </p:nvSpPr>
        <p:spPr>
          <a:xfrm>
            <a:off x="436781" y="5964936"/>
            <a:ext cx="4255443" cy="9448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1600" b="1"/>
              <a:t>Collaborazioni con Fondazione Luigi Einaudi, Youtrend/Quorum per analisi elettorali e politiche</a:t>
            </a:r>
            <a:endParaRPr lang="en-US" sz="1600" dirty="0"/>
          </a:p>
          <a:p>
            <a:pPr marL="800100" lvl="1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1600"/>
          </a:p>
          <a:p>
            <a:pPr lvl="1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5660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44B071-9EBF-4CD9-94F3-C4564538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 </a:t>
            </a:r>
            <a:r>
              <a:rPr lang="en-GB" dirty="0" err="1"/>
              <a:t>Paga</a:t>
            </a:r>
            <a:r>
              <a:rPr lang="en-GB" dirty="0"/>
              <a:t> il </a:t>
            </a:r>
            <a:r>
              <a:rPr lang="en-GB" dirty="0" err="1"/>
              <a:t>pranzo</a:t>
            </a:r>
            <a:r>
              <a:rPr lang="en-GB" dirty="0"/>
              <a:t> 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3C12FD7-3945-4E8B-BDB8-86E6E2D9B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5528004"/>
              </p:ext>
            </p:extLst>
          </p:nvPr>
        </p:nvGraphicFramePr>
        <p:xfrm>
          <a:off x="543550" y="1899391"/>
          <a:ext cx="11648450" cy="4373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26E0127-FEFD-43CA-8606-264A3D0EB946}"/>
              </a:ext>
            </a:extLst>
          </p:cNvPr>
          <p:cNvSpPr txBox="1"/>
          <p:nvPr/>
        </p:nvSpPr>
        <p:spPr>
          <a:xfrm>
            <a:off x="5989912" y="6530096"/>
            <a:ext cx="70332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0" u="none" strike="noStrike" baseline="0" dirty="0">
                <a:solidFill>
                  <a:schemeClr val="accent2">
                    <a:lumMod val="50000"/>
                  </a:schemeClr>
                </a:solidFill>
                <a:latin typeface="UtopiaStd-Regular"/>
              </a:rPr>
              <a:t>Fonte </a:t>
            </a:r>
            <a:r>
              <a:rPr lang="en-GB" sz="1000" b="0" u="none" strike="noStrike" baseline="0" dirty="0" err="1">
                <a:solidFill>
                  <a:schemeClr val="accent2">
                    <a:lumMod val="50000"/>
                  </a:schemeClr>
                </a:solidFill>
                <a:latin typeface="UtopiaStd-Regular"/>
              </a:rPr>
              <a:t>dati</a:t>
            </a:r>
            <a:r>
              <a:rPr lang="en-GB" sz="1000" b="0" u="none" strike="noStrike" baseline="0" dirty="0">
                <a:solidFill>
                  <a:schemeClr val="accent2">
                    <a:lumMod val="50000"/>
                  </a:schemeClr>
                </a:solidFill>
                <a:latin typeface="UtopiaStd-Regular"/>
              </a:rPr>
              <a:t>: </a:t>
            </a:r>
            <a:r>
              <a:rPr lang="en-GB" sz="1000" b="0" u="none" strike="noStrike" baseline="0" dirty="0" err="1">
                <a:solidFill>
                  <a:schemeClr val="accent2">
                    <a:lumMod val="50000"/>
                  </a:schemeClr>
                </a:solidFill>
                <a:latin typeface="UtopiaStd-Regular"/>
              </a:rPr>
              <a:t>Darvas</a:t>
            </a:r>
            <a:r>
              <a:rPr lang="en-GB" sz="1000" b="0" u="none" strike="noStrike" baseline="0" dirty="0">
                <a:solidFill>
                  <a:schemeClr val="accent2">
                    <a:lumMod val="50000"/>
                  </a:schemeClr>
                </a:solidFill>
                <a:latin typeface="UtopiaStd-Regular"/>
              </a:rPr>
              <a:t>, </a:t>
            </a:r>
            <a:r>
              <a:rPr lang="en-GB" sz="1000" b="0" u="none" strike="noStrike" baseline="0" dirty="0" err="1">
                <a:solidFill>
                  <a:schemeClr val="accent2">
                    <a:lumMod val="50000"/>
                  </a:schemeClr>
                </a:solidFill>
                <a:latin typeface="UtopiaStd-Regular"/>
              </a:rPr>
              <a:t>Bruegel,Policy</a:t>
            </a:r>
            <a:r>
              <a:rPr lang="en-GB" sz="1000" b="0" u="none" strike="noStrike" baseline="0" dirty="0">
                <a:solidFill>
                  <a:schemeClr val="accent2">
                    <a:lumMod val="50000"/>
                  </a:schemeClr>
                </a:solidFill>
                <a:latin typeface="UtopiaStd-Regular"/>
              </a:rPr>
              <a:t> Contribution </a:t>
            </a:r>
            <a:r>
              <a:rPr lang="en-US" sz="1000" b="0" u="none" strike="noStrike" baseline="0" dirty="0">
                <a:solidFill>
                  <a:schemeClr val="accent2">
                    <a:lumMod val="50000"/>
                  </a:schemeClr>
                </a:solidFill>
                <a:latin typeface="UtopiaStd-Regular"/>
              </a:rPr>
              <a:t>Issue n˚03/21 | January 2021. Table 1, Zero Economic Impact scenario</a:t>
            </a:r>
            <a:endParaRPr lang="en-GB" sz="1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Graphic 9" descr="Siren with solid fill">
            <a:extLst>
              <a:ext uri="{FF2B5EF4-FFF2-40B4-BE49-F238E27FC236}">
                <a16:creationId xmlns:a16="http://schemas.microsoft.com/office/drawing/2014/main" id="{E575889B-9DF7-42B3-8D6D-D3B041D4E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9430" y="327904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A91605-EAC0-4051-B009-839372CCDA8E}"/>
              </a:ext>
            </a:extLst>
          </p:cNvPr>
          <p:cNvSpPr txBox="1"/>
          <p:nvPr/>
        </p:nvSpPr>
        <p:spPr>
          <a:xfrm>
            <a:off x="7998781" y="284085"/>
            <a:ext cx="3852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Si </a:t>
            </a:r>
            <a:r>
              <a:rPr lang="en-GB" sz="1200" dirty="0" err="1"/>
              <a:t>tratta</a:t>
            </a:r>
            <a:r>
              <a:rPr lang="en-GB" sz="1200" dirty="0"/>
              <a:t> di stime </a:t>
            </a:r>
            <a:r>
              <a:rPr lang="en-GB" sz="1200" dirty="0" err="1"/>
              <a:t>che</a:t>
            </a:r>
            <a:r>
              <a:rPr lang="en-GB" sz="1200" dirty="0"/>
              <a:t> </a:t>
            </a:r>
            <a:r>
              <a:rPr lang="en-GB" sz="1200" dirty="0" err="1"/>
              <a:t>hanno</a:t>
            </a:r>
            <a:r>
              <a:rPr lang="en-GB" sz="1200" dirty="0"/>
              <a:t> un alto </a:t>
            </a:r>
            <a:r>
              <a:rPr lang="en-GB" sz="1200" dirty="0" err="1"/>
              <a:t>grado</a:t>
            </a:r>
            <a:r>
              <a:rPr lang="en-GB" sz="1200" dirty="0"/>
              <a:t> di </a:t>
            </a:r>
            <a:r>
              <a:rPr lang="en-GB" sz="1200" dirty="0" err="1"/>
              <a:t>incertezza</a:t>
            </a:r>
            <a:r>
              <a:rPr lang="en-GB" sz="1200" dirty="0"/>
              <a:t> </a:t>
            </a:r>
            <a:r>
              <a:rPr lang="en-GB" sz="1200" dirty="0" err="1"/>
              <a:t>dovuto</a:t>
            </a:r>
            <a:r>
              <a:rPr lang="en-GB" sz="1200" dirty="0"/>
              <a:t> </a:t>
            </a:r>
            <a:r>
              <a:rPr lang="en-GB" sz="1200" dirty="0" err="1"/>
              <a:t>all’ampiezza</a:t>
            </a:r>
            <a:r>
              <a:rPr lang="en-GB" sz="1200" dirty="0"/>
              <a:t> del </a:t>
            </a:r>
            <a:r>
              <a:rPr lang="en-GB" sz="1200" dirty="0" err="1"/>
              <a:t>periodo</a:t>
            </a:r>
            <a:r>
              <a:rPr lang="en-GB" sz="1200" dirty="0"/>
              <a:t> da </a:t>
            </a:r>
            <a:r>
              <a:rPr lang="en-GB" sz="1200" dirty="0" err="1"/>
              <a:t>prendere</a:t>
            </a:r>
            <a:r>
              <a:rPr lang="en-GB" sz="1200" dirty="0"/>
              <a:t> in </a:t>
            </a:r>
            <a:r>
              <a:rPr lang="en-GB" sz="1200" dirty="0" err="1"/>
              <a:t>considerazione</a:t>
            </a:r>
            <a:r>
              <a:rPr lang="en-GB" sz="1200" dirty="0"/>
              <a:t> (2021-2058).</a:t>
            </a:r>
          </a:p>
          <a:p>
            <a:pPr algn="l"/>
            <a:r>
              <a:rPr lang="en-GB" sz="1200" dirty="0"/>
              <a:t>Per </a:t>
            </a:r>
            <a:r>
              <a:rPr lang="en-GB" sz="1200" dirty="0" err="1"/>
              <a:t>approfondire</a:t>
            </a:r>
            <a:r>
              <a:rPr lang="en-GB" sz="1200" dirty="0"/>
              <a:t>: </a:t>
            </a:r>
            <a:r>
              <a:rPr lang="en-GB" sz="1200" dirty="0" err="1"/>
              <a:t>vedi</a:t>
            </a:r>
            <a:r>
              <a:rPr lang="en-GB" sz="1200" dirty="0"/>
              <a:t>: </a:t>
            </a:r>
            <a:r>
              <a:rPr lang="en-GB" sz="1200" i="1" dirty="0">
                <a:hlinkClick r:id="rId5"/>
              </a:rPr>
              <a:t>The nonsense of Next Generation EU net balance calculations, Bruegel 2021</a:t>
            </a:r>
            <a:endParaRPr lang="en-GB" sz="12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B3094B-A7DB-49AF-8E67-9F81331FDDC7}"/>
              </a:ext>
            </a:extLst>
          </p:cNvPr>
          <p:cNvSpPr/>
          <p:nvPr/>
        </p:nvSpPr>
        <p:spPr>
          <a:xfrm>
            <a:off x="1024128" y="3067050"/>
            <a:ext cx="6291072" cy="161925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A5FC79-31D2-4AD1-869F-7DCCCA6E1129}"/>
              </a:ext>
            </a:extLst>
          </p:cNvPr>
          <p:cNvSpPr/>
          <p:nvPr/>
        </p:nvSpPr>
        <p:spPr>
          <a:xfrm>
            <a:off x="399928" y="4124325"/>
            <a:ext cx="11648450" cy="14996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CD21A5-6B3A-4AFC-8C8E-139438A7FDFC}"/>
              </a:ext>
            </a:extLst>
          </p:cNvPr>
          <p:cNvSpPr/>
          <p:nvPr/>
        </p:nvSpPr>
        <p:spPr>
          <a:xfrm>
            <a:off x="399928" y="1992111"/>
            <a:ext cx="11553947" cy="213221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3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" grpId="0" animBg="1"/>
      <p:bldP spid="3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63A2C83-937A-4893-8581-F42405AA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Il </a:t>
            </a:r>
            <a:r>
              <a:rPr lang="en-US" sz="5000" kern="1200" cap="all" spc="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processo</a:t>
            </a:r>
            <a:r>
              <a:rPr lang="en-US" sz="50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cap="all" spc="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decisionale</a:t>
            </a:r>
            <a:endParaRPr lang="en-US" sz="500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96887C3F-6DF3-40BC-8FD0-A6ADD8B3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06" y="640080"/>
            <a:ext cx="7561383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3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id="{078C9C77-6C02-47B9-8330-ADE2296CD50D}"/>
              </a:ext>
            </a:extLst>
          </p:cNvPr>
          <p:cNvSpPr/>
          <p:nvPr/>
        </p:nvSpPr>
        <p:spPr>
          <a:xfrm rot="10800000">
            <a:off x="1651915" y="3713215"/>
            <a:ext cx="5096774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A65490-B9E0-4E9A-BD76-6371C93CB37C}"/>
              </a:ext>
            </a:extLst>
          </p:cNvPr>
          <p:cNvGraphicFramePr/>
          <p:nvPr/>
        </p:nvGraphicFramePr>
        <p:xfrm>
          <a:off x="8643447" y="3344608"/>
          <a:ext cx="4241978" cy="282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" name="Arrow: Right 55">
            <a:extLst>
              <a:ext uri="{FF2B5EF4-FFF2-40B4-BE49-F238E27FC236}">
                <a16:creationId xmlns:a16="http://schemas.microsoft.com/office/drawing/2014/main" id="{14513BDC-4EA0-4D10-85D2-A309D86EDE42}"/>
              </a:ext>
            </a:extLst>
          </p:cNvPr>
          <p:cNvSpPr/>
          <p:nvPr/>
        </p:nvSpPr>
        <p:spPr>
          <a:xfrm>
            <a:off x="8432593" y="3426952"/>
            <a:ext cx="1182497" cy="11711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232A17EA-4835-4BDC-AFD7-BCE4E9D6C4B4}"/>
              </a:ext>
            </a:extLst>
          </p:cNvPr>
          <p:cNvSpPr/>
          <p:nvPr/>
        </p:nvSpPr>
        <p:spPr>
          <a:xfrm rot="10800000">
            <a:off x="8082674" y="2235536"/>
            <a:ext cx="2676946" cy="59802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C20AC658-7A3F-4AE7-98D4-46F83205DB07}"/>
              </a:ext>
            </a:extLst>
          </p:cNvPr>
          <p:cNvSpPr/>
          <p:nvPr/>
        </p:nvSpPr>
        <p:spPr>
          <a:xfrm>
            <a:off x="6003426" y="742607"/>
            <a:ext cx="3247105" cy="59802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CDC56F36-3424-491B-85CD-301B9BE170C8}"/>
              </a:ext>
            </a:extLst>
          </p:cNvPr>
          <p:cNvSpPr/>
          <p:nvPr/>
        </p:nvSpPr>
        <p:spPr>
          <a:xfrm>
            <a:off x="4862871" y="744843"/>
            <a:ext cx="2199918" cy="598024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A1B82053-FD9F-4862-9F1A-511118C3F168}"/>
              </a:ext>
            </a:extLst>
          </p:cNvPr>
          <p:cNvSpPr/>
          <p:nvPr/>
        </p:nvSpPr>
        <p:spPr>
          <a:xfrm>
            <a:off x="3004521" y="745513"/>
            <a:ext cx="2498534" cy="598024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85B0635-05F7-4ECF-81F9-CE4D590B74B9}"/>
              </a:ext>
            </a:extLst>
          </p:cNvPr>
          <p:cNvSpPr/>
          <p:nvPr/>
        </p:nvSpPr>
        <p:spPr>
          <a:xfrm>
            <a:off x="1296185" y="501588"/>
            <a:ext cx="2343848" cy="10608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539067-1260-472A-A9C3-15CA1E84D2C5}"/>
              </a:ext>
            </a:extLst>
          </p:cNvPr>
          <p:cNvSpPr txBox="1"/>
          <p:nvPr/>
        </p:nvSpPr>
        <p:spPr>
          <a:xfrm>
            <a:off x="431931" y="84098"/>
            <a:ext cx="314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La proposta della commissione  </a:t>
            </a:r>
            <a:r>
              <a:rPr lang="en-GB" dirty="0"/>
              <a:t>mag/20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3B31A-E270-48D7-8F8A-054725A015A4}"/>
              </a:ext>
            </a:extLst>
          </p:cNvPr>
          <p:cNvSpPr txBox="1"/>
          <p:nvPr/>
        </p:nvSpPr>
        <p:spPr>
          <a:xfrm>
            <a:off x="3576046" y="78966"/>
            <a:ext cx="163420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  <a:r>
              <a:rPr lang="en-GB" dirty="0"/>
              <a:t>lug/20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64B7C5-9E42-4FFC-B12C-10934CAFDA9E}"/>
              </a:ext>
            </a:extLst>
          </p:cNvPr>
          <p:cNvSpPr txBox="1"/>
          <p:nvPr/>
        </p:nvSpPr>
        <p:spPr>
          <a:xfrm>
            <a:off x="5145899" y="82003"/>
            <a:ext cx="20228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Istituzione della taskforce </a:t>
            </a:r>
            <a:r>
              <a:rPr lang="en-GB" dirty="0"/>
              <a:t>ago/20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0812EB-224E-4100-901C-A71973E77D6F}"/>
              </a:ext>
            </a:extLst>
          </p:cNvPr>
          <p:cNvSpPr txBox="1"/>
          <p:nvPr/>
        </p:nvSpPr>
        <p:spPr>
          <a:xfrm>
            <a:off x="8880110" y="72400"/>
            <a:ext cx="167785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</a:p>
          <a:p>
            <a:r>
              <a:rPr lang="en-GB" dirty="0"/>
              <a:t>dic/20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35A7C-8ABF-442C-AC0E-D8D737806D0C}"/>
              </a:ext>
            </a:extLst>
          </p:cNvPr>
          <p:cNvSpPr txBox="1"/>
          <p:nvPr/>
        </p:nvSpPr>
        <p:spPr>
          <a:xfrm>
            <a:off x="6782181" y="1619030"/>
            <a:ext cx="181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Regolamento UE </a:t>
            </a:r>
            <a:r>
              <a:rPr lang="en-GB" dirty="0"/>
              <a:t>feb/21</a:t>
            </a:r>
            <a:endParaRPr lang="en-GB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ABACE6-A773-4DD9-8E5B-BBF2B2D6EE7C}"/>
              </a:ext>
            </a:extLst>
          </p:cNvPr>
          <p:cNvSpPr txBox="1"/>
          <p:nvPr/>
        </p:nvSpPr>
        <p:spPr>
          <a:xfrm>
            <a:off x="4417584" y="1613917"/>
            <a:ext cx="236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Presentazioni dei piani </a:t>
            </a:r>
            <a:r>
              <a:rPr lang="en-GB" dirty="0"/>
              <a:t>mag/21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7B8D16-8C10-4E0D-9DE4-B00411CA6BE1}"/>
              </a:ext>
            </a:extLst>
          </p:cNvPr>
          <p:cNvSpPr txBox="1"/>
          <p:nvPr/>
        </p:nvSpPr>
        <p:spPr>
          <a:xfrm>
            <a:off x="2270787" y="1601561"/>
            <a:ext cx="239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Valutazione dei piani </a:t>
            </a:r>
            <a:r>
              <a:rPr lang="en-GB" dirty="0"/>
              <a:t>lug/21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8A7FFF-8B32-45E7-955F-CAB57EF02D4D}"/>
              </a:ext>
            </a:extLst>
          </p:cNvPr>
          <p:cNvSpPr txBox="1"/>
          <p:nvPr/>
        </p:nvSpPr>
        <p:spPr>
          <a:xfrm>
            <a:off x="2593947" y="3321960"/>
            <a:ext cx="30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Pagamento prima tranche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599E66-3DA0-44F5-8391-474FA50F42F6}"/>
              </a:ext>
            </a:extLst>
          </p:cNvPr>
          <p:cNvSpPr/>
          <p:nvPr/>
        </p:nvSpPr>
        <p:spPr>
          <a:xfrm rot="10800000">
            <a:off x="7463482" y="3713502"/>
            <a:ext cx="256890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D4469D7-424B-4FC1-9C24-1EC3D3072756}"/>
              </a:ext>
            </a:extLst>
          </p:cNvPr>
          <p:cNvSpPr/>
          <p:nvPr/>
        </p:nvSpPr>
        <p:spPr>
          <a:xfrm rot="10800000">
            <a:off x="7794906" y="3721513"/>
            <a:ext cx="188696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1E22A3F-2C87-4787-BCBF-5F457894AE38}"/>
              </a:ext>
            </a:extLst>
          </p:cNvPr>
          <p:cNvSpPr/>
          <p:nvPr/>
        </p:nvSpPr>
        <p:spPr>
          <a:xfrm rot="10800000">
            <a:off x="8067435" y="3721513"/>
            <a:ext cx="109308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28FD41-8741-4B8C-A787-0E4BDBA823FA}"/>
              </a:ext>
            </a:extLst>
          </p:cNvPr>
          <p:cNvSpPr/>
          <p:nvPr/>
        </p:nvSpPr>
        <p:spPr>
          <a:xfrm rot="10800000" flipH="1">
            <a:off x="8252639" y="3724012"/>
            <a:ext cx="87325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15E1861-25D4-4DD7-845F-92ABCA453956}"/>
              </a:ext>
            </a:extLst>
          </p:cNvPr>
          <p:cNvSpPr/>
          <p:nvPr/>
        </p:nvSpPr>
        <p:spPr>
          <a:xfrm rot="10800000">
            <a:off x="5922564" y="3715945"/>
            <a:ext cx="1434545" cy="587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4337E6-F0D4-45DD-8A89-763A6E0D9069}"/>
              </a:ext>
            </a:extLst>
          </p:cNvPr>
          <p:cNvSpPr txBox="1"/>
          <p:nvPr/>
        </p:nvSpPr>
        <p:spPr>
          <a:xfrm>
            <a:off x="9953705" y="3181449"/>
            <a:ext cx="161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2022-2026</a:t>
            </a: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76262363-7580-411C-A807-626B1702DF7B}"/>
              </a:ext>
            </a:extLst>
          </p:cNvPr>
          <p:cNvSpPr/>
          <p:nvPr/>
        </p:nvSpPr>
        <p:spPr>
          <a:xfrm>
            <a:off x="8432593" y="745640"/>
            <a:ext cx="2469463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ADA6A32F-C618-4157-83AA-22B31FF9DFA0}"/>
              </a:ext>
            </a:extLst>
          </p:cNvPr>
          <p:cNvSpPr/>
          <p:nvPr/>
        </p:nvSpPr>
        <p:spPr>
          <a:xfrm rot="10800000">
            <a:off x="6171960" y="2238676"/>
            <a:ext cx="2547743" cy="59802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4B332A5-3E4D-41A8-BE97-CD1AB0D6122E}"/>
              </a:ext>
            </a:extLst>
          </p:cNvPr>
          <p:cNvSpPr txBox="1"/>
          <p:nvPr/>
        </p:nvSpPr>
        <p:spPr>
          <a:xfrm>
            <a:off x="5821168" y="3284743"/>
            <a:ext cx="365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Implementazione del piano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B291DA6-FED2-4E29-9596-5BAB7C10A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7" y="4920288"/>
            <a:ext cx="2362200" cy="1133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DA5465-6200-4972-9136-2CAA0C4913E3}"/>
              </a:ext>
            </a:extLst>
          </p:cNvPr>
          <p:cNvSpPr txBox="1"/>
          <p:nvPr/>
        </p:nvSpPr>
        <p:spPr>
          <a:xfrm>
            <a:off x="75031" y="6453943"/>
            <a:ext cx="3877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gabriele pinto  - SESD/Uff. 5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047A6-DF3E-4A3E-BE18-7F9B78FC8614}"/>
              </a:ext>
            </a:extLst>
          </p:cNvPr>
          <p:cNvSpPr txBox="1"/>
          <p:nvPr/>
        </p:nvSpPr>
        <p:spPr>
          <a:xfrm>
            <a:off x="9024864" y="6453943"/>
            <a:ext cx="3877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I seminari RGS - 01/10/2021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3798A7-B781-4C2E-8708-D6CA3E0BC905}"/>
              </a:ext>
            </a:extLst>
          </p:cNvPr>
          <p:cNvSpPr txBox="1"/>
          <p:nvPr/>
        </p:nvSpPr>
        <p:spPr>
          <a:xfrm>
            <a:off x="7257971" y="81426"/>
            <a:ext cx="150807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dirty="0"/>
              <a:t>ago/20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DD1231-C711-4173-BCE4-966C323C00FE}"/>
              </a:ext>
            </a:extLst>
          </p:cNvPr>
          <p:cNvSpPr txBox="1"/>
          <p:nvPr/>
        </p:nvSpPr>
        <p:spPr>
          <a:xfrm>
            <a:off x="8499239" y="1609290"/>
            <a:ext cx="219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sz="1050" b="1" dirty="0"/>
              <a:t>(aggiornamento) </a:t>
            </a:r>
            <a:r>
              <a:rPr lang="en-GB" dirty="0"/>
              <a:t>gen/21</a:t>
            </a: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2F841819-84AF-4644-A5AC-85DD634633CD}"/>
              </a:ext>
            </a:extLst>
          </p:cNvPr>
          <p:cNvSpPr/>
          <p:nvPr/>
        </p:nvSpPr>
        <p:spPr>
          <a:xfrm rot="10800000">
            <a:off x="3856275" y="2238729"/>
            <a:ext cx="2927680" cy="59802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A369D471-DB5A-4EE0-A624-26359FA9A770}"/>
              </a:ext>
            </a:extLst>
          </p:cNvPr>
          <p:cNvSpPr/>
          <p:nvPr/>
        </p:nvSpPr>
        <p:spPr>
          <a:xfrm>
            <a:off x="1926454" y="2235537"/>
            <a:ext cx="2927679" cy="598024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CD9161-CB10-4EE0-A547-EC71B26BC126}"/>
              </a:ext>
            </a:extLst>
          </p:cNvPr>
          <p:cNvGrpSpPr/>
          <p:nvPr/>
        </p:nvGrpSpPr>
        <p:grpSpPr>
          <a:xfrm>
            <a:off x="9933996" y="1042189"/>
            <a:ext cx="1274315" cy="1480069"/>
            <a:chOff x="6768401" y="2687050"/>
            <a:chExt cx="1274315" cy="1480069"/>
          </a:xfrm>
          <a:solidFill>
            <a:schemeClr val="bg1"/>
          </a:solidFill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3875E52-9046-4EDF-8A00-FA8F43A5A99D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9E815AFD-63FB-4200-9E79-FEE44960DA50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36D4E9-A4F7-4B1E-8FB4-3ED59EF2E57D}"/>
              </a:ext>
            </a:extLst>
          </p:cNvPr>
          <p:cNvGrpSpPr/>
          <p:nvPr/>
        </p:nvGrpSpPr>
        <p:grpSpPr>
          <a:xfrm rot="10800000">
            <a:off x="1590997" y="2522257"/>
            <a:ext cx="1274315" cy="1480069"/>
            <a:chOff x="6768401" y="2687050"/>
            <a:chExt cx="1274315" cy="1480069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811735D-2BB6-4B46-98C0-0390E5184836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FF2E5E6D-DE79-4DFA-93CB-A9CCFFE12C51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87C47FB1-0BD9-4814-8F47-61B4D5A73465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43" name="Rectangle 1">
              <a:extLst>
                <a:ext uri="{FF2B5EF4-FFF2-40B4-BE49-F238E27FC236}">
                  <a16:creationId xmlns:a16="http://schemas.microsoft.com/office/drawing/2014/main" id="{B99B64E1-E311-4485-83F4-52A09B7FB346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8">
              <a:extLst>
                <a:ext uri="{FF2B5EF4-FFF2-40B4-BE49-F238E27FC236}">
                  <a16:creationId xmlns:a16="http://schemas.microsoft.com/office/drawing/2014/main" id="{C978D2FB-5F8C-431D-AF15-49B63D8C0AE0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51" name="TextBox 68">
              <a:extLst>
                <a:ext uri="{FF2B5EF4-FFF2-40B4-BE49-F238E27FC236}">
                  <a16:creationId xmlns:a16="http://schemas.microsoft.com/office/drawing/2014/main" id="{EA945EC3-8B35-47E7-8F7C-5190F7CA4EB6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7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Graphic spid="5" grpId="0">
        <p:bldAsOne/>
      </p:bldGraphic>
      <p:bldP spid="56" grpId="0" animBg="1"/>
      <p:bldP spid="27" grpId="0" animBg="1"/>
      <p:bldP spid="18" grpId="0" animBg="1"/>
      <p:bldP spid="7" grpId="0" animBg="1"/>
      <p:bldP spid="6" grpId="0" animBg="1"/>
      <p:bldP spid="4" grpId="0" animBg="1"/>
      <p:bldP spid="46" grpId="0"/>
      <p:bldP spid="47" grpId="0" animBg="1"/>
      <p:bldP spid="48" grpId="0" animBg="1"/>
      <p:bldP spid="49" grpId="0" animBg="1"/>
      <p:bldP spid="52" grpId="0"/>
      <p:bldP spid="53" grpId="0"/>
      <p:bldP spid="54" grpId="0"/>
      <p:bldP spid="55" grpId="0"/>
      <p:bldP spid="57" grpId="0" animBg="1"/>
      <p:bldP spid="58" grpId="0" animBg="1"/>
      <p:bldP spid="59" grpId="0" animBg="1"/>
      <p:bldP spid="60" grpId="0" animBg="1"/>
      <p:bldP spid="63" grpId="0" animBg="1"/>
      <p:bldP spid="64" grpId="0"/>
      <p:bldP spid="50" grpId="0" animBg="1"/>
      <p:bldP spid="29" grpId="0" animBg="1"/>
      <p:bldP spid="65" grpId="0"/>
      <p:bldP spid="38" grpId="0" animBg="1"/>
      <p:bldP spid="39" grpId="0"/>
      <p:bldP spid="40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769F-E55B-46A5-92E8-35A4614E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GB" dirty="0"/>
              <a:t>La proposta della commissione</a:t>
            </a:r>
            <a:br>
              <a:rPr lang="en-GB" dirty="0"/>
            </a:br>
            <a:r>
              <a:rPr lang="en-GB" dirty="0"/>
              <a:t>Maggio/2020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BFD96-8295-405C-8CC8-76E0E6766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7" y="2835674"/>
            <a:ext cx="3615605" cy="18620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E6B6A-00C0-4A9D-82DC-01234EF3F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1942216"/>
            <a:ext cx="6861687" cy="4023360"/>
          </a:xfrm>
        </p:spPr>
        <p:txBody>
          <a:bodyPr>
            <a:normAutofit/>
          </a:bodyPr>
          <a:lstStyle/>
          <a:p>
            <a:r>
              <a:rPr lang="en-GB" sz="3000" dirty="0"/>
              <a:t>Un </a:t>
            </a:r>
            <a:r>
              <a:rPr lang="en-GB" sz="3000" dirty="0" err="1"/>
              <a:t>fondo</a:t>
            </a:r>
            <a:r>
              <a:rPr lang="en-GB" sz="3000" dirty="0"/>
              <a:t> da 600 </a:t>
            </a:r>
            <a:r>
              <a:rPr lang="en-GB" sz="3000" dirty="0" err="1"/>
              <a:t>miliardi</a:t>
            </a:r>
            <a:r>
              <a:rPr lang="en-GB" sz="3000" dirty="0"/>
              <a:t> di euro (334 </a:t>
            </a:r>
            <a:r>
              <a:rPr lang="en-GB" sz="3000" dirty="0" err="1"/>
              <a:t>sussidi</a:t>
            </a:r>
            <a:r>
              <a:rPr lang="en-GB" sz="3000" dirty="0"/>
              <a:t>, 267 </a:t>
            </a:r>
            <a:r>
              <a:rPr lang="en-GB" sz="3000" dirty="0" err="1"/>
              <a:t>prestiti</a:t>
            </a:r>
            <a:r>
              <a:rPr lang="en-GB" sz="3000" dirty="0"/>
              <a:t>) per </a:t>
            </a:r>
            <a:r>
              <a:rPr lang="en-GB" sz="3000" dirty="0" err="1"/>
              <a:t>finanziare</a:t>
            </a:r>
            <a:r>
              <a:rPr lang="en-GB" sz="3000" dirty="0"/>
              <a:t> Piani di </a:t>
            </a:r>
            <a:r>
              <a:rPr lang="en-GB" sz="3000" dirty="0" err="1"/>
              <a:t>Ripresa</a:t>
            </a:r>
            <a:r>
              <a:rPr lang="en-GB" sz="3000" dirty="0"/>
              <a:t> e </a:t>
            </a:r>
            <a:r>
              <a:rPr lang="en-GB" sz="3000" dirty="0" err="1"/>
              <a:t>Resilienza</a:t>
            </a:r>
            <a:r>
              <a:rPr lang="en-GB" sz="3000" dirty="0"/>
              <a:t>. </a:t>
            </a:r>
            <a:r>
              <a:rPr lang="en-GB" sz="2100" i="1" dirty="0"/>
              <a:t>COM/2020/408 final</a:t>
            </a:r>
            <a:endParaRPr lang="en-GB" sz="3000" i="1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Quote di </a:t>
            </a:r>
            <a:r>
              <a:rPr lang="en-GB" sz="2000" dirty="0" err="1"/>
              <a:t>allocazione</a:t>
            </a:r>
            <a:r>
              <a:rPr lang="en-GB" sz="2000" dirty="0"/>
              <a:t> in </a:t>
            </a:r>
            <a:r>
              <a:rPr lang="en-GB" sz="2000" dirty="0" err="1"/>
              <a:t>funzione</a:t>
            </a:r>
            <a:r>
              <a:rPr lang="en-GB" sz="2000" dirty="0"/>
              <a:t> di PIL, </a:t>
            </a:r>
            <a:r>
              <a:rPr lang="en-GB" sz="2000" dirty="0" err="1"/>
              <a:t>popolazione</a:t>
            </a:r>
            <a:r>
              <a:rPr lang="en-GB" sz="2000" dirty="0"/>
              <a:t> e </a:t>
            </a:r>
            <a:r>
              <a:rPr lang="en-GB" sz="2000" dirty="0" err="1"/>
              <a:t>disoccupazione</a:t>
            </a:r>
            <a:r>
              <a:rPr lang="en-GB" sz="2000" dirty="0"/>
              <a:t> (Annex 1)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Valutazione </a:t>
            </a:r>
            <a:r>
              <a:rPr lang="en-GB" sz="2000" dirty="0" err="1"/>
              <a:t>su</a:t>
            </a:r>
            <a:r>
              <a:rPr lang="en-GB" sz="2000" dirty="0"/>
              <a:t> 7 </a:t>
            </a:r>
            <a:r>
              <a:rPr lang="en-GB" sz="2000" dirty="0" err="1"/>
              <a:t>indicatori</a:t>
            </a:r>
            <a:r>
              <a:rPr lang="en-GB" sz="2000" dirty="0"/>
              <a:t> (Annex 2, art.2)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/>
              <a:t>Monitoraggio</a:t>
            </a:r>
            <a:r>
              <a:rPr lang="en-GB" sz="2000" dirty="0"/>
              <a:t> e </a:t>
            </a:r>
            <a:r>
              <a:rPr lang="en-GB" sz="2000" dirty="0" err="1"/>
              <a:t>valutazione</a:t>
            </a:r>
            <a:r>
              <a:rPr lang="en-GB" sz="2000" dirty="0"/>
              <a:t> “performance-based” </a:t>
            </a:r>
            <a:r>
              <a:rPr lang="en-GB" sz="2000" dirty="0" err="1"/>
              <a:t>basato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milestone e target (art. 19)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Piani </a:t>
            </a:r>
            <a:r>
              <a:rPr lang="en-GB" sz="2000" dirty="0" err="1"/>
              <a:t>valutati</a:t>
            </a:r>
            <a:r>
              <a:rPr lang="en-GB" sz="2000" dirty="0"/>
              <a:t> e </a:t>
            </a:r>
            <a:r>
              <a:rPr lang="en-GB" sz="2000" dirty="0" err="1"/>
              <a:t>approvati</a:t>
            </a:r>
            <a:r>
              <a:rPr lang="en-GB" sz="2000" dirty="0"/>
              <a:t> </a:t>
            </a:r>
            <a:r>
              <a:rPr lang="en-GB" sz="2000" dirty="0" err="1"/>
              <a:t>dalla</a:t>
            </a:r>
            <a:r>
              <a:rPr lang="en-GB" sz="2000" dirty="0"/>
              <a:t> commissione (art. 16-17)</a:t>
            </a:r>
          </a:p>
          <a:p>
            <a:endParaRPr lang="en-GB" sz="20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42D3A6C-430C-49B1-8F19-12DBA9B3B2B4}"/>
              </a:ext>
            </a:extLst>
          </p:cNvPr>
          <p:cNvGraphicFramePr/>
          <p:nvPr/>
        </p:nvGraphicFramePr>
        <p:xfrm>
          <a:off x="-9928" y="5506812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8">
            <a:extLst>
              <a:ext uri="{FF2B5EF4-FFF2-40B4-BE49-F238E27FC236}">
                <a16:creationId xmlns:a16="http://schemas.microsoft.com/office/drawing/2014/main" id="{D1B8EF28-8ABC-4DDA-8660-2AF3C6E7F568}"/>
              </a:ext>
            </a:extLst>
          </p:cNvPr>
          <p:cNvSpPr txBox="1"/>
          <p:nvPr/>
        </p:nvSpPr>
        <p:spPr>
          <a:xfrm>
            <a:off x="75031" y="6453943"/>
            <a:ext cx="387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pinto  - SESD/Uff. 5 </a:t>
            </a: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BC0C79B6-FB02-499F-BC24-AD52064C8651}"/>
              </a:ext>
            </a:extLst>
          </p:cNvPr>
          <p:cNvSpPr txBox="1"/>
          <p:nvPr/>
        </p:nvSpPr>
        <p:spPr>
          <a:xfrm>
            <a:off x="9024864" y="6453943"/>
            <a:ext cx="387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 seminari RGS - 01/10/2021</a:t>
            </a:r>
          </a:p>
        </p:txBody>
      </p:sp>
      <p:sp>
        <p:nvSpPr>
          <p:cNvPr id="19" name="TextBox 68">
            <a:extLst>
              <a:ext uri="{FF2B5EF4-FFF2-40B4-BE49-F238E27FC236}">
                <a16:creationId xmlns:a16="http://schemas.microsoft.com/office/drawing/2014/main" id="{AD0ACE03-9E5D-469E-9115-BFE048BC45E4}"/>
              </a:ext>
            </a:extLst>
          </p:cNvPr>
          <p:cNvSpPr txBox="1"/>
          <p:nvPr/>
        </p:nvSpPr>
        <p:spPr>
          <a:xfrm>
            <a:off x="9024864" y="6453943"/>
            <a:ext cx="3877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I seminari RGS - 01/10/2021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5248CC8-2E67-4178-B0C5-579FE00F78FA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7D6D39B8-1F31-4A55-8873-31DD49D8C3A9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DF6C1149-6A84-4949-8E9A-2BEA912702C7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23" name="TextBox 68">
              <a:extLst>
                <a:ext uri="{FF2B5EF4-FFF2-40B4-BE49-F238E27FC236}">
                  <a16:creationId xmlns:a16="http://schemas.microsoft.com/office/drawing/2014/main" id="{7796128D-385D-4AF3-BD7E-65694658617E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4D62E57D-BACC-49B5-B619-3F8B9979727D}"/>
              </a:ext>
            </a:extLst>
          </p:cNvPr>
          <p:cNvCxnSpPr/>
          <p:nvPr/>
        </p:nvCxnSpPr>
        <p:spPr>
          <a:xfrm>
            <a:off x="6781800" y="4445000"/>
            <a:ext cx="3086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F3DB3330-A0AA-4989-B882-A9CDF865D123}"/>
              </a:ext>
            </a:extLst>
          </p:cNvPr>
          <p:cNvCxnSpPr>
            <a:cxnSpLocks/>
          </p:cNvCxnSpPr>
          <p:nvPr/>
        </p:nvCxnSpPr>
        <p:spPr>
          <a:xfrm>
            <a:off x="5600766" y="5143500"/>
            <a:ext cx="19176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D53854F6-23B1-4209-8DEE-0EAA8ED9FF29}"/>
              </a:ext>
            </a:extLst>
          </p:cNvPr>
          <p:cNvCxnSpPr>
            <a:cxnSpLocks/>
          </p:cNvCxnSpPr>
          <p:nvPr/>
        </p:nvCxnSpPr>
        <p:spPr>
          <a:xfrm>
            <a:off x="8534466" y="4813300"/>
            <a:ext cx="20954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11A8C616-4EA7-434B-9AA7-A442878FB168}"/>
              </a:ext>
            </a:extLst>
          </p:cNvPr>
          <p:cNvCxnSpPr>
            <a:cxnSpLocks/>
          </p:cNvCxnSpPr>
          <p:nvPr/>
        </p:nvCxnSpPr>
        <p:spPr>
          <a:xfrm>
            <a:off x="6929430" y="5626100"/>
            <a:ext cx="32178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65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tanding in front of a screen&#10;&#10;Description automatically generated with low confidence">
            <a:extLst>
              <a:ext uri="{FF2B5EF4-FFF2-40B4-BE49-F238E27FC236}">
                <a16:creationId xmlns:a16="http://schemas.microsoft.com/office/drawing/2014/main" id="{9DCAC073-BB29-4013-BC24-5A2CC3184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r="9091" b="153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07638-3599-406C-972A-84034E49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Consiglio UE - </a:t>
            </a:r>
            <a:r>
              <a:rPr lang="en-GB" dirty="0" err="1">
                <a:solidFill>
                  <a:srgbClr val="000000"/>
                </a:solidFill>
              </a:rPr>
              <a:t>luglio</a:t>
            </a:r>
            <a:r>
              <a:rPr lang="en-GB" dirty="0">
                <a:solidFill>
                  <a:srgbClr val="000000"/>
                </a:solidFill>
              </a:rPr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0766-1460-404F-8995-A7557FDEA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0000"/>
                </a:solidFill>
              </a:rPr>
              <a:t>Principali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novità</a:t>
            </a:r>
            <a:r>
              <a:rPr lang="en-GB" b="1" dirty="0">
                <a:solidFill>
                  <a:srgbClr val="000000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</a:rPr>
              <a:t>I </a:t>
            </a:r>
            <a:r>
              <a:rPr lang="en-GB" dirty="0" err="1">
                <a:solidFill>
                  <a:srgbClr val="000000"/>
                </a:solidFill>
              </a:rPr>
              <a:t>piani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sono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valutati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dalla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Commissione</a:t>
            </a:r>
            <a:r>
              <a:rPr lang="en-GB" dirty="0">
                <a:solidFill>
                  <a:srgbClr val="000000"/>
                </a:solidFill>
              </a:rPr>
              <a:t> e </a:t>
            </a:r>
            <a:r>
              <a:rPr lang="en-GB" dirty="0" err="1">
                <a:solidFill>
                  <a:srgbClr val="000000"/>
                </a:solidFill>
              </a:rPr>
              <a:t>approvati</a:t>
            </a:r>
            <a:r>
              <a:rPr lang="en-GB" dirty="0">
                <a:solidFill>
                  <a:srgbClr val="000000"/>
                </a:solidFill>
              </a:rPr>
              <a:t> da Ecofin e </a:t>
            </a:r>
            <a:r>
              <a:rPr lang="en-GB" dirty="0" err="1">
                <a:solidFill>
                  <a:srgbClr val="000000"/>
                </a:solidFill>
              </a:rPr>
              <a:t>Consiglio</a:t>
            </a:r>
            <a:r>
              <a:rPr lang="en-GB" dirty="0">
                <a:solidFill>
                  <a:srgbClr val="000000"/>
                </a:solidFill>
              </a:rPr>
              <a:t> UE.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3392B-C0EF-4241-87DC-3D27E1BF4767}"/>
              </a:ext>
            </a:extLst>
          </p:cNvPr>
          <p:cNvSpPr txBox="1"/>
          <p:nvPr/>
        </p:nvSpPr>
        <p:spPr>
          <a:xfrm>
            <a:off x="75031" y="6453943"/>
            <a:ext cx="387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pinto  - SESD/Uff. 5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7024991-D107-46FA-910A-ED016D0AB1EF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po 3">
            <a:extLst>
              <a:ext uri="{FF2B5EF4-FFF2-40B4-BE49-F238E27FC236}">
                <a16:creationId xmlns:a16="http://schemas.microsoft.com/office/drawing/2014/main" id="{9AA506ED-616E-4369-8E9D-D1F792E8DFC0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6D1619F3-A75A-4ACF-A5AD-EB4CE940BE06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A4C8A558-78CA-4A8A-87D5-CDEF4DA7D6AD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20" name="TextBox 68">
              <a:extLst>
                <a:ext uri="{FF2B5EF4-FFF2-40B4-BE49-F238E27FC236}">
                  <a16:creationId xmlns:a16="http://schemas.microsoft.com/office/drawing/2014/main" id="{4835D909-2949-47B4-B026-8363BB7A61D0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362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C3392B-C0EF-4241-87DC-3D27E1BF4767}"/>
              </a:ext>
            </a:extLst>
          </p:cNvPr>
          <p:cNvSpPr txBox="1"/>
          <p:nvPr/>
        </p:nvSpPr>
        <p:spPr>
          <a:xfrm>
            <a:off x="75031" y="6453943"/>
            <a:ext cx="387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pinto  - SESD/Uff. 5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7024991-D107-46FA-910A-ED016D0AB1EF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Immagine 1">
            <a:extLst>
              <a:ext uri="{FF2B5EF4-FFF2-40B4-BE49-F238E27FC236}">
                <a16:creationId xmlns:a16="http://schemas.microsoft.com/office/drawing/2014/main" id="{476305A8-0F73-4F2E-9E7C-FCBEF7A13A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6" r="1579" b="-2"/>
          <a:stretch/>
        </p:blipFill>
        <p:spPr bwMode="auto">
          <a:xfrm>
            <a:off x="3981606" y="463406"/>
            <a:ext cx="7981794" cy="5419910"/>
          </a:xfrm>
          <a:prstGeom prst="rect">
            <a:avLst/>
          </a:prstGeom>
          <a:noFill/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5E2AEB34-DB30-415D-89D7-6E6C725CFC73}"/>
              </a:ext>
            </a:extLst>
          </p:cNvPr>
          <p:cNvSpPr/>
          <p:nvPr/>
        </p:nvSpPr>
        <p:spPr>
          <a:xfrm>
            <a:off x="8736413" y="463406"/>
            <a:ext cx="3390483" cy="5419910"/>
          </a:xfrm>
          <a:custGeom>
            <a:avLst/>
            <a:gdLst>
              <a:gd name="connsiteX0" fmla="*/ 0 w 2709584"/>
              <a:gd name="connsiteY0" fmla="*/ 0 h 4331448"/>
              <a:gd name="connsiteX1" fmla="*/ 2709584 w 2709584"/>
              <a:gd name="connsiteY1" fmla="*/ 0 h 4331448"/>
              <a:gd name="connsiteX2" fmla="*/ 2709584 w 2709584"/>
              <a:gd name="connsiteY2" fmla="*/ 4331448 h 4331448"/>
              <a:gd name="connsiteX3" fmla="*/ 0 w 2709584"/>
              <a:gd name="connsiteY3" fmla="*/ 4331448 h 4331448"/>
              <a:gd name="connsiteX4" fmla="*/ 0 w 2709584"/>
              <a:gd name="connsiteY4" fmla="*/ 0 h 4331448"/>
              <a:gd name="connsiteX0" fmla="*/ 175260 w 2709584"/>
              <a:gd name="connsiteY0" fmla="*/ 541020 h 4331448"/>
              <a:gd name="connsiteX1" fmla="*/ 2709584 w 2709584"/>
              <a:gd name="connsiteY1" fmla="*/ 0 h 4331448"/>
              <a:gd name="connsiteX2" fmla="*/ 2709584 w 2709584"/>
              <a:gd name="connsiteY2" fmla="*/ 4331448 h 4331448"/>
              <a:gd name="connsiteX3" fmla="*/ 0 w 2709584"/>
              <a:gd name="connsiteY3" fmla="*/ 4331448 h 4331448"/>
              <a:gd name="connsiteX4" fmla="*/ 175260 w 2709584"/>
              <a:gd name="connsiteY4" fmla="*/ 541020 h 4331448"/>
              <a:gd name="connsiteX0" fmla="*/ 571500 w 2709584"/>
              <a:gd name="connsiteY0" fmla="*/ 15240 h 4331448"/>
              <a:gd name="connsiteX1" fmla="*/ 2709584 w 2709584"/>
              <a:gd name="connsiteY1" fmla="*/ 0 h 4331448"/>
              <a:gd name="connsiteX2" fmla="*/ 2709584 w 2709584"/>
              <a:gd name="connsiteY2" fmla="*/ 4331448 h 4331448"/>
              <a:gd name="connsiteX3" fmla="*/ 0 w 2709584"/>
              <a:gd name="connsiteY3" fmla="*/ 4331448 h 4331448"/>
              <a:gd name="connsiteX4" fmla="*/ 571500 w 2709584"/>
              <a:gd name="connsiteY4" fmla="*/ 15240 h 4331448"/>
              <a:gd name="connsiteX0" fmla="*/ 571500 w 2709584"/>
              <a:gd name="connsiteY0" fmla="*/ 15240 h 4331448"/>
              <a:gd name="connsiteX1" fmla="*/ 2709584 w 2709584"/>
              <a:gd name="connsiteY1" fmla="*/ 0 h 4331448"/>
              <a:gd name="connsiteX2" fmla="*/ 2709584 w 2709584"/>
              <a:gd name="connsiteY2" fmla="*/ 4331448 h 4331448"/>
              <a:gd name="connsiteX3" fmla="*/ 0 w 2709584"/>
              <a:gd name="connsiteY3" fmla="*/ 4331448 h 4331448"/>
              <a:gd name="connsiteX4" fmla="*/ 571500 w 2709584"/>
              <a:gd name="connsiteY4" fmla="*/ 15240 h 4331448"/>
              <a:gd name="connsiteX0" fmla="*/ 571500 w 2709584"/>
              <a:gd name="connsiteY0" fmla="*/ 15240 h 4331448"/>
              <a:gd name="connsiteX1" fmla="*/ 2709584 w 2709584"/>
              <a:gd name="connsiteY1" fmla="*/ 0 h 4331448"/>
              <a:gd name="connsiteX2" fmla="*/ 2709584 w 2709584"/>
              <a:gd name="connsiteY2" fmla="*/ 4331448 h 4331448"/>
              <a:gd name="connsiteX3" fmla="*/ 0 w 2709584"/>
              <a:gd name="connsiteY3" fmla="*/ 4331448 h 4331448"/>
              <a:gd name="connsiteX4" fmla="*/ 571500 w 2709584"/>
              <a:gd name="connsiteY4" fmla="*/ 15240 h 4331448"/>
              <a:gd name="connsiteX0" fmla="*/ 571500 w 2709584"/>
              <a:gd name="connsiteY0" fmla="*/ 15240 h 4331448"/>
              <a:gd name="connsiteX1" fmla="*/ 2709584 w 2709584"/>
              <a:gd name="connsiteY1" fmla="*/ 0 h 4331448"/>
              <a:gd name="connsiteX2" fmla="*/ 2709584 w 2709584"/>
              <a:gd name="connsiteY2" fmla="*/ 4331448 h 4331448"/>
              <a:gd name="connsiteX3" fmla="*/ 0 w 2709584"/>
              <a:gd name="connsiteY3" fmla="*/ 4331448 h 4331448"/>
              <a:gd name="connsiteX4" fmla="*/ 571500 w 2709584"/>
              <a:gd name="connsiteY4" fmla="*/ 15240 h 433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584" h="4331448">
                <a:moveTo>
                  <a:pt x="571500" y="15240"/>
                </a:moveTo>
                <a:lnTo>
                  <a:pt x="2709584" y="0"/>
                </a:lnTo>
                <a:lnTo>
                  <a:pt x="2709584" y="4331448"/>
                </a:lnTo>
                <a:lnTo>
                  <a:pt x="0" y="4331448"/>
                </a:lnTo>
                <a:cubicBezTo>
                  <a:pt x="190500" y="2892712"/>
                  <a:pt x="358140" y="2886536"/>
                  <a:pt x="571500" y="152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EE9809C-22BD-464C-B45B-B40D7D09971F}"/>
              </a:ext>
            </a:extLst>
          </p:cNvPr>
          <p:cNvSpPr/>
          <p:nvPr/>
        </p:nvSpPr>
        <p:spPr>
          <a:xfrm>
            <a:off x="209201" y="191978"/>
            <a:ext cx="3772405" cy="32751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Il ruolo di Ecofin e del Consiglio Europeo nell’approvazione dei piani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BE065FF-0F9F-4120-90FD-06F2F26DC376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id="{AA33454A-AF52-44E1-89A0-96AA150C4CA9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33EF3347-89EC-4AEE-BEA2-7E55225F3677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23" name="TextBox 68">
              <a:extLst>
                <a:ext uri="{FF2B5EF4-FFF2-40B4-BE49-F238E27FC236}">
                  <a16:creationId xmlns:a16="http://schemas.microsoft.com/office/drawing/2014/main" id="{401D4A79-C992-42CA-88B5-201C59251078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0AF5CF-D455-433C-A8CE-3E00CC045BC3}"/>
              </a:ext>
            </a:extLst>
          </p:cNvPr>
          <p:cNvSpPr txBox="1"/>
          <p:nvPr/>
        </p:nvSpPr>
        <p:spPr>
          <a:xfrm>
            <a:off x="410948" y="2936349"/>
            <a:ext cx="3407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Art. 19, 20 e 24 del Regolamento (UE) 2021/241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8880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tanding in front of a screen&#10;&#10;Description automatically generated with low confidence">
            <a:extLst>
              <a:ext uri="{FF2B5EF4-FFF2-40B4-BE49-F238E27FC236}">
                <a16:creationId xmlns:a16="http://schemas.microsoft.com/office/drawing/2014/main" id="{9DCAC073-BB29-4013-BC24-5A2CC3184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r="9091" b="15397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07638-3599-406C-972A-84034E49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Consiglio UE - </a:t>
            </a:r>
            <a:r>
              <a:rPr lang="en-GB" dirty="0" err="1">
                <a:solidFill>
                  <a:srgbClr val="000000"/>
                </a:solidFill>
              </a:rPr>
              <a:t>luglio</a:t>
            </a:r>
            <a:r>
              <a:rPr lang="en-GB" dirty="0">
                <a:solidFill>
                  <a:srgbClr val="000000"/>
                </a:solidFill>
              </a:rPr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0766-1460-404F-8995-A7557FDEA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0000"/>
                </a:solidFill>
              </a:rPr>
              <a:t>Principali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novità</a:t>
            </a:r>
            <a:r>
              <a:rPr lang="en-GB" b="1" dirty="0">
                <a:solidFill>
                  <a:srgbClr val="000000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0000"/>
                </a:solidFill>
              </a:rPr>
              <a:t>I </a:t>
            </a:r>
            <a:r>
              <a:rPr lang="en-GB" dirty="0" err="1">
                <a:solidFill>
                  <a:srgbClr val="000000"/>
                </a:solidFill>
              </a:rPr>
              <a:t>piani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sono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valutati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dalla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commissione</a:t>
            </a:r>
            <a:r>
              <a:rPr lang="en-GB" dirty="0">
                <a:solidFill>
                  <a:srgbClr val="000000"/>
                </a:solidFill>
              </a:rPr>
              <a:t> e </a:t>
            </a:r>
            <a:r>
              <a:rPr lang="en-GB" dirty="0" err="1">
                <a:solidFill>
                  <a:srgbClr val="000000"/>
                </a:solidFill>
              </a:rPr>
              <a:t>approvati</a:t>
            </a:r>
            <a:r>
              <a:rPr lang="en-GB" dirty="0">
                <a:solidFill>
                  <a:srgbClr val="000000"/>
                </a:solidFill>
              </a:rPr>
              <a:t> da Ecofin e </a:t>
            </a:r>
            <a:r>
              <a:rPr lang="en-GB" dirty="0" err="1">
                <a:solidFill>
                  <a:srgbClr val="000000"/>
                </a:solidFill>
              </a:rPr>
              <a:t>ConsiglioUE</a:t>
            </a:r>
            <a:r>
              <a:rPr lang="en-GB" dirty="0">
                <a:solidFill>
                  <a:srgbClr val="00000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</a:rPr>
              <a:t>Riduzione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dell’ammontare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totale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dei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sussidi</a:t>
            </a:r>
            <a:r>
              <a:rPr lang="en-GB" dirty="0">
                <a:solidFill>
                  <a:srgbClr val="000000"/>
                </a:solidFill>
              </a:rPr>
              <a:t> (</a:t>
            </a:r>
            <a:r>
              <a:rPr lang="en-GB" dirty="0" err="1">
                <a:solidFill>
                  <a:srgbClr val="000000"/>
                </a:solidFill>
              </a:rPr>
              <a:t>che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passa</a:t>
            </a:r>
            <a:r>
              <a:rPr lang="en-GB" dirty="0">
                <a:solidFill>
                  <a:srgbClr val="000000"/>
                </a:solidFill>
              </a:rPr>
              <a:t> da 334 a 311mld). </a:t>
            </a:r>
            <a:r>
              <a:rPr lang="en-GB" dirty="0" err="1">
                <a:solidFill>
                  <a:srgbClr val="000000"/>
                </a:solidFill>
              </a:rPr>
              <a:t>Aumento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dei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prestiti</a:t>
            </a:r>
            <a:r>
              <a:rPr lang="en-GB" dirty="0">
                <a:solidFill>
                  <a:srgbClr val="000000"/>
                </a:solidFill>
              </a:rPr>
              <a:t> (</a:t>
            </a:r>
            <a:r>
              <a:rPr lang="en-GB" dirty="0" err="1">
                <a:solidFill>
                  <a:srgbClr val="000000"/>
                </a:solidFill>
              </a:rPr>
              <a:t>che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passano</a:t>
            </a:r>
            <a:r>
              <a:rPr lang="en-GB" dirty="0">
                <a:solidFill>
                  <a:srgbClr val="000000"/>
                </a:solidFill>
              </a:rPr>
              <a:t> da 360 a 267 </a:t>
            </a:r>
            <a:r>
              <a:rPr lang="en-GB" dirty="0" err="1">
                <a:solidFill>
                  <a:srgbClr val="000000"/>
                </a:solidFill>
              </a:rPr>
              <a:t>mld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>
                <a:solidFill>
                  <a:srgbClr val="000000"/>
                </a:solidFill>
              </a:rPr>
              <a:t>Vincolo</a:t>
            </a:r>
            <a:r>
              <a:rPr lang="en-GB" dirty="0">
                <a:solidFill>
                  <a:srgbClr val="000000"/>
                </a:solidFill>
              </a:rPr>
              <a:t> del “Do not significant harm”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3392B-C0EF-4241-87DC-3D27E1BF4767}"/>
              </a:ext>
            </a:extLst>
          </p:cNvPr>
          <p:cNvSpPr txBox="1"/>
          <p:nvPr/>
        </p:nvSpPr>
        <p:spPr>
          <a:xfrm>
            <a:off x="75031" y="6453943"/>
            <a:ext cx="387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pinto  - SESD/Uff. 5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7024991-D107-46FA-910A-ED016D0AB1EF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po 14">
            <a:extLst>
              <a:ext uri="{FF2B5EF4-FFF2-40B4-BE49-F238E27FC236}">
                <a16:creationId xmlns:a16="http://schemas.microsoft.com/office/drawing/2014/main" id="{DC2299C1-14B3-4AC4-A22D-4DE8039DD447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8ABC3345-6530-4F28-8293-0EECE683D86E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E67DD63B-2258-4672-82C5-867B42FBB34B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18" name="TextBox 68">
              <a:extLst>
                <a:ext uri="{FF2B5EF4-FFF2-40B4-BE49-F238E27FC236}">
                  <a16:creationId xmlns:a16="http://schemas.microsoft.com/office/drawing/2014/main" id="{E6630143-7031-47A6-AB15-7CB23DA7A834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288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C3392B-C0EF-4241-87DC-3D27E1BF4767}"/>
              </a:ext>
            </a:extLst>
          </p:cNvPr>
          <p:cNvSpPr txBox="1"/>
          <p:nvPr/>
        </p:nvSpPr>
        <p:spPr>
          <a:xfrm>
            <a:off x="75031" y="6453943"/>
            <a:ext cx="387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pinto  - SESD/Uff. 5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7024991-D107-46FA-910A-ED016D0AB1EF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8" name="Gruppo 37">
            <a:extLst>
              <a:ext uri="{FF2B5EF4-FFF2-40B4-BE49-F238E27FC236}">
                <a16:creationId xmlns:a16="http://schemas.microsoft.com/office/drawing/2014/main" id="{CB683CA7-1E87-467F-B45F-B90B8C7CB80C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39" name="Rectangle 1">
              <a:extLst>
                <a:ext uri="{FF2B5EF4-FFF2-40B4-BE49-F238E27FC236}">
                  <a16:creationId xmlns:a16="http://schemas.microsoft.com/office/drawing/2014/main" id="{1ADA214F-BBD7-4E8D-9576-339A6AFF31F7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3539B58-014C-4A58-8E2D-3F14644723E2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41" name="TextBox 68">
              <a:extLst>
                <a:ext uri="{FF2B5EF4-FFF2-40B4-BE49-F238E27FC236}">
                  <a16:creationId xmlns:a16="http://schemas.microsoft.com/office/drawing/2014/main" id="{2F297033-E500-47DB-9E22-AF31ABE8EAB0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9B991F-BA42-4B6A-A992-BCBC18070129}"/>
              </a:ext>
            </a:extLst>
          </p:cNvPr>
          <p:cNvSpPr txBox="1"/>
          <p:nvPr/>
        </p:nvSpPr>
        <p:spPr>
          <a:xfrm>
            <a:off x="3058888" y="3109779"/>
            <a:ext cx="2710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37%</a:t>
            </a:r>
          </a:p>
          <a:p>
            <a:pPr algn="ctr"/>
            <a:r>
              <a:rPr lang="it-IT" sz="2400" dirty="0"/>
              <a:t>OBIETTIVO GREEN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853A4F3-E2C3-4F0E-9292-A96557D684F1}"/>
              </a:ext>
            </a:extLst>
          </p:cNvPr>
          <p:cNvSpPr txBox="1"/>
          <p:nvPr/>
        </p:nvSpPr>
        <p:spPr>
          <a:xfrm>
            <a:off x="6262766" y="3133322"/>
            <a:ext cx="294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20%</a:t>
            </a:r>
          </a:p>
          <a:p>
            <a:pPr algn="ctr"/>
            <a:r>
              <a:rPr lang="it-IT" sz="2400" dirty="0"/>
              <a:t>OBIETTIVO DIGITALE</a:t>
            </a:r>
          </a:p>
        </p:txBody>
      </p:sp>
      <p:pic>
        <p:nvPicPr>
          <p:cNvPr id="7" name="Elemento grafico 6" descr="Mano aperta con pianta con riempimento a tinta unita">
            <a:extLst>
              <a:ext uri="{FF2B5EF4-FFF2-40B4-BE49-F238E27FC236}">
                <a16:creationId xmlns:a16="http://schemas.microsoft.com/office/drawing/2014/main" id="{BFD3368E-6D4A-4405-9A4B-B30835E85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6861" y="1384074"/>
            <a:ext cx="1543017" cy="1543017"/>
          </a:xfrm>
          <a:prstGeom prst="rect">
            <a:avLst/>
          </a:prstGeom>
        </p:spPr>
      </p:pic>
      <p:pic>
        <p:nvPicPr>
          <p:cNvPr id="13" name="Elemento grafico 12" descr="Presa con riempimento a tinta unita">
            <a:extLst>
              <a:ext uri="{FF2B5EF4-FFF2-40B4-BE49-F238E27FC236}">
                <a16:creationId xmlns:a16="http://schemas.microsoft.com/office/drawing/2014/main" id="{30662C3C-75E8-4CB4-8806-B6EA7FA4B8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00501" y="1740724"/>
            <a:ext cx="914400" cy="914400"/>
          </a:xfrm>
          <a:prstGeom prst="rect">
            <a:avLst/>
          </a:prstGeom>
        </p:spPr>
      </p:pic>
      <p:pic>
        <p:nvPicPr>
          <p:cNvPr id="15" name="Elemento grafico 14" descr="Internet delle cose con riempimento a tinta unita">
            <a:extLst>
              <a:ext uri="{FF2B5EF4-FFF2-40B4-BE49-F238E27FC236}">
                <a16:creationId xmlns:a16="http://schemas.microsoft.com/office/drawing/2014/main" id="{EE00D14F-68C2-479D-94C1-229DE349F9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77538" y="2012691"/>
            <a:ext cx="914400" cy="9144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DBC6669-88E7-41A7-B7E8-E707DF477163}"/>
              </a:ext>
            </a:extLst>
          </p:cNvPr>
          <p:cNvSpPr txBox="1"/>
          <p:nvPr/>
        </p:nvSpPr>
        <p:spPr>
          <a:xfrm>
            <a:off x="4448369" y="4698415"/>
            <a:ext cx="436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5"/>
                </a:solidFill>
              </a:rPr>
              <a:t>E il restante 63% ?</a:t>
            </a:r>
            <a:endParaRPr lang="it-IT" sz="2400" dirty="0">
              <a:solidFill>
                <a:schemeClr val="accent5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90610E2-2CC4-4820-9805-E9728DC21F6C}"/>
              </a:ext>
            </a:extLst>
          </p:cNvPr>
          <p:cNvSpPr/>
          <p:nvPr/>
        </p:nvSpPr>
        <p:spPr>
          <a:xfrm>
            <a:off x="3952550" y="3109779"/>
            <a:ext cx="918553" cy="436726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a gomito 20">
            <a:extLst>
              <a:ext uri="{FF2B5EF4-FFF2-40B4-BE49-F238E27FC236}">
                <a16:creationId xmlns:a16="http://schemas.microsoft.com/office/drawing/2014/main" id="{C5A9F972-4AE4-4712-BF9F-DFCA7364B01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952550" y="3328142"/>
            <a:ext cx="495819" cy="1601106"/>
          </a:xfrm>
          <a:prstGeom prst="bentConnector3">
            <a:avLst>
              <a:gd name="adj1" fmla="val -246040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8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30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C3392B-C0EF-4241-87DC-3D27E1BF4767}"/>
              </a:ext>
            </a:extLst>
          </p:cNvPr>
          <p:cNvSpPr txBox="1"/>
          <p:nvPr/>
        </p:nvSpPr>
        <p:spPr>
          <a:xfrm>
            <a:off x="75031" y="6453943"/>
            <a:ext cx="387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gabriele pinto  - SESD/Uff. 5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7024991-D107-46FA-910A-ED016D0AB1EF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ttangolo 16">
            <a:extLst>
              <a:ext uri="{FF2B5EF4-FFF2-40B4-BE49-F238E27FC236}">
                <a16:creationId xmlns:a16="http://schemas.microsoft.com/office/drawing/2014/main" id="{3EE9809C-22BD-464C-B45B-B40D7D09971F}"/>
              </a:ext>
            </a:extLst>
          </p:cNvPr>
          <p:cNvSpPr/>
          <p:nvPr/>
        </p:nvSpPr>
        <p:spPr>
          <a:xfrm>
            <a:off x="222078" y="153860"/>
            <a:ext cx="4644064" cy="32751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tx1"/>
                </a:solidFill>
              </a:rPr>
              <a:t>Do Not </a:t>
            </a:r>
            <a:r>
              <a:rPr lang="it-IT" sz="3600" dirty="0" err="1">
                <a:solidFill>
                  <a:schemeClr val="tx1"/>
                </a:solidFill>
              </a:rPr>
              <a:t>Significant</a:t>
            </a:r>
            <a:r>
              <a:rPr lang="it-IT" sz="3600" dirty="0">
                <a:solidFill>
                  <a:schemeClr val="tx1"/>
                </a:solidFill>
              </a:rPr>
              <a:t> </a:t>
            </a:r>
            <a:r>
              <a:rPr lang="it-IT" sz="3600" dirty="0" err="1">
                <a:solidFill>
                  <a:schemeClr val="tx1"/>
                </a:solidFill>
              </a:rPr>
              <a:t>Harm</a:t>
            </a:r>
            <a:endParaRPr lang="it-IT" sz="3600" dirty="0">
              <a:solidFill>
                <a:schemeClr val="tx1"/>
              </a:solidFill>
            </a:endParaRPr>
          </a:p>
          <a:p>
            <a:pPr algn="ctr"/>
            <a:endParaRPr lang="it-IT" sz="3600" dirty="0">
              <a:solidFill>
                <a:schemeClr val="tx1"/>
              </a:solidFill>
            </a:endParaRPr>
          </a:p>
          <a:p>
            <a:pPr algn="ctr"/>
            <a:r>
              <a:rPr lang="it-IT" sz="3600" dirty="0">
                <a:solidFill>
                  <a:schemeClr val="tx1"/>
                </a:solidFill>
              </a:rPr>
              <a:t>«danno significativo  agli obiettivi ambientali»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A3F57F-DDB5-4A79-8470-98648B8CE9DF}"/>
              </a:ext>
            </a:extLst>
          </p:cNvPr>
          <p:cNvSpPr txBox="1"/>
          <p:nvPr/>
        </p:nvSpPr>
        <p:spPr>
          <a:xfrm>
            <a:off x="6391661" y="1334533"/>
            <a:ext cx="574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…attività economica arreca un danno significativo se: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conduce a significative emissioni di gas a effetto serra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conduce a un peggioramento degli effetti negativi del clima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nuoce al buon stato dei corpi idrici, acque marine, etc..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economia circolare, gestione dei rifiuti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sostanze inquinanti nell’aria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/>
              <a:t>biodiversità ed ecosistemi</a:t>
            </a:r>
          </a:p>
        </p:txBody>
      </p:sp>
      <p:cxnSp>
        <p:nvCxnSpPr>
          <p:cNvPr id="6" name="Connettore a gomito 5">
            <a:extLst>
              <a:ext uri="{FF2B5EF4-FFF2-40B4-BE49-F238E27FC236}">
                <a16:creationId xmlns:a16="http://schemas.microsoft.com/office/drawing/2014/main" id="{BDDC99BF-CB57-43A4-9938-1CF1F2F0A6BF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4866142" y="563998"/>
            <a:ext cx="2106158" cy="80332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EFBE971-E558-4827-B911-061A44AC5D1F}"/>
              </a:ext>
            </a:extLst>
          </p:cNvPr>
          <p:cNvSpPr txBox="1"/>
          <p:nvPr/>
        </p:nvSpPr>
        <p:spPr>
          <a:xfrm>
            <a:off x="6972300" y="805714"/>
            <a:ext cx="38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Regulation</a:t>
            </a:r>
            <a:r>
              <a:rPr lang="it-IT" dirty="0"/>
              <a:t> (EU) 2020/852, art. 17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41D517A-60D6-4291-ACE9-7536BD02B0B5}"/>
              </a:ext>
            </a:extLst>
          </p:cNvPr>
          <p:cNvSpPr txBox="1"/>
          <p:nvPr/>
        </p:nvSpPr>
        <p:spPr>
          <a:xfrm>
            <a:off x="6972300" y="240832"/>
            <a:ext cx="3452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quadro che favorisce gli investimenti sostenibili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B01BEF6-2E78-4CCB-939E-E85C8B376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634" y="3503071"/>
            <a:ext cx="3329243" cy="236402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4286D5A-52CC-4106-92DB-5041E8B9B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652" y="3537860"/>
            <a:ext cx="4629904" cy="230653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64EFE6E-59A8-47CF-9090-D0A58A147F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557"/>
          <a:stretch/>
        </p:blipFill>
        <p:spPr>
          <a:xfrm>
            <a:off x="506652" y="3490420"/>
            <a:ext cx="4620192" cy="236402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1FD3BB3D-07C6-4A39-A3C4-1131D1B58C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2648"/>
          <a:stretch/>
        </p:blipFill>
        <p:spPr>
          <a:xfrm>
            <a:off x="496940" y="3436558"/>
            <a:ext cx="4644064" cy="2447312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72C3833E-FFF3-4F48-9A19-67BB83BAD2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390" y="3521081"/>
            <a:ext cx="4876796" cy="23333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D8C92D70-6900-4925-9825-5C4F181A71B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9891"/>
          <a:stretch/>
        </p:blipFill>
        <p:spPr>
          <a:xfrm>
            <a:off x="496940" y="3541527"/>
            <a:ext cx="4959533" cy="2338216"/>
          </a:xfrm>
          <a:prstGeom prst="rect">
            <a:avLst/>
          </a:prstGeom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CB683CA7-1E87-467F-B45F-B90B8C7CB80C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39" name="Rectangle 1">
              <a:extLst>
                <a:ext uri="{FF2B5EF4-FFF2-40B4-BE49-F238E27FC236}">
                  <a16:creationId xmlns:a16="http://schemas.microsoft.com/office/drawing/2014/main" id="{1ADA214F-BBD7-4E8D-9576-339A6AFF31F7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3539B58-014C-4A58-8E2D-3F14644723E2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41" name="TextBox 68">
              <a:extLst>
                <a:ext uri="{FF2B5EF4-FFF2-40B4-BE49-F238E27FC236}">
                  <a16:creationId xmlns:a16="http://schemas.microsoft.com/office/drawing/2014/main" id="{2F297033-E500-47DB-9E22-AF31ABE8EAB0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4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id="{078C9C77-6C02-47B9-8330-ADE2296CD50D}"/>
              </a:ext>
            </a:extLst>
          </p:cNvPr>
          <p:cNvSpPr/>
          <p:nvPr/>
        </p:nvSpPr>
        <p:spPr>
          <a:xfrm rot="10800000">
            <a:off x="1651915" y="3713215"/>
            <a:ext cx="5096774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A65490-B9E0-4E9A-BD76-6371C93CB37C}"/>
              </a:ext>
            </a:extLst>
          </p:cNvPr>
          <p:cNvGraphicFramePr/>
          <p:nvPr/>
        </p:nvGraphicFramePr>
        <p:xfrm>
          <a:off x="8643447" y="3344608"/>
          <a:ext cx="4241978" cy="282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" name="Arrow: Right 55">
            <a:extLst>
              <a:ext uri="{FF2B5EF4-FFF2-40B4-BE49-F238E27FC236}">
                <a16:creationId xmlns:a16="http://schemas.microsoft.com/office/drawing/2014/main" id="{14513BDC-4EA0-4D10-85D2-A309D86EDE42}"/>
              </a:ext>
            </a:extLst>
          </p:cNvPr>
          <p:cNvSpPr/>
          <p:nvPr/>
        </p:nvSpPr>
        <p:spPr>
          <a:xfrm>
            <a:off x="8432593" y="3426952"/>
            <a:ext cx="1182497" cy="11711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232A17EA-4835-4BDC-AFD7-BCE4E9D6C4B4}"/>
              </a:ext>
            </a:extLst>
          </p:cNvPr>
          <p:cNvSpPr/>
          <p:nvPr/>
        </p:nvSpPr>
        <p:spPr>
          <a:xfrm rot="10800000">
            <a:off x="8082674" y="2235536"/>
            <a:ext cx="2676946" cy="59802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2D407A12-66BC-4992-85E1-14E85FD6C7C5}"/>
              </a:ext>
            </a:extLst>
          </p:cNvPr>
          <p:cNvSpPr/>
          <p:nvPr/>
        </p:nvSpPr>
        <p:spPr>
          <a:xfrm>
            <a:off x="7561790" y="742607"/>
            <a:ext cx="2199918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C20AC658-7A3F-4AE7-98D4-46F83205DB07}"/>
              </a:ext>
            </a:extLst>
          </p:cNvPr>
          <p:cNvSpPr/>
          <p:nvPr/>
        </p:nvSpPr>
        <p:spPr>
          <a:xfrm>
            <a:off x="6003426" y="742607"/>
            <a:ext cx="3247105" cy="59802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CDC56F36-3424-491B-85CD-301B9BE170C8}"/>
              </a:ext>
            </a:extLst>
          </p:cNvPr>
          <p:cNvSpPr/>
          <p:nvPr/>
        </p:nvSpPr>
        <p:spPr>
          <a:xfrm>
            <a:off x="4862871" y="744843"/>
            <a:ext cx="2199918" cy="598024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A1B82053-FD9F-4862-9F1A-511118C3F168}"/>
              </a:ext>
            </a:extLst>
          </p:cNvPr>
          <p:cNvSpPr/>
          <p:nvPr/>
        </p:nvSpPr>
        <p:spPr>
          <a:xfrm>
            <a:off x="3004521" y="745513"/>
            <a:ext cx="2498534" cy="598024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85B0635-05F7-4ECF-81F9-CE4D590B74B9}"/>
              </a:ext>
            </a:extLst>
          </p:cNvPr>
          <p:cNvSpPr/>
          <p:nvPr/>
        </p:nvSpPr>
        <p:spPr>
          <a:xfrm>
            <a:off x="1296185" y="501588"/>
            <a:ext cx="2343848" cy="10608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539067-1260-472A-A9C3-15CA1E84D2C5}"/>
              </a:ext>
            </a:extLst>
          </p:cNvPr>
          <p:cNvSpPr txBox="1"/>
          <p:nvPr/>
        </p:nvSpPr>
        <p:spPr>
          <a:xfrm>
            <a:off x="431931" y="84098"/>
            <a:ext cx="314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La proposta della commissione  </a:t>
            </a:r>
            <a:r>
              <a:rPr lang="en-GB" dirty="0"/>
              <a:t>mag/20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3B31A-E270-48D7-8F8A-054725A015A4}"/>
              </a:ext>
            </a:extLst>
          </p:cNvPr>
          <p:cNvSpPr txBox="1"/>
          <p:nvPr/>
        </p:nvSpPr>
        <p:spPr>
          <a:xfrm>
            <a:off x="3576046" y="78966"/>
            <a:ext cx="163420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  <a:r>
              <a:rPr lang="en-GB" dirty="0"/>
              <a:t>lug/20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64B7C5-9E42-4FFC-B12C-10934CAFDA9E}"/>
              </a:ext>
            </a:extLst>
          </p:cNvPr>
          <p:cNvSpPr txBox="1"/>
          <p:nvPr/>
        </p:nvSpPr>
        <p:spPr>
          <a:xfrm>
            <a:off x="5145899" y="82003"/>
            <a:ext cx="20228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Istituzione della taskforce </a:t>
            </a:r>
            <a:r>
              <a:rPr lang="en-GB" dirty="0"/>
              <a:t>ago/20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0812EB-224E-4100-901C-A71973E77D6F}"/>
              </a:ext>
            </a:extLst>
          </p:cNvPr>
          <p:cNvSpPr txBox="1"/>
          <p:nvPr/>
        </p:nvSpPr>
        <p:spPr>
          <a:xfrm>
            <a:off x="8880110" y="72400"/>
            <a:ext cx="167785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</a:p>
          <a:p>
            <a:r>
              <a:rPr lang="en-GB" dirty="0"/>
              <a:t>dic/20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35A7C-8ABF-442C-AC0E-D8D737806D0C}"/>
              </a:ext>
            </a:extLst>
          </p:cNvPr>
          <p:cNvSpPr txBox="1"/>
          <p:nvPr/>
        </p:nvSpPr>
        <p:spPr>
          <a:xfrm>
            <a:off x="6782181" y="1619030"/>
            <a:ext cx="181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Regolamento UE </a:t>
            </a:r>
            <a:r>
              <a:rPr lang="en-GB" dirty="0"/>
              <a:t>feb/21</a:t>
            </a:r>
            <a:endParaRPr lang="en-GB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ABACE6-A773-4DD9-8E5B-BBF2B2D6EE7C}"/>
              </a:ext>
            </a:extLst>
          </p:cNvPr>
          <p:cNvSpPr txBox="1"/>
          <p:nvPr/>
        </p:nvSpPr>
        <p:spPr>
          <a:xfrm>
            <a:off x="4417584" y="1613917"/>
            <a:ext cx="236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Presentazioni dei piani </a:t>
            </a:r>
            <a:r>
              <a:rPr lang="en-GB" dirty="0"/>
              <a:t>mag/21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7B8D16-8C10-4E0D-9DE4-B00411CA6BE1}"/>
              </a:ext>
            </a:extLst>
          </p:cNvPr>
          <p:cNvSpPr txBox="1"/>
          <p:nvPr/>
        </p:nvSpPr>
        <p:spPr>
          <a:xfrm>
            <a:off x="2270787" y="1601561"/>
            <a:ext cx="239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Valutazione dei piani </a:t>
            </a:r>
            <a:r>
              <a:rPr lang="en-GB" dirty="0"/>
              <a:t>lug/21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8A7FFF-8B32-45E7-955F-CAB57EF02D4D}"/>
              </a:ext>
            </a:extLst>
          </p:cNvPr>
          <p:cNvSpPr txBox="1"/>
          <p:nvPr/>
        </p:nvSpPr>
        <p:spPr>
          <a:xfrm>
            <a:off x="2593947" y="3321960"/>
            <a:ext cx="30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Pagamento prima tranche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599E66-3DA0-44F5-8391-474FA50F42F6}"/>
              </a:ext>
            </a:extLst>
          </p:cNvPr>
          <p:cNvSpPr/>
          <p:nvPr/>
        </p:nvSpPr>
        <p:spPr>
          <a:xfrm rot="10800000">
            <a:off x="7463482" y="3713502"/>
            <a:ext cx="256890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D4469D7-424B-4FC1-9C24-1EC3D3072756}"/>
              </a:ext>
            </a:extLst>
          </p:cNvPr>
          <p:cNvSpPr/>
          <p:nvPr/>
        </p:nvSpPr>
        <p:spPr>
          <a:xfrm rot="10800000">
            <a:off x="7794906" y="3721513"/>
            <a:ext cx="188696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1E22A3F-2C87-4787-BCBF-5F457894AE38}"/>
              </a:ext>
            </a:extLst>
          </p:cNvPr>
          <p:cNvSpPr/>
          <p:nvPr/>
        </p:nvSpPr>
        <p:spPr>
          <a:xfrm rot="10800000">
            <a:off x="8067435" y="3721513"/>
            <a:ext cx="109308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28FD41-8741-4B8C-A787-0E4BDBA823FA}"/>
              </a:ext>
            </a:extLst>
          </p:cNvPr>
          <p:cNvSpPr/>
          <p:nvPr/>
        </p:nvSpPr>
        <p:spPr>
          <a:xfrm rot="10800000" flipH="1">
            <a:off x="8252639" y="3724012"/>
            <a:ext cx="87325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15E1861-25D4-4DD7-845F-92ABCA453956}"/>
              </a:ext>
            </a:extLst>
          </p:cNvPr>
          <p:cNvSpPr/>
          <p:nvPr/>
        </p:nvSpPr>
        <p:spPr>
          <a:xfrm rot="10800000">
            <a:off x="5922564" y="3715945"/>
            <a:ext cx="1434545" cy="587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4337E6-F0D4-45DD-8A89-763A6E0D9069}"/>
              </a:ext>
            </a:extLst>
          </p:cNvPr>
          <p:cNvSpPr txBox="1"/>
          <p:nvPr/>
        </p:nvSpPr>
        <p:spPr>
          <a:xfrm>
            <a:off x="9953705" y="3181449"/>
            <a:ext cx="161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2022-2026</a:t>
            </a: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76262363-7580-411C-A807-626B1702DF7B}"/>
              </a:ext>
            </a:extLst>
          </p:cNvPr>
          <p:cNvSpPr/>
          <p:nvPr/>
        </p:nvSpPr>
        <p:spPr>
          <a:xfrm>
            <a:off x="8426351" y="741901"/>
            <a:ext cx="2469463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ADA6A32F-C618-4157-83AA-22B31FF9DFA0}"/>
              </a:ext>
            </a:extLst>
          </p:cNvPr>
          <p:cNvSpPr/>
          <p:nvPr/>
        </p:nvSpPr>
        <p:spPr>
          <a:xfrm rot="10800000">
            <a:off x="6171960" y="2238676"/>
            <a:ext cx="2547743" cy="59802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4B332A5-3E4D-41A8-BE97-CD1AB0D6122E}"/>
              </a:ext>
            </a:extLst>
          </p:cNvPr>
          <p:cNvSpPr txBox="1"/>
          <p:nvPr/>
        </p:nvSpPr>
        <p:spPr>
          <a:xfrm>
            <a:off x="5821168" y="3284743"/>
            <a:ext cx="365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Implementazione del piano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B291DA6-FED2-4E29-9596-5BAB7C10A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7" y="4920288"/>
            <a:ext cx="2362200" cy="11334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3798A7-B781-4C2E-8708-D6CA3E0BC905}"/>
              </a:ext>
            </a:extLst>
          </p:cNvPr>
          <p:cNvSpPr txBox="1"/>
          <p:nvPr/>
        </p:nvSpPr>
        <p:spPr>
          <a:xfrm>
            <a:off x="7257971" y="81426"/>
            <a:ext cx="150807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dirty="0"/>
              <a:t>ago/20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DD1231-C711-4173-BCE4-966C323C00FE}"/>
              </a:ext>
            </a:extLst>
          </p:cNvPr>
          <p:cNvSpPr txBox="1"/>
          <p:nvPr/>
        </p:nvSpPr>
        <p:spPr>
          <a:xfrm>
            <a:off x="8499239" y="1609290"/>
            <a:ext cx="219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sz="1050" b="1" dirty="0"/>
              <a:t>(aggiornamento) </a:t>
            </a:r>
            <a:r>
              <a:rPr lang="en-GB" dirty="0"/>
              <a:t>gen/21</a:t>
            </a: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2F841819-84AF-4644-A5AC-85DD634633CD}"/>
              </a:ext>
            </a:extLst>
          </p:cNvPr>
          <p:cNvSpPr/>
          <p:nvPr/>
        </p:nvSpPr>
        <p:spPr>
          <a:xfrm rot="10800000">
            <a:off x="3856275" y="2238729"/>
            <a:ext cx="2927680" cy="59802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A369D471-DB5A-4EE0-A624-26359FA9A770}"/>
              </a:ext>
            </a:extLst>
          </p:cNvPr>
          <p:cNvSpPr/>
          <p:nvPr/>
        </p:nvSpPr>
        <p:spPr>
          <a:xfrm>
            <a:off x="1926454" y="2235537"/>
            <a:ext cx="2927679" cy="598024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CD9161-CB10-4EE0-A547-EC71B26BC126}"/>
              </a:ext>
            </a:extLst>
          </p:cNvPr>
          <p:cNvGrpSpPr/>
          <p:nvPr/>
        </p:nvGrpSpPr>
        <p:grpSpPr>
          <a:xfrm>
            <a:off x="9933996" y="1042189"/>
            <a:ext cx="1274315" cy="1480069"/>
            <a:chOff x="6768401" y="2687050"/>
            <a:chExt cx="1274315" cy="1480069"/>
          </a:xfrm>
          <a:solidFill>
            <a:schemeClr val="bg1"/>
          </a:solidFill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3875E52-9046-4EDF-8A00-FA8F43A5A99D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9E815AFD-63FB-4200-9E79-FEE44960DA50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36D4E9-A4F7-4B1E-8FB4-3ED59EF2E57D}"/>
              </a:ext>
            </a:extLst>
          </p:cNvPr>
          <p:cNvGrpSpPr/>
          <p:nvPr/>
        </p:nvGrpSpPr>
        <p:grpSpPr>
          <a:xfrm rot="10800000">
            <a:off x="1590997" y="2522257"/>
            <a:ext cx="1274315" cy="1480069"/>
            <a:chOff x="6768401" y="2687050"/>
            <a:chExt cx="1274315" cy="1480069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811735D-2BB6-4B46-98C0-0390E5184836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FF2E5E6D-DE79-4DFA-93CB-A9CCFFE12C51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EA6B71E-E33D-42E7-B8B0-6C316A7F67E7}"/>
              </a:ext>
            </a:extLst>
          </p:cNvPr>
          <p:cNvSpPr/>
          <p:nvPr/>
        </p:nvSpPr>
        <p:spPr>
          <a:xfrm>
            <a:off x="305247" y="31760"/>
            <a:ext cx="4716294" cy="15947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2983537B-583B-463E-A531-FD977D06C4A0}"/>
              </a:ext>
            </a:extLst>
          </p:cNvPr>
          <p:cNvSpPr/>
          <p:nvPr/>
        </p:nvSpPr>
        <p:spPr>
          <a:xfrm>
            <a:off x="5143055" y="43971"/>
            <a:ext cx="3544892" cy="1594729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28A2FFB1-8022-4299-B579-71B86DF0DB69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61" name="Rectangle 1">
              <a:extLst>
                <a:ext uri="{FF2B5EF4-FFF2-40B4-BE49-F238E27FC236}">
                  <a16:creationId xmlns:a16="http://schemas.microsoft.com/office/drawing/2014/main" id="{4DB52386-5229-4A56-9814-AC5CAF658D9D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8">
              <a:extLst>
                <a:ext uri="{FF2B5EF4-FFF2-40B4-BE49-F238E27FC236}">
                  <a16:creationId xmlns:a16="http://schemas.microsoft.com/office/drawing/2014/main" id="{205C7AFC-BFCE-45EF-9857-891FC4DF5A37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66" name="TextBox 68">
              <a:extLst>
                <a:ext uri="{FF2B5EF4-FFF2-40B4-BE49-F238E27FC236}">
                  <a16:creationId xmlns:a16="http://schemas.microsoft.com/office/drawing/2014/main" id="{B7EF8644-3501-4347-A447-4EDC9C529764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77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2D80375F-B779-428D-888C-8B305E7C2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8" r="9091" b="114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D1829-81E1-4512-90E6-C687F79C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</a:rPr>
              <a:t>Il programma di oggi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593EB-2FAD-441D-9C61-CB30794ED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000000"/>
                </a:solidFill>
              </a:rPr>
              <a:t>Perchè</a:t>
            </a:r>
            <a:r>
              <a:rPr lang="en-GB" dirty="0">
                <a:solidFill>
                  <a:srgbClr val="000000"/>
                </a:solidFill>
              </a:rPr>
              <a:t> è nato </a:t>
            </a:r>
            <a:r>
              <a:rPr lang="en-GB" dirty="0" err="1">
                <a:solidFill>
                  <a:srgbClr val="000000"/>
                </a:solidFill>
              </a:rPr>
              <a:t>NextGeneration</a:t>
            </a:r>
            <a:r>
              <a:rPr lang="en-GB" dirty="0">
                <a:solidFill>
                  <a:srgbClr val="000000"/>
                </a:solidFill>
              </a:rPr>
              <a:t> 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Da </a:t>
            </a:r>
            <a:r>
              <a:rPr lang="en-GB" dirty="0" err="1">
                <a:solidFill>
                  <a:srgbClr val="000000"/>
                </a:solidFill>
              </a:rPr>
              <a:t>cosa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viene</a:t>
            </a:r>
            <a:r>
              <a:rPr lang="en-GB" dirty="0">
                <a:solidFill>
                  <a:srgbClr val="000000"/>
                </a:solidFill>
              </a:rPr>
              <a:t> e </a:t>
            </a:r>
            <a:r>
              <a:rPr lang="en-GB" dirty="0" err="1">
                <a:solidFill>
                  <a:srgbClr val="000000"/>
                </a:solidFill>
              </a:rPr>
              <a:t>quali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sono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motivi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che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giustificano</a:t>
            </a:r>
            <a:r>
              <a:rPr lang="en-GB" dirty="0">
                <a:solidFill>
                  <a:srgbClr val="000000"/>
                </a:solidFill>
              </a:rPr>
              <a:t> il </a:t>
            </a:r>
            <a:r>
              <a:rPr lang="en-GB" dirty="0" err="1">
                <a:solidFill>
                  <a:srgbClr val="000000"/>
                </a:solidFill>
              </a:rPr>
              <a:t>più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grande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investimento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europeo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della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storia</a:t>
            </a:r>
            <a:r>
              <a:rPr lang="en-GB" dirty="0">
                <a:solidFill>
                  <a:srgbClr val="000000"/>
                </a:solidFill>
              </a:rPr>
              <a:t>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000000"/>
                </a:solidFill>
              </a:rPr>
              <a:t>Perchè</a:t>
            </a:r>
            <a:r>
              <a:rPr lang="en-GB" dirty="0">
                <a:solidFill>
                  <a:srgbClr val="000000"/>
                </a:solidFill>
              </a:rPr>
              <a:t> è </a:t>
            </a:r>
            <a:r>
              <a:rPr lang="en-GB" dirty="0" err="1">
                <a:solidFill>
                  <a:srgbClr val="000000"/>
                </a:solidFill>
              </a:rPr>
              <a:t>così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importante</a:t>
            </a:r>
            <a:r>
              <a:rPr lang="en-GB" dirty="0">
                <a:solidFill>
                  <a:srgbClr val="000000"/>
                </a:solidFill>
              </a:rPr>
              <a:t>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000000"/>
                </a:solidFill>
              </a:rPr>
              <a:t>Quali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sono</a:t>
            </a:r>
            <a:r>
              <a:rPr lang="en-GB" dirty="0">
                <a:solidFill>
                  <a:srgbClr val="000000"/>
                </a:solidFill>
              </a:rPr>
              <a:t> le </a:t>
            </a:r>
            <a:r>
              <a:rPr lang="en-GB" dirty="0" err="1">
                <a:solidFill>
                  <a:srgbClr val="000000"/>
                </a:solidFill>
              </a:rPr>
              <a:t>novità</a:t>
            </a:r>
            <a:r>
              <a:rPr lang="en-GB" dirty="0">
                <a:solidFill>
                  <a:srgbClr val="000000"/>
                </a:solidFill>
              </a:rPr>
              <a:t> del Next Generation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rgbClr val="000000"/>
                </a:solidFill>
              </a:rPr>
              <a:t>Perchè</a:t>
            </a:r>
            <a:r>
              <a:rPr lang="en-GB" dirty="0">
                <a:solidFill>
                  <a:srgbClr val="000000"/>
                </a:solidFill>
              </a:rPr>
              <a:t> è </a:t>
            </a:r>
            <a:r>
              <a:rPr lang="en-GB" dirty="0" err="1">
                <a:solidFill>
                  <a:srgbClr val="000000"/>
                </a:solidFill>
              </a:rPr>
              <a:t>così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importante</a:t>
            </a:r>
            <a:r>
              <a:rPr lang="en-GB" dirty="0">
                <a:solidFill>
                  <a:srgbClr val="000000"/>
                </a:solidFill>
              </a:rPr>
              <a:t> per </a:t>
            </a:r>
            <a:r>
              <a:rPr lang="en-GB" dirty="0" err="1">
                <a:solidFill>
                  <a:srgbClr val="000000"/>
                </a:solidFill>
              </a:rPr>
              <a:t>l’Italia</a:t>
            </a:r>
            <a:r>
              <a:rPr lang="en-GB" dirty="0">
                <a:solidFill>
                  <a:srgbClr val="000000"/>
                </a:solidFill>
              </a:rPr>
              <a:t>?</a:t>
            </a:r>
          </a:p>
          <a:p>
            <a:r>
              <a:rPr lang="en-GB" b="1" dirty="0">
                <a:solidFill>
                  <a:srgbClr val="000000"/>
                </a:solidFill>
              </a:rPr>
              <a:t>+</a:t>
            </a:r>
            <a:r>
              <a:rPr lang="en-GB" sz="3600" b="1" dirty="0">
                <a:solidFill>
                  <a:srgbClr val="000000"/>
                </a:solidFill>
              </a:rPr>
              <a:t>le </a:t>
            </a:r>
            <a:r>
              <a:rPr lang="en-GB" sz="3600" b="1" dirty="0" err="1">
                <a:solidFill>
                  <a:srgbClr val="000000"/>
                </a:solidFill>
              </a:rPr>
              <a:t>vostre</a:t>
            </a:r>
            <a:r>
              <a:rPr lang="en-GB" sz="3600" b="1" dirty="0">
                <a:solidFill>
                  <a:srgbClr val="000000"/>
                </a:solidFill>
              </a:rPr>
              <a:t> </a:t>
            </a:r>
            <a:r>
              <a:rPr lang="en-GB" sz="3600" b="1" dirty="0" err="1">
                <a:solidFill>
                  <a:srgbClr val="000000"/>
                </a:solidFill>
              </a:rPr>
              <a:t>domande</a:t>
            </a:r>
            <a:endParaRPr lang="en-GB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6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90D6-F806-42BA-8E59-CD6B14DF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force e </a:t>
            </a:r>
            <a:r>
              <a:rPr lang="en-GB" dirty="0" err="1"/>
              <a:t>linee</a:t>
            </a:r>
            <a:r>
              <a:rPr lang="en-GB" dirty="0"/>
              <a:t> guida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D481569-A5A4-42F4-A91F-157015B95EEE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8F823541-F675-484D-96FF-BACEB6F13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737" y="2477700"/>
            <a:ext cx="5723405" cy="227842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BE04901-4AAB-4645-B8E1-5513AF40C4A2}"/>
              </a:ext>
            </a:extLst>
          </p:cNvPr>
          <p:cNvSpPr txBox="1"/>
          <p:nvPr/>
        </p:nvSpPr>
        <p:spPr>
          <a:xfrm>
            <a:off x="7503739" y="1117840"/>
            <a:ext cx="3827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Fornisce supporto ai paesi per la redazione dei piani e…</a:t>
            </a:r>
          </a:p>
          <a:p>
            <a:r>
              <a:rPr lang="it-IT" b="1" dirty="0">
                <a:solidFill>
                  <a:schemeClr val="tx2"/>
                </a:solidFill>
              </a:rPr>
              <a:t>redazione delle linee guida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B25BC24-2E60-47DD-8667-2B234DDEEC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3739" y="2643795"/>
            <a:ext cx="4033837" cy="297196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1C7A02-9E6F-4880-B795-49FA678E4C72}"/>
              </a:ext>
            </a:extLst>
          </p:cNvPr>
          <p:cNvSpPr txBox="1"/>
          <p:nvPr/>
        </p:nvSpPr>
        <p:spPr>
          <a:xfrm>
            <a:off x="717737" y="1856504"/>
            <a:ext cx="609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Nuova direzione generale in seno alla commissione (RECOVER)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E2E65DF-A8C4-42F1-9133-2BB89E82EB93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8" name="Rectangle 1">
              <a:extLst>
                <a:ext uri="{FF2B5EF4-FFF2-40B4-BE49-F238E27FC236}">
                  <a16:creationId xmlns:a16="http://schemas.microsoft.com/office/drawing/2014/main" id="{078EE0BB-C5AC-4321-99B0-793B7197096C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1FBA3A01-FE86-4F09-8071-95F404239993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20" name="TextBox 68">
              <a:extLst>
                <a:ext uri="{FF2B5EF4-FFF2-40B4-BE49-F238E27FC236}">
                  <a16:creationId xmlns:a16="http://schemas.microsoft.com/office/drawing/2014/main" id="{2969B3F8-E6C7-4D8B-B1B0-0880FA40097D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4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90D6-F806-42BA-8E59-CD6B14DF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Passano</a:t>
            </a:r>
            <a:r>
              <a:rPr lang="en-GB" dirty="0"/>
              <a:t> sei </a:t>
            </a:r>
            <a:r>
              <a:rPr lang="en-GB" dirty="0" err="1"/>
              <a:t>mesi</a:t>
            </a:r>
            <a:r>
              <a:rPr lang="en-GB" dirty="0"/>
              <a:t>….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D481569-A5A4-42F4-A91F-157015B95EEE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48ECDE-7770-4102-8685-A1E70674EEB8}"/>
              </a:ext>
            </a:extLst>
          </p:cNvPr>
          <p:cNvSpPr txBox="1"/>
          <p:nvPr/>
        </p:nvSpPr>
        <p:spPr>
          <a:xfrm>
            <a:off x="313558" y="2158903"/>
            <a:ext cx="9720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Luglio 2020 (Consiglio UE)</a:t>
            </a:r>
          </a:p>
          <a:p>
            <a:r>
              <a:rPr lang="it-IT" dirty="0"/>
              <a:t>	Agosto (Task Force e linee guida)</a:t>
            </a:r>
          </a:p>
          <a:p>
            <a:r>
              <a:rPr lang="it-IT" dirty="0"/>
              <a:t>		Settembre…</a:t>
            </a:r>
          </a:p>
          <a:p>
            <a:r>
              <a:rPr lang="it-IT" dirty="0"/>
              <a:t>			Ottobre…</a:t>
            </a:r>
          </a:p>
          <a:p>
            <a:r>
              <a:rPr lang="it-IT" dirty="0"/>
              <a:t>				Novembre …</a:t>
            </a:r>
          </a:p>
          <a:p>
            <a:r>
              <a:rPr lang="it-IT" dirty="0"/>
              <a:t>					Dicembre 2020 (nuovo consiglio UE)</a:t>
            </a:r>
          </a:p>
          <a:p>
            <a:r>
              <a:rPr lang="it-IT" dirty="0"/>
              <a:t>						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016116-BAB3-41F7-AFC5-607E7406A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994" y="2755899"/>
            <a:ext cx="5858902" cy="2933843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EE92B5B5-D59D-485A-B277-5A6F9A08288F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A6215DBD-035E-4964-B812-1DF9EFD1D4C3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1572F8C5-E151-4113-9205-97E772FD5760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19" name="TextBox 68">
              <a:extLst>
                <a:ext uri="{FF2B5EF4-FFF2-40B4-BE49-F238E27FC236}">
                  <a16:creationId xmlns:a16="http://schemas.microsoft.com/office/drawing/2014/main" id="{D4F64497-2F2D-4461-A1C3-DEA8F2D72F89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- 10/12/2021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24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id="{078C9C77-6C02-47B9-8330-ADE2296CD50D}"/>
              </a:ext>
            </a:extLst>
          </p:cNvPr>
          <p:cNvSpPr/>
          <p:nvPr/>
        </p:nvSpPr>
        <p:spPr>
          <a:xfrm rot="10800000">
            <a:off x="1651915" y="3713215"/>
            <a:ext cx="5096774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A65490-B9E0-4E9A-BD76-6371C93CB37C}"/>
              </a:ext>
            </a:extLst>
          </p:cNvPr>
          <p:cNvGraphicFramePr/>
          <p:nvPr/>
        </p:nvGraphicFramePr>
        <p:xfrm>
          <a:off x="8643447" y="3344608"/>
          <a:ext cx="4241978" cy="282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" name="Arrow: Right 55">
            <a:extLst>
              <a:ext uri="{FF2B5EF4-FFF2-40B4-BE49-F238E27FC236}">
                <a16:creationId xmlns:a16="http://schemas.microsoft.com/office/drawing/2014/main" id="{14513BDC-4EA0-4D10-85D2-A309D86EDE42}"/>
              </a:ext>
            </a:extLst>
          </p:cNvPr>
          <p:cNvSpPr/>
          <p:nvPr/>
        </p:nvSpPr>
        <p:spPr>
          <a:xfrm>
            <a:off x="8432593" y="3426952"/>
            <a:ext cx="1182497" cy="11711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232A17EA-4835-4BDC-AFD7-BCE4E9D6C4B4}"/>
              </a:ext>
            </a:extLst>
          </p:cNvPr>
          <p:cNvSpPr/>
          <p:nvPr/>
        </p:nvSpPr>
        <p:spPr>
          <a:xfrm rot="10800000">
            <a:off x="8082674" y="2235536"/>
            <a:ext cx="2676946" cy="59802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2D407A12-66BC-4992-85E1-14E85FD6C7C5}"/>
              </a:ext>
            </a:extLst>
          </p:cNvPr>
          <p:cNvSpPr/>
          <p:nvPr/>
        </p:nvSpPr>
        <p:spPr>
          <a:xfrm>
            <a:off x="7561790" y="742607"/>
            <a:ext cx="2199918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C20AC658-7A3F-4AE7-98D4-46F83205DB07}"/>
              </a:ext>
            </a:extLst>
          </p:cNvPr>
          <p:cNvSpPr/>
          <p:nvPr/>
        </p:nvSpPr>
        <p:spPr>
          <a:xfrm>
            <a:off x="6003426" y="742607"/>
            <a:ext cx="3247105" cy="59802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CDC56F36-3424-491B-85CD-301B9BE170C8}"/>
              </a:ext>
            </a:extLst>
          </p:cNvPr>
          <p:cNvSpPr/>
          <p:nvPr/>
        </p:nvSpPr>
        <p:spPr>
          <a:xfrm>
            <a:off x="4862871" y="744843"/>
            <a:ext cx="2199918" cy="598024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A1B82053-FD9F-4862-9F1A-511118C3F168}"/>
              </a:ext>
            </a:extLst>
          </p:cNvPr>
          <p:cNvSpPr/>
          <p:nvPr/>
        </p:nvSpPr>
        <p:spPr>
          <a:xfrm>
            <a:off x="3004521" y="745513"/>
            <a:ext cx="2498534" cy="598024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85B0635-05F7-4ECF-81F9-CE4D590B74B9}"/>
              </a:ext>
            </a:extLst>
          </p:cNvPr>
          <p:cNvSpPr/>
          <p:nvPr/>
        </p:nvSpPr>
        <p:spPr>
          <a:xfrm>
            <a:off x="1296185" y="501588"/>
            <a:ext cx="2343848" cy="10608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539067-1260-472A-A9C3-15CA1E84D2C5}"/>
              </a:ext>
            </a:extLst>
          </p:cNvPr>
          <p:cNvSpPr txBox="1"/>
          <p:nvPr/>
        </p:nvSpPr>
        <p:spPr>
          <a:xfrm>
            <a:off x="431931" y="84098"/>
            <a:ext cx="314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La proposta della commissione  </a:t>
            </a:r>
            <a:r>
              <a:rPr lang="en-GB" dirty="0"/>
              <a:t>mag/20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3B31A-E270-48D7-8F8A-054725A015A4}"/>
              </a:ext>
            </a:extLst>
          </p:cNvPr>
          <p:cNvSpPr txBox="1"/>
          <p:nvPr/>
        </p:nvSpPr>
        <p:spPr>
          <a:xfrm>
            <a:off x="3576046" y="78966"/>
            <a:ext cx="163420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  <a:r>
              <a:rPr lang="en-GB" dirty="0"/>
              <a:t>lug/20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64B7C5-9E42-4FFC-B12C-10934CAFDA9E}"/>
              </a:ext>
            </a:extLst>
          </p:cNvPr>
          <p:cNvSpPr txBox="1"/>
          <p:nvPr/>
        </p:nvSpPr>
        <p:spPr>
          <a:xfrm>
            <a:off x="5145899" y="82003"/>
            <a:ext cx="20228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Istituzione della taskforce </a:t>
            </a:r>
            <a:r>
              <a:rPr lang="en-GB" dirty="0"/>
              <a:t>ago/20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0812EB-224E-4100-901C-A71973E77D6F}"/>
              </a:ext>
            </a:extLst>
          </p:cNvPr>
          <p:cNvSpPr txBox="1"/>
          <p:nvPr/>
        </p:nvSpPr>
        <p:spPr>
          <a:xfrm>
            <a:off x="8880110" y="72400"/>
            <a:ext cx="167785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</a:p>
          <a:p>
            <a:r>
              <a:rPr lang="en-GB" dirty="0"/>
              <a:t>dic/20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35A7C-8ABF-442C-AC0E-D8D737806D0C}"/>
              </a:ext>
            </a:extLst>
          </p:cNvPr>
          <p:cNvSpPr txBox="1"/>
          <p:nvPr/>
        </p:nvSpPr>
        <p:spPr>
          <a:xfrm>
            <a:off x="6782181" y="1619030"/>
            <a:ext cx="181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Regolamento UE </a:t>
            </a:r>
            <a:r>
              <a:rPr lang="en-GB" dirty="0"/>
              <a:t>feb/21</a:t>
            </a:r>
            <a:endParaRPr lang="en-GB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ABACE6-A773-4DD9-8E5B-BBF2B2D6EE7C}"/>
              </a:ext>
            </a:extLst>
          </p:cNvPr>
          <p:cNvSpPr txBox="1"/>
          <p:nvPr/>
        </p:nvSpPr>
        <p:spPr>
          <a:xfrm>
            <a:off x="4417584" y="1613917"/>
            <a:ext cx="236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Presentazioni dei piani </a:t>
            </a:r>
            <a:r>
              <a:rPr lang="en-GB" dirty="0"/>
              <a:t>mag/21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7B8D16-8C10-4E0D-9DE4-B00411CA6BE1}"/>
              </a:ext>
            </a:extLst>
          </p:cNvPr>
          <p:cNvSpPr txBox="1"/>
          <p:nvPr/>
        </p:nvSpPr>
        <p:spPr>
          <a:xfrm>
            <a:off x="2270787" y="1601561"/>
            <a:ext cx="239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Valutazione dei piani </a:t>
            </a:r>
            <a:r>
              <a:rPr lang="en-GB" dirty="0"/>
              <a:t>lug/21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8A7FFF-8B32-45E7-955F-CAB57EF02D4D}"/>
              </a:ext>
            </a:extLst>
          </p:cNvPr>
          <p:cNvSpPr txBox="1"/>
          <p:nvPr/>
        </p:nvSpPr>
        <p:spPr>
          <a:xfrm>
            <a:off x="2593947" y="3321960"/>
            <a:ext cx="30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Pagamento prima tranche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599E66-3DA0-44F5-8391-474FA50F42F6}"/>
              </a:ext>
            </a:extLst>
          </p:cNvPr>
          <p:cNvSpPr/>
          <p:nvPr/>
        </p:nvSpPr>
        <p:spPr>
          <a:xfrm rot="10800000">
            <a:off x="7463482" y="3713502"/>
            <a:ext cx="256890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D4469D7-424B-4FC1-9C24-1EC3D3072756}"/>
              </a:ext>
            </a:extLst>
          </p:cNvPr>
          <p:cNvSpPr/>
          <p:nvPr/>
        </p:nvSpPr>
        <p:spPr>
          <a:xfrm rot="10800000">
            <a:off x="7794906" y="3721513"/>
            <a:ext cx="188696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1E22A3F-2C87-4787-BCBF-5F457894AE38}"/>
              </a:ext>
            </a:extLst>
          </p:cNvPr>
          <p:cNvSpPr/>
          <p:nvPr/>
        </p:nvSpPr>
        <p:spPr>
          <a:xfrm rot="10800000">
            <a:off x="8067435" y="3721513"/>
            <a:ext cx="109308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28FD41-8741-4B8C-A787-0E4BDBA823FA}"/>
              </a:ext>
            </a:extLst>
          </p:cNvPr>
          <p:cNvSpPr/>
          <p:nvPr/>
        </p:nvSpPr>
        <p:spPr>
          <a:xfrm rot="10800000" flipH="1">
            <a:off x="8252639" y="3724012"/>
            <a:ext cx="87325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15E1861-25D4-4DD7-845F-92ABCA453956}"/>
              </a:ext>
            </a:extLst>
          </p:cNvPr>
          <p:cNvSpPr/>
          <p:nvPr/>
        </p:nvSpPr>
        <p:spPr>
          <a:xfrm rot="10800000">
            <a:off x="5922564" y="3715945"/>
            <a:ext cx="1434545" cy="587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4337E6-F0D4-45DD-8A89-763A6E0D9069}"/>
              </a:ext>
            </a:extLst>
          </p:cNvPr>
          <p:cNvSpPr txBox="1"/>
          <p:nvPr/>
        </p:nvSpPr>
        <p:spPr>
          <a:xfrm>
            <a:off x="9953705" y="3181449"/>
            <a:ext cx="161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2022-2026</a:t>
            </a: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76262363-7580-411C-A807-626B1702DF7B}"/>
              </a:ext>
            </a:extLst>
          </p:cNvPr>
          <p:cNvSpPr/>
          <p:nvPr/>
        </p:nvSpPr>
        <p:spPr>
          <a:xfrm>
            <a:off x="8426351" y="741901"/>
            <a:ext cx="2469463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ADA6A32F-C618-4157-83AA-22B31FF9DFA0}"/>
              </a:ext>
            </a:extLst>
          </p:cNvPr>
          <p:cNvSpPr/>
          <p:nvPr/>
        </p:nvSpPr>
        <p:spPr>
          <a:xfrm rot="10800000">
            <a:off x="6171960" y="2238676"/>
            <a:ext cx="2547743" cy="59802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4B332A5-3E4D-41A8-BE97-CD1AB0D6122E}"/>
              </a:ext>
            </a:extLst>
          </p:cNvPr>
          <p:cNvSpPr txBox="1"/>
          <p:nvPr/>
        </p:nvSpPr>
        <p:spPr>
          <a:xfrm>
            <a:off x="5821168" y="3284743"/>
            <a:ext cx="365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Implementazione del piano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B291DA6-FED2-4E29-9596-5BAB7C10A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7" y="4920288"/>
            <a:ext cx="2362200" cy="11334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3798A7-B781-4C2E-8708-D6CA3E0BC905}"/>
              </a:ext>
            </a:extLst>
          </p:cNvPr>
          <p:cNvSpPr txBox="1"/>
          <p:nvPr/>
        </p:nvSpPr>
        <p:spPr>
          <a:xfrm>
            <a:off x="7257971" y="81426"/>
            <a:ext cx="150807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dirty="0"/>
              <a:t>ago/20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DD1231-C711-4173-BCE4-966C323C00FE}"/>
              </a:ext>
            </a:extLst>
          </p:cNvPr>
          <p:cNvSpPr txBox="1"/>
          <p:nvPr/>
        </p:nvSpPr>
        <p:spPr>
          <a:xfrm>
            <a:off x="8499239" y="1609290"/>
            <a:ext cx="219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sz="1050" b="1" dirty="0"/>
              <a:t>(aggiornamento) </a:t>
            </a:r>
            <a:r>
              <a:rPr lang="en-GB" dirty="0"/>
              <a:t>gen/21</a:t>
            </a: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2F841819-84AF-4644-A5AC-85DD634633CD}"/>
              </a:ext>
            </a:extLst>
          </p:cNvPr>
          <p:cNvSpPr/>
          <p:nvPr/>
        </p:nvSpPr>
        <p:spPr>
          <a:xfrm rot="10800000">
            <a:off x="3856275" y="2238729"/>
            <a:ext cx="2927680" cy="59802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A369D471-DB5A-4EE0-A624-26359FA9A770}"/>
              </a:ext>
            </a:extLst>
          </p:cNvPr>
          <p:cNvSpPr/>
          <p:nvPr/>
        </p:nvSpPr>
        <p:spPr>
          <a:xfrm>
            <a:off x="1926454" y="2235537"/>
            <a:ext cx="2927679" cy="598024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CD9161-CB10-4EE0-A547-EC71B26BC126}"/>
              </a:ext>
            </a:extLst>
          </p:cNvPr>
          <p:cNvGrpSpPr/>
          <p:nvPr/>
        </p:nvGrpSpPr>
        <p:grpSpPr>
          <a:xfrm>
            <a:off x="9933996" y="1042189"/>
            <a:ext cx="1274315" cy="1480069"/>
            <a:chOff x="6768401" y="2687050"/>
            <a:chExt cx="1274315" cy="1480069"/>
          </a:xfrm>
          <a:solidFill>
            <a:schemeClr val="bg1"/>
          </a:solidFill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3875E52-9046-4EDF-8A00-FA8F43A5A99D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9E815AFD-63FB-4200-9E79-FEE44960DA50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36D4E9-A4F7-4B1E-8FB4-3ED59EF2E57D}"/>
              </a:ext>
            </a:extLst>
          </p:cNvPr>
          <p:cNvGrpSpPr/>
          <p:nvPr/>
        </p:nvGrpSpPr>
        <p:grpSpPr>
          <a:xfrm rot="10800000">
            <a:off x="1590997" y="2522257"/>
            <a:ext cx="1274315" cy="1480069"/>
            <a:chOff x="6768401" y="2687050"/>
            <a:chExt cx="1274315" cy="1480069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811735D-2BB6-4B46-98C0-0390E5184836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FF2E5E6D-DE79-4DFA-93CB-A9CCFFE12C51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EA6B71E-E33D-42E7-B8B0-6C316A7F67E7}"/>
              </a:ext>
            </a:extLst>
          </p:cNvPr>
          <p:cNvSpPr/>
          <p:nvPr/>
        </p:nvSpPr>
        <p:spPr>
          <a:xfrm>
            <a:off x="8497465" y="-2423"/>
            <a:ext cx="3262604" cy="29890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28A2FFB1-8022-4299-B579-71B86DF0DB69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61" name="Rectangle 1">
              <a:extLst>
                <a:ext uri="{FF2B5EF4-FFF2-40B4-BE49-F238E27FC236}">
                  <a16:creationId xmlns:a16="http://schemas.microsoft.com/office/drawing/2014/main" id="{4DB52386-5229-4A56-9814-AC5CAF658D9D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8">
              <a:extLst>
                <a:ext uri="{FF2B5EF4-FFF2-40B4-BE49-F238E27FC236}">
                  <a16:creationId xmlns:a16="http://schemas.microsoft.com/office/drawing/2014/main" id="{205C7AFC-BFCE-45EF-9857-891FC4DF5A37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66" name="TextBox 68">
              <a:extLst>
                <a:ext uri="{FF2B5EF4-FFF2-40B4-BE49-F238E27FC236}">
                  <a16:creationId xmlns:a16="http://schemas.microsoft.com/office/drawing/2014/main" id="{B7EF8644-3501-4347-A447-4EDC9C529764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3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4D9F-0B05-4686-A123-5CCC4F8A8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CONSIGLIO UE DICEMBRE 2020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F542CC9-9C51-4E06-8EFF-2D8E88801106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7284CA67-B55B-44FF-B489-1F6EFEC41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42" y="1904378"/>
            <a:ext cx="4385982" cy="304924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F66B7B4-01EF-48A5-9881-E3F7DDC30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6589" y="2798055"/>
            <a:ext cx="3784328" cy="304924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E096E57-CDA5-4475-B4B4-0D1A965CDE1C}"/>
              </a:ext>
            </a:extLst>
          </p:cNvPr>
          <p:cNvSpPr txBox="1"/>
          <p:nvPr/>
        </p:nvSpPr>
        <p:spPr>
          <a:xfrm>
            <a:off x="7465914" y="2047899"/>
            <a:ext cx="43495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Un nuovo testo di 36 articoli e 8 capitoli</a:t>
            </a:r>
          </a:p>
          <a:p>
            <a:r>
              <a:rPr lang="it-IT" sz="3200" dirty="0"/>
              <a:t>(precedentemente erano 28 divisi in 7 capitoli)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D95EE9B-7D67-4324-9DD7-A9935AC00852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68B31994-E94D-419E-B69F-0489A8459A55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A5C423CD-BFE4-4DAB-AB7F-8A8CFE82DAA3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17" name="TextBox 68">
              <a:extLst>
                <a:ext uri="{FF2B5EF4-FFF2-40B4-BE49-F238E27FC236}">
                  <a16:creationId xmlns:a16="http://schemas.microsoft.com/office/drawing/2014/main" id="{6A5C09A4-110B-4AF4-AB5A-D45845807F72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096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6244-CB53-40D4-8E56-E456FDE9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AGGIORNAMENTO LINEE GUIDA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015ACE1-810E-4213-8B51-74E47F4714D3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35AB4CCC-755B-4701-9167-6DB3C353B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5879" y="2645429"/>
            <a:ext cx="6286500" cy="1800225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2C593F7-1476-4828-A7A0-1379FF315B9C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6C5572F4-D944-46C2-AAD3-193D663653D0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7D2D1518-CD8F-40ED-AA89-21B39C2B4991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14" name="TextBox 68">
              <a:extLst>
                <a:ext uri="{FF2B5EF4-FFF2-40B4-BE49-F238E27FC236}">
                  <a16:creationId xmlns:a16="http://schemas.microsoft.com/office/drawing/2014/main" id="{159E0B12-A433-4D17-A373-3F9F7F630082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220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1E77-8C01-449B-ACC0-0D5271F8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REGOLAMENTO UE FINALE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D3C69AB-8ACB-4249-97D2-F2498F257A7C}"/>
              </a:ext>
            </a:extLst>
          </p:cNvPr>
          <p:cNvGraphicFramePr/>
          <p:nvPr/>
        </p:nvGraphicFramePr>
        <p:xfrm>
          <a:off x="-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A61A36AC-3B47-4E59-98D9-F4DBACDC5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952" y="1932839"/>
            <a:ext cx="7512424" cy="37301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D340A7-B047-45E5-938A-D26471BCD5A7}"/>
              </a:ext>
            </a:extLst>
          </p:cNvPr>
          <p:cNvSpPr txBox="1"/>
          <p:nvPr/>
        </p:nvSpPr>
        <p:spPr>
          <a:xfrm>
            <a:off x="1751434" y="2920764"/>
            <a:ext cx="8265459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REGULATION (EU) 2021/241 of the </a:t>
            </a:r>
            <a:r>
              <a:rPr lang="it-IT" sz="3600" b="1" dirty="0" err="1">
                <a:solidFill>
                  <a:schemeClr val="bg1"/>
                </a:solidFill>
              </a:rPr>
              <a:t>European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Parliament</a:t>
            </a:r>
            <a:r>
              <a:rPr lang="it-IT" sz="3600" b="1" dirty="0">
                <a:solidFill>
                  <a:schemeClr val="bg1"/>
                </a:solidFill>
              </a:rPr>
              <a:t> and of the </a:t>
            </a:r>
            <a:r>
              <a:rPr lang="it-IT" sz="3600" b="1" dirty="0" err="1">
                <a:solidFill>
                  <a:schemeClr val="bg1"/>
                </a:solidFill>
              </a:rPr>
              <a:t>Council</a:t>
            </a:r>
            <a:r>
              <a:rPr lang="it-IT" sz="3600" b="1" dirty="0">
                <a:solidFill>
                  <a:schemeClr val="bg1"/>
                </a:solidFill>
              </a:rPr>
              <a:t>, 12 </a:t>
            </a:r>
            <a:r>
              <a:rPr lang="it-IT" sz="3600" b="1" dirty="0" err="1">
                <a:solidFill>
                  <a:schemeClr val="bg1"/>
                </a:solidFill>
              </a:rPr>
              <a:t>February</a:t>
            </a:r>
            <a:r>
              <a:rPr lang="it-IT" sz="3600" b="1" dirty="0">
                <a:solidFill>
                  <a:schemeClr val="bg1"/>
                </a:solidFill>
              </a:rPr>
              <a:t> 2021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D75B38D-71B3-42D6-B1C1-E62C6A9FA6C0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FFF15D5A-3EDE-4F08-8CBD-2227A234A128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64BE86E3-8F3A-49F8-9B23-A621BDFEDA2E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15" name="TextBox 68">
              <a:extLst>
                <a:ext uri="{FF2B5EF4-FFF2-40B4-BE49-F238E27FC236}">
                  <a16:creationId xmlns:a16="http://schemas.microsoft.com/office/drawing/2014/main" id="{478004AF-CA9C-4B80-AAD1-5AE38AE671AD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1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id="{078C9C77-6C02-47B9-8330-ADE2296CD50D}"/>
              </a:ext>
            </a:extLst>
          </p:cNvPr>
          <p:cNvSpPr/>
          <p:nvPr/>
        </p:nvSpPr>
        <p:spPr>
          <a:xfrm rot="10800000">
            <a:off x="1651915" y="3713215"/>
            <a:ext cx="5096774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A65490-B9E0-4E9A-BD76-6371C93CB37C}"/>
              </a:ext>
            </a:extLst>
          </p:cNvPr>
          <p:cNvGraphicFramePr/>
          <p:nvPr/>
        </p:nvGraphicFramePr>
        <p:xfrm>
          <a:off x="8643447" y="3344608"/>
          <a:ext cx="4241978" cy="282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" name="Arrow: Right 55">
            <a:extLst>
              <a:ext uri="{FF2B5EF4-FFF2-40B4-BE49-F238E27FC236}">
                <a16:creationId xmlns:a16="http://schemas.microsoft.com/office/drawing/2014/main" id="{14513BDC-4EA0-4D10-85D2-A309D86EDE42}"/>
              </a:ext>
            </a:extLst>
          </p:cNvPr>
          <p:cNvSpPr/>
          <p:nvPr/>
        </p:nvSpPr>
        <p:spPr>
          <a:xfrm>
            <a:off x="8432593" y="3426952"/>
            <a:ext cx="1182497" cy="11711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232A17EA-4835-4BDC-AFD7-BCE4E9D6C4B4}"/>
              </a:ext>
            </a:extLst>
          </p:cNvPr>
          <p:cNvSpPr/>
          <p:nvPr/>
        </p:nvSpPr>
        <p:spPr>
          <a:xfrm rot="10800000">
            <a:off x="8082674" y="2235536"/>
            <a:ext cx="2676946" cy="59802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2D407A12-66BC-4992-85E1-14E85FD6C7C5}"/>
              </a:ext>
            </a:extLst>
          </p:cNvPr>
          <p:cNvSpPr/>
          <p:nvPr/>
        </p:nvSpPr>
        <p:spPr>
          <a:xfrm>
            <a:off x="7561790" y="742607"/>
            <a:ext cx="2199918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C20AC658-7A3F-4AE7-98D4-46F83205DB07}"/>
              </a:ext>
            </a:extLst>
          </p:cNvPr>
          <p:cNvSpPr/>
          <p:nvPr/>
        </p:nvSpPr>
        <p:spPr>
          <a:xfrm>
            <a:off x="6003426" y="742607"/>
            <a:ext cx="3247105" cy="59802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CDC56F36-3424-491B-85CD-301B9BE170C8}"/>
              </a:ext>
            </a:extLst>
          </p:cNvPr>
          <p:cNvSpPr/>
          <p:nvPr/>
        </p:nvSpPr>
        <p:spPr>
          <a:xfrm>
            <a:off x="4862871" y="744843"/>
            <a:ext cx="2199918" cy="598024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A1B82053-FD9F-4862-9F1A-511118C3F168}"/>
              </a:ext>
            </a:extLst>
          </p:cNvPr>
          <p:cNvSpPr/>
          <p:nvPr/>
        </p:nvSpPr>
        <p:spPr>
          <a:xfrm>
            <a:off x="3004521" y="745513"/>
            <a:ext cx="2498534" cy="598024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85B0635-05F7-4ECF-81F9-CE4D590B74B9}"/>
              </a:ext>
            </a:extLst>
          </p:cNvPr>
          <p:cNvSpPr/>
          <p:nvPr/>
        </p:nvSpPr>
        <p:spPr>
          <a:xfrm>
            <a:off x="1296185" y="501588"/>
            <a:ext cx="2343848" cy="10608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539067-1260-472A-A9C3-15CA1E84D2C5}"/>
              </a:ext>
            </a:extLst>
          </p:cNvPr>
          <p:cNvSpPr txBox="1"/>
          <p:nvPr/>
        </p:nvSpPr>
        <p:spPr>
          <a:xfrm>
            <a:off x="431931" y="84098"/>
            <a:ext cx="314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La proposta della commissione  </a:t>
            </a:r>
            <a:r>
              <a:rPr lang="en-GB" dirty="0"/>
              <a:t>mag/20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3B31A-E270-48D7-8F8A-054725A015A4}"/>
              </a:ext>
            </a:extLst>
          </p:cNvPr>
          <p:cNvSpPr txBox="1"/>
          <p:nvPr/>
        </p:nvSpPr>
        <p:spPr>
          <a:xfrm>
            <a:off x="3576046" y="78966"/>
            <a:ext cx="163420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  <a:r>
              <a:rPr lang="en-GB" dirty="0"/>
              <a:t>lug/20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64B7C5-9E42-4FFC-B12C-10934CAFDA9E}"/>
              </a:ext>
            </a:extLst>
          </p:cNvPr>
          <p:cNvSpPr txBox="1"/>
          <p:nvPr/>
        </p:nvSpPr>
        <p:spPr>
          <a:xfrm>
            <a:off x="5145899" y="82003"/>
            <a:ext cx="20228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Istituzione della taskforce </a:t>
            </a:r>
            <a:r>
              <a:rPr lang="en-GB" dirty="0"/>
              <a:t>ago/20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0812EB-224E-4100-901C-A71973E77D6F}"/>
              </a:ext>
            </a:extLst>
          </p:cNvPr>
          <p:cNvSpPr txBox="1"/>
          <p:nvPr/>
        </p:nvSpPr>
        <p:spPr>
          <a:xfrm>
            <a:off x="8880110" y="72400"/>
            <a:ext cx="167785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</a:p>
          <a:p>
            <a:r>
              <a:rPr lang="en-GB" dirty="0"/>
              <a:t>dic/20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35A7C-8ABF-442C-AC0E-D8D737806D0C}"/>
              </a:ext>
            </a:extLst>
          </p:cNvPr>
          <p:cNvSpPr txBox="1"/>
          <p:nvPr/>
        </p:nvSpPr>
        <p:spPr>
          <a:xfrm>
            <a:off x="6782181" y="1619030"/>
            <a:ext cx="181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Regolamento UE </a:t>
            </a:r>
            <a:r>
              <a:rPr lang="en-GB" dirty="0"/>
              <a:t>feb/21</a:t>
            </a:r>
            <a:endParaRPr lang="en-GB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ABACE6-A773-4DD9-8E5B-BBF2B2D6EE7C}"/>
              </a:ext>
            </a:extLst>
          </p:cNvPr>
          <p:cNvSpPr txBox="1"/>
          <p:nvPr/>
        </p:nvSpPr>
        <p:spPr>
          <a:xfrm>
            <a:off x="4417584" y="1613917"/>
            <a:ext cx="236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Presentazioni dei piani </a:t>
            </a:r>
            <a:r>
              <a:rPr lang="en-GB" dirty="0"/>
              <a:t>mag/21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7B8D16-8C10-4E0D-9DE4-B00411CA6BE1}"/>
              </a:ext>
            </a:extLst>
          </p:cNvPr>
          <p:cNvSpPr txBox="1"/>
          <p:nvPr/>
        </p:nvSpPr>
        <p:spPr>
          <a:xfrm>
            <a:off x="2270787" y="1601561"/>
            <a:ext cx="239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Valutazione dei piani </a:t>
            </a:r>
            <a:r>
              <a:rPr lang="en-GB" dirty="0"/>
              <a:t>lug/21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8A7FFF-8B32-45E7-955F-CAB57EF02D4D}"/>
              </a:ext>
            </a:extLst>
          </p:cNvPr>
          <p:cNvSpPr txBox="1"/>
          <p:nvPr/>
        </p:nvSpPr>
        <p:spPr>
          <a:xfrm>
            <a:off x="2593947" y="3321960"/>
            <a:ext cx="30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Pagamento prima tranche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599E66-3DA0-44F5-8391-474FA50F42F6}"/>
              </a:ext>
            </a:extLst>
          </p:cNvPr>
          <p:cNvSpPr/>
          <p:nvPr/>
        </p:nvSpPr>
        <p:spPr>
          <a:xfrm rot="10800000">
            <a:off x="7463482" y="3713502"/>
            <a:ext cx="256890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D4469D7-424B-4FC1-9C24-1EC3D3072756}"/>
              </a:ext>
            </a:extLst>
          </p:cNvPr>
          <p:cNvSpPr/>
          <p:nvPr/>
        </p:nvSpPr>
        <p:spPr>
          <a:xfrm rot="10800000">
            <a:off x="7794906" y="3721513"/>
            <a:ext cx="188696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1E22A3F-2C87-4787-BCBF-5F457894AE38}"/>
              </a:ext>
            </a:extLst>
          </p:cNvPr>
          <p:cNvSpPr/>
          <p:nvPr/>
        </p:nvSpPr>
        <p:spPr>
          <a:xfrm rot="10800000">
            <a:off x="8067435" y="3721513"/>
            <a:ext cx="109308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28FD41-8741-4B8C-A787-0E4BDBA823FA}"/>
              </a:ext>
            </a:extLst>
          </p:cNvPr>
          <p:cNvSpPr/>
          <p:nvPr/>
        </p:nvSpPr>
        <p:spPr>
          <a:xfrm rot="10800000" flipH="1">
            <a:off x="8252639" y="3724012"/>
            <a:ext cx="87325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15E1861-25D4-4DD7-845F-92ABCA453956}"/>
              </a:ext>
            </a:extLst>
          </p:cNvPr>
          <p:cNvSpPr/>
          <p:nvPr/>
        </p:nvSpPr>
        <p:spPr>
          <a:xfrm rot="10800000">
            <a:off x="5922564" y="3715945"/>
            <a:ext cx="1434545" cy="587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4337E6-F0D4-45DD-8A89-763A6E0D9069}"/>
              </a:ext>
            </a:extLst>
          </p:cNvPr>
          <p:cNvSpPr txBox="1"/>
          <p:nvPr/>
        </p:nvSpPr>
        <p:spPr>
          <a:xfrm>
            <a:off x="9953705" y="3181449"/>
            <a:ext cx="161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2022-2026</a:t>
            </a: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76262363-7580-411C-A807-626B1702DF7B}"/>
              </a:ext>
            </a:extLst>
          </p:cNvPr>
          <p:cNvSpPr/>
          <p:nvPr/>
        </p:nvSpPr>
        <p:spPr>
          <a:xfrm>
            <a:off x="8426351" y="741901"/>
            <a:ext cx="2469463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ADA6A32F-C618-4157-83AA-22B31FF9DFA0}"/>
              </a:ext>
            </a:extLst>
          </p:cNvPr>
          <p:cNvSpPr/>
          <p:nvPr/>
        </p:nvSpPr>
        <p:spPr>
          <a:xfrm rot="10800000">
            <a:off x="6171960" y="2238676"/>
            <a:ext cx="2547743" cy="59802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4B332A5-3E4D-41A8-BE97-CD1AB0D6122E}"/>
              </a:ext>
            </a:extLst>
          </p:cNvPr>
          <p:cNvSpPr txBox="1"/>
          <p:nvPr/>
        </p:nvSpPr>
        <p:spPr>
          <a:xfrm>
            <a:off x="5821168" y="3284743"/>
            <a:ext cx="365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Implementazione del piano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B291DA6-FED2-4E29-9596-5BAB7C10A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7" y="4920288"/>
            <a:ext cx="2362200" cy="11334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3798A7-B781-4C2E-8708-D6CA3E0BC905}"/>
              </a:ext>
            </a:extLst>
          </p:cNvPr>
          <p:cNvSpPr txBox="1"/>
          <p:nvPr/>
        </p:nvSpPr>
        <p:spPr>
          <a:xfrm>
            <a:off x="7257971" y="81426"/>
            <a:ext cx="150807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dirty="0"/>
              <a:t>ago/20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DD1231-C711-4173-BCE4-966C323C00FE}"/>
              </a:ext>
            </a:extLst>
          </p:cNvPr>
          <p:cNvSpPr txBox="1"/>
          <p:nvPr/>
        </p:nvSpPr>
        <p:spPr>
          <a:xfrm>
            <a:off x="8499239" y="1609290"/>
            <a:ext cx="219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sz="1050" b="1" dirty="0"/>
              <a:t>(aggiornamento) </a:t>
            </a:r>
            <a:r>
              <a:rPr lang="en-GB" dirty="0"/>
              <a:t>gen/21</a:t>
            </a: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2F841819-84AF-4644-A5AC-85DD634633CD}"/>
              </a:ext>
            </a:extLst>
          </p:cNvPr>
          <p:cNvSpPr/>
          <p:nvPr/>
        </p:nvSpPr>
        <p:spPr>
          <a:xfrm rot="10800000">
            <a:off x="3856275" y="2238729"/>
            <a:ext cx="2927680" cy="59802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A369D471-DB5A-4EE0-A624-26359FA9A770}"/>
              </a:ext>
            </a:extLst>
          </p:cNvPr>
          <p:cNvSpPr/>
          <p:nvPr/>
        </p:nvSpPr>
        <p:spPr>
          <a:xfrm>
            <a:off x="1926454" y="2235537"/>
            <a:ext cx="2927679" cy="598024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CD9161-CB10-4EE0-A547-EC71B26BC126}"/>
              </a:ext>
            </a:extLst>
          </p:cNvPr>
          <p:cNvGrpSpPr/>
          <p:nvPr/>
        </p:nvGrpSpPr>
        <p:grpSpPr>
          <a:xfrm>
            <a:off x="9933996" y="1042189"/>
            <a:ext cx="1274315" cy="1480069"/>
            <a:chOff x="6768401" y="2687050"/>
            <a:chExt cx="1274315" cy="1480069"/>
          </a:xfrm>
          <a:solidFill>
            <a:schemeClr val="bg1"/>
          </a:solidFill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3875E52-9046-4EDF-8A00-FA8F43A5A99D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9E815AFD-63FB-4200-9E79-FEE44960DA50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36D4E9-A4F7-4B1E-8FB4-3ED59EF2E57D}"/>
              </a:ext>
            </a:extLst>
          </p:cNvPr>
          <p:cNvGrpSpPr/>
          <p:nvPr/>
        </p:nvGrpSpPr>
        <p:grpSpPr>
          <a:xfrm rot="10800000">
            <a:off x="1590997" y="2522257"/>
            <a:ext cx="1274315" cy="1480069"/>
            <a:chOff x="6768401" y="2687050"/>
            <a:chExt cx="1274315" cy="1480069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811735D-2BB6-4B46-98C0-0390E5184836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FF2E5E6D-DE79-4DFA-93CB-A9CCFFE12C51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EA6B71E-E33D-42E7-B8B0-6C316A7F67E7}"/>
              </a:ext>
            </a:extLst>
          </p:cNvPr>
          <p:cNvSpPr/>
          <p:nvPr/>
        </p:nvSpPr>
        <p:spPr>
          <a:xfrm>
            <a:off x="2105025" y="1598386"/>
            <a:ext cx="4675382" cy="1390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28A2FFB1-8022-4299-B579-71B86DF0DB69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61" name="Rectangle 1">
              <a:extLst>
                <a:ext uri="{FF2B5EF4-FFF2-40B4-BE49-F238E27FC236}">
                  <a16:creationId xmlns:a16="http://schemas.microsoft.com/office/drawing/2014/main" id="{4DB52386-5229-4A56-9814-AC5CAF658D9D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8">
              <a:extLst>
                <a:ext uri="{FF2B5EF4-FFF2-40B4-BE49-F238E27FC236}">
                  <a16:creationId xmlns:a16="http://schemas.microsoft.com/office/drawing/2014/main" id="{205C7AFC-BFCE-45EF-9857-891FC4DF5A37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66" name="TextBox 68">
              <a:extLst>
                <a:ext uri="{FF2B5EF4-FFF2-40B4-BE49-F238E27FC236}">
                  <a16:creationId xmlns:a16="http://schemas.microsoft.com/office/drawing/2014/main" id="{B7EF8644-3501-4347-A447-4EDC9C529764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41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2FFA-532E-4B60-A238-317A47AD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PRESENTAZIONE DEI PIANI</a:t>
            </a:r>
            <a:br>
              <a:rPr lang="en-GB" sz="3600" dirty="0"/>
            </a:br>
            <a:endParaRPr lang="en-GB" sz="3600" dirty="0">
              <a:highlight>
                <a:srgbClr val="FFFF00"/>
              </a:highligh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D384FA-6DD0-4EB6-955C-457365F63D64}"/>
              </a:ext>
            </a:extLst>
          </p:cNvPr>
          <p:cNvGraphicFramePr/>
          <p:nvPr/>
        </p:nvGraphicFramePr>
        <p:xfrm>
          <a:off x="3255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uppo 9">
            <a:extLst>
              <a:ext uri="{FF2B5EF4-FFF2-40B4-BE49-F238E27FC236}">
                <a16:creationId xmlns:a16="http://schemas.microsoft.com/office/drawing/2014/main" id="{FBD2D74D-B38F-4CE1-98DA-38CA59883731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8BDCB3C6-19E5-486B-ACDC-8F97CBED62B4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18F6078-14FB-4F95-A122-5FDC083891FE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13" name="TextBox 68">
              <a:extLst>
                <a:ext uri="{FF2B5EF4-FFF2-40B4-BE49-F238E27FC236}">
                  <a16:creationId xmlns:a16="http://schemas.microsoft.com/office/drawing/2014/main" id="{9F9CFA95-F32E-4560-BDC3-A4D1F73B1004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5992DF85-3080-4656-B096-172A2E990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474" y="153260"/>
            <a:ext cx="5306551" cy="56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99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2FFA-532E-4B60-A238-317A47AD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PRESENTAZIONE DEI PIANI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B50683E-5CF7-425E-B23D-25C74ABB1456}"/>
              </a:ext>
            </a:extLst>
          </p:cNvPr>
          <p:cNvSpPr txBox="1"/>
          <p:nvPr/>
        </p:nvSpPr>
        <p:spPr>
          <a:xfrm>
            <a:off x="7826269" y="5437092"/>
            <a:ext cx="3021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Dati</a:t>
            </a:r>
            <a:r>
              <a:rPr lang="en-GB" sz="1200" dirty="0"/>
              <a:t>: Bruegel RRF dataset</a:t>
            </a:r>
          </a:p>
        </p:txBody>
      </p:sp>
      <p:graphicFrame>
        <p:nvGraphicFramePr>
          <p:cNvPr id="12" name="Diagram 3">
            <a:extLst>
              <a:ext uri="{FF2B5EF4-FFF2-40B4-BE49-F238E27FC236}">
                <a16:creationId xmlns:a16="http://schemas.microsoft.com/office/drawing/2014/main" id="{8662ED03-5FDC-4ACB-8E13-B0206CCC33B9}"/>
              </a:ext>
            </a:extLst>
          </p:cNvPr>
          <p:cNvGraphicFramePr/>
          <p:nvPr/>
        </p:nvGraphicFramePr>
        <p:xfrm>
          <a:off x="3255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uppo 12">
            <a:extLst>
              <a:ext uri="{FF2B5EF4-FFF2-40B4-BE49-F238E27FC236}">
                <a16:creationId xmlns:a16="http://schemas.microsoft.com/office/drawing/2014/main" id="{3591E073-17F5-4721-9ECA-48E525D8D00C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0344BC6-E649-41A3-BE81-C550E1ABC769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D97C845-ADA2-441B-97C3-83A22C6FE813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16" name="TextBox 68">
              <a:extLst>
                <a:ext uri="{FF2B5EF4-FFF2-40B4-BE49-F238E27FC236}">
                  <a16:creationId xmlns:a16="http://schemas.microsoft.com/office/drawing/2014/main" id="{A4DF4980-B582-49B6-A070-7A173128D305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61E52E38-6CBC-4DE9-AE2C-1BD9CE48ADBF}"/>
              </a:ext>
            </a:extLst>
          </p:cNvPr>
          <p:cNvGraphicFramePr>
            <a:graphicFrameLocks/>
          </p:cNvGraphicFramePr>
          <p:nvPr/>
        </p:nvGraphicFramePr>
        <p:xfrm>
          <a:off x="1024128" y="2042075"/>
          <a:ext cx="8582025" cy="3619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Parentesi graffa aperta 2">
            <a:extLst>
              <a:ext uri="{FF2B5EF4-FFF2-40B4-BE49-F238E27FC236}">
                <a16:creationId xmlns:a16="http://schemas.microsoft.com/office/drawing/2014/main" id="{8069A296-358B-4910-92DF-F5562357CF73}"/>
              </a:ext>
            </a:extLst>
          </p:cNvPr>
          <p:cNvSpPr/>
          <p:nvPr/>
        </p:nvSpPr>
        <p:spPr>
          <a:xfrm>
            <a:off x="6953249" y="2986858"/>
            <a:ext cx="295275" cy="989294"/>
          </a:xfrm>
          <a:prstGeom prst="leftBrace">
            <a:avLst>
              <a:gd name="adj1" fmla="val 43817"/>
              <a:gd name="adj2" fmla="val 46149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979B89-159D-4DB9-8317-593E509924C5}"/>
              </a:ext>
            </a:extLst>
          </p:cNvPr>
          <p:cNvSpPr txBox="1"/>
          <p:nvPr/>
        </p:nvSpPr>
        <p:spPr>
          <a:xfrm>
            <a:off x="6438899" y="3244334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220</a:t>
            </a:r>
          </a:p>
        </p:txBody>
      </p:sp>
    </p:spTree>
    <p:extLst>
      <p:ext uri="{BB962C8B-B14F-4D97-AF65-F5344CB8AC3E}">
        <p14:creationId xmlns:p14="http://schemas.microsoft.com/office/powerpoint/2010/main" val="1875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D4CAA2-0045-41D2-AFF9-423473BBBB3F}"/>
              </a:ext>
            </a:extLst>
          </p:cNvPr>
          <p:cNvGraphicFramePr/>
          <p:nvPr/>
        </p:nvGraphicFramePr>
        <p:xfrm>
          <a:off x="32551" y="5689743"/>
          <a:ext cx="12126897" cy="113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8">
            <a:extLst>
              <a:ext uri="{FF2B5EF4-FFF2-40B4-BE49-F238E27FC236}">
                <a16:creationId xmlns:a16="http://schemas.microsoft.com/office/drawing/2014/main" id="{41570C71-DED4-4138-ABD4-E033425C80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935" t="41" r="-760" b="-41"/>
          <a:stretch/>
        </p:blipFill>
        <p:spPr>
          <a:xfrm>
            <a:off x="2299978" y="36460"/>
            <a:ext cx="9924573" cy="57044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055AEE-F2FC-47C4-AD66-D99BB703E943}"/>
              </a:ext>
            </a:extLst>
          </p:cNvPr>
          <p:cNvSpPr txBox="1"/>
          <p:nvPr/>
        </p:nvSpPr>
        <p:spPr>
          <a:xfrm>
            <a:off x="304800" y="2197100"/>
            <a:ext cx="2476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11 indicatori </a:t>
            </a:r>
            <a:r>
              <a:rPr lang="it-IT" dirty="0"/>
              <a:t>(inizialmente erano 7 indicatori).</a:t>
            </a:r>
          </a:p>
          <a:p>
            <a:r>
              <a:rPr lang="it-IT" dirty="0"/>
              <a:t>A=voto massimo</a:t>
            </a:r>
          </a:p>
          <a:p>
            <a:r>
              <a:rPr lang="it-IT" dirty="0"/>
              <a:t>C=voto peggiore</a:t>
            </a:r>
          </a:p>
          <a:p>
            <a:r>
              <a:rPr lang="it-IT" dirty="0"/>
              <a:t>Valutazione Positiva se maggioranza di A</a:t>
            </a:r>
          </a:p>
          <a:p>
            <a:r>
              <a:rPr lang="it-IT" dirty="0"/>
              <a:t> (+ 4 A obbligatorie)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dirty="0"/>
              <a:t>Risultati molto simili (…se non uguali)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6ADEECB-5805-45AC-BE6E-665424258EE2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2E7764DB-61E2-4FDB-81AE-2C7C8D4FD5D6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2FE82C9A-D377-4517-8BAF-3B1D35258B0C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15" name="TextBox 68">
              <a:extLst>
                <a:ext uri="{FF2B5EF4-FFF2-40B4-BE49-F238E27FC236}">
                  <a16:creationId xmlns:a16="http://schemas.microsoft.com/office/drawing/2014/main" id="{0BF8B468-CB88-4F61-B349-8ADACF23A91C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635C8BE5-34F9-4CF2-9B69-2BAB5D6FD51C}"/>
              </a:ext>
            </a:extLst>
          </p:cNvPr>
          <p:cNvSpPr/>
          <p:nvPr/>
        </p:nvSpPr>
        <p:spPr>
          <a:xfrm>
            <a:off x="4800600" y="685800"/>
            <a:ext cx="1435100" cy="499424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D5A6027-BDEA-4EAA-94B4-8ED948F8670E}"/>
              </a:ext>
            </a:extLst>
          </p:cNvPr>
          <p:cNvSpPr/>
          <p:nvPr/>
        </p:nvSpPr>
        <p:spPr>
          <a:xfrm>
            <a:off x="6935478" y="641664"/>
            <a:ext cx="1435100" cy="512780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6182406-80FA-4FBA-BB4C-352E9C5D6565}"/>
              </a:ext>
            </a:extLst>
          </p:cNvPr>
          <p:cNvSpPr txBox="1"/>
          <p:nvPr/>
        </p:nvSpPr>
        <p:spPr>
          <a:xfrm>
            <a:off x="6235700" y="2521203"/>
            <a:ext cx="383540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/>
                </a:solidFill>
              </a:rPr>
              <a:t>A obbligatoria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3C65A28A-852D-41EC-8993-3BA35B2F089F}"/>
              </a:ext>
            </a:extLst>
          </p:cNvPr>
          <p:cNvSpPr/>
          <p:nvPr/>
        </p:nvSpPr>
        <p:spPr>
          <a:xfrm>
            <a:off x="11173064" y="759612"/>
            <a:ext cx="934251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B98FA63F-297A-4456-9F87-F0020DDEE090}"/>
              </a:ext>
            </a:extLst>
          </p:cNvPr>
          <p:cNvSpPr/>
          <p:nvPr/>
        </p:nvSpPr>
        <p:spPr>
          <a:xfrm>
            <a:off x="11199899" y="1699411"/>
            <a:ext cx="934251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07B10D80-4D74-4930-A740-B712760C8258}"/>
              </a:ext>
            </a:extLst>
          </p:cNvPr>
          <p:cNvSpPr/>
          <p:nvPr/>
        </p:nvSpPr>
        <p:spPr>
          <a:xfrm>
            <a:off x="11199899" y="4388665"/>
            <a:ext cx="934251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34E57083-8F15-44A3-A14A-D392909B0057}"/>
              </a:ext>
            </a:extLst>
          </p:cNvPr>
          <p:cNvSpPr/>
          <p:nvPr/>
        </p:nvSpPr>
        <p:spPr>
          <a:xfrm>
            <a:off x="8949286" y="4442901"/>
            <a:ext cx="934251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6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786B6DB-748F-4EA8-8C89-03456AE5C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87A7A-F7FB-4113-AB81-E0C2E5C7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FFFFFF"/>
                </a:solidFill>
              </a:rPr>
              <a:t>Perchè </a:t>
            </a:r>
            <a:r>
              <a:rPr lang="en-GB" sz="4100" dirty="0" err="1">
                <a:solidFill>
                  <a:srgbClr val="FFFFFF"/>
                </a:solidFill>
              </a:rPr>
              <a:t>dovremmo</a:t>
            </a:r>
            <a:r>
              <a:rPr lang="en-GB" sz="4100" dirty="0">
                <a:solidFill>
                  <a:srgbClr val="FFFFFF"/>
                </a:solidFill>
              </a:rPr>
              <a:t> </a:t>
            </a:r>
            <a:r>
              <a:rPr lang="en-GB" sz="4100" dirty="0" err="1">
                <a:solidFill>
                  <a:srgbClr val="FFFFFF"/>
                </a:solidFill>
              </a:rPr>
              <a:t>essere</a:t>
            </a:r>
            <a:r>
              <a:rPr lang="en-GB" sz="4100" dirty="0">
                <a:solidFill>
                  <a:srgbClr val="FFFFFF"/>
                </a:solidFill>
              </a:rPr>
              <a:t> </a:t>
            </a:r>
            <a:r>
              <a:rPr lang="en-GB" sz="4100" dirty="0" err="1">
                <a:solidFill>
                  <a:srgbClr val="FFFFFF"/>
                </a:solidFill>
              </a:rPr>
              <a:t>interessati</a:t>
            </a:r>
            <a:r>
              <a:rPr lang="en-GB" sz="4100" dirty="0">
                <a:solidFill>
                  <a:srgbClr val="FFFFFF"/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FDDA62-16B8-4869-83E6-5B74119A4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91A4C-50D1-4E87-9EC5-069189C3D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286000"/>
            <a:ext cx="4053840" cy="3931920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GB" sz="1800" dirty="0"/>
              <a:t>Uno </a:t>
            </a:r>
            <a:r>
              <a:rPr lang="en-GB" sz="1800" dirty="0" err="1"/>
              <a:t>dei</a:t>
            </a:r>
            <a:r>
              <a:rPr lang="en-GB" sz="1800" dirty="0"/>
              <a:t> </a:t>
            </a:r>
            <a:r>
              <a:rPr lang="en-GB" sz="1800" b="1" dirty="0" err="1"/>
              <a:t>temi</a:t>
            </a:r>
            <a:r>
              <a:rPr lang="en-GB" sz="1800" b="1" dirty="0"/>
              <a:t> </a:t>
            </a:r>
            <a:r>
              <a:rPr lang="en-GB" sz="1800" b="1" dirty="0" err="1"/>
              <a:t>dominanti</a:t>
            </a:r>
            <a:r>
              <a:rPr lang="en-GB" sz="1800" b="1" dirty="0"/>
              <a:t> </a:t>
            </a:r>
            <a:r>
              <a:rPr lang="en-GB" sz="1800" dirty="0"/>
              <a:t>per </a:t>
            </a:r>
            <a:r>
              <a:rPr lang="en-GB" sz="1800" dirty="0" err="1"/>
              <a:t>almeno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prossimi</a:t>
            </a:r>
            <a:r>
              <a:rPr lang="en-GB" sz="1800" dirty="0"/>
              <a:t> 6 anni per </a:t>
            </a:r>
            <a:r>
              <a:rPr lang="en-GB" sz="1800" dirty="0" err="1"/>
              <a:t>chiunque</a:t>
            </a:r>
            <a:r>
              <a:rPr lang="en-GB" sz="1800" dirty="0"/>
              <a:t> </a:t>
            </a:r>
            <a:r>
              <a:rPr lang="en-GB" sz="1800" dirty="0" err="1"/>
              <a:t>si</a:t>
            </a:r>
            <a:r>
              <a:rPr lang="en-GB" sz="1800" dirty="0"/>
              <a:t> </a:t>
            </a:r>
            <a:r>
              <a:rPr lang="en-GB" sz="1800" dirty="0" err="1"/>
              <a:t>occupa</a:t>
            </a:r>
            <a:r>
              <a:rPr lang="en-GB" sz="1800" dirty="0"/>
              <a:t> di </a:t>
            </a:r>
            <a:r>
              <a:rPr lang="en-GB" sz="1800" b="1" dirty="0" err="1"/>
              <a:t>economia</a:t>
            </a:r>
            <a:r>
              <a:rPr lang="en-GB" sz="1800" b="1" dirty="0"/>
              <a:t> e </a:t>
            </a:r>
            <a:r>
              <a:rPr lang="en-GB" sz="1800" b="1" dirty="0" err="1"/>
              <a:t>pubblica</a:t>
            </a:r>
            <a:r>
              <a:rPr lang="en-GB" sz="1800" b="1" dirty="0"/>
              <a:t> </a:t>
            </a:r>
            <a:r>
              <a:rPr lang="en-GB" sz="1800" b="1" dirty="0" err="1"/>
              <a:t>amministrazione</a:t>
            </a:r>
            <a:endParaRPr lang="en-GB" sz="1800" b="1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en-GB" sz="1800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GB" sz="1800" b="1" u="sng" dirty="0" err="1"/>
              <a:t>opportunità</a:t>
            </a:r>
            <a:r>
              <a:rPr lang="en-GB" sz="1800" b="1" u="sng" dirty="0"/>
              <a:t> </a:t>
            </a:r>
            <a:r>
              <a:rPr lang="en-GB" sz="1800" b="1" u="sng" dirty="0" err="1"/>
              <a:t>lavorative</a:t>
            </a:r>
            <a:r>
              <a:rPr lang="en-GB" sz="1800" b="1" u="sng" dirty="0"/>
              <a:t> </a:t>
            </a:r>
            <a:r>
              <a:rPr lang="en-GB" sz="1800" dirty="0"/>
              <a:t>legate al </a:t>
            </a:r>
            <a:r>
              <a:rPr lang="en-GB" sz="1800" dirty="0" err="1"/>
              <a:t>tema</a:t>
            </a:r>
            <a:r>
              <a:rPr lang="en-GB" sz="1800" dirty="0"/>
              <a:t> (in PA e </a:t>
            </a:r>
            <a:r>
              <a:rPr lang="en-GB" sz="1800" dirty="0" err="1"/>
              <a:t>Privato</a:t>
            </a:r>
            <a:r>
              <a:rPr lang="en-GB" sz="1800" dirty="0"/>
              <a:t>)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en-GB" sz="1800" dirty="0"/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GB" sz="1800" b="1" dirty="0"/>
              <a:t>Per </a:t>
            </a:r>
            <a:r>
              <a:rPr lang="en-GB" sz="1800" b="1" dirty="0" err="1"/>
              <a:t>seguire</a:t>
            </a:r>
            <a:r>
              <a:rPr lang="en-GB" sz="1800" b="1" dirty="0"/>
              <a:t> il </a:t>
            </a:r>
            <a:r>
              <a:rPr lang="en-GB" sz="1800" b="1" dirty="0" err="1"/>
              <a:t>dibattito</a:t>
            </a:r>
            <a:r>
              <a:rPr lang="en-GB" sz="1800" b="1" dirty="0"/>
              <a:t> politico </a:t>
            </a:r>
            <a:r>
              <a:rPr lang="en-GB" sz="1800" b="1" dirty="0" err="1"/>
              <a:t>dei</a:t>
            </a:r>
            <a:r>
              <a:rPr lang="en-GB" sz="1800" b="1" dirty="0"/>
              <a:t> </a:t>
            </a:r>
            <a:r>
              <a:rPr lang="en-GB" sz="1800" b="1" dirty="0" err="1"/>
              <a:t>prossimi</a:t>
            </a:r>
            <a:r>
              <a:rPr lang="en-GB" sz="1800" b="1" dirty="0"/>
              <a:t> anni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GB" sz="1800" b="1" dirty="0" err="1"/>
              <a:t>tema</a:t>
            </a:r>
            <a:r>
              <a:rPr lang="en-GB" sz="1800" b="1" dirty="0"/>
              <a:t> per la </a:t>
            </a:r>
            <a:r>
              <a:rPr lang="en-GB" sz="1800" b="1" dirty="0" err="1"/>
              <a:t>tesi</a:t>
            </a:r>
            <a:r>
              <a:rPr lang="en-GB" sz="1800" b="1" dirty="0"/>
              <a:t> ??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GB" sz="1800" b="1" dirty="0" err="1"/>
              <a:t>Altro</a:t>
            </a:r>
            <a:r>
              <a:rPr lang="en-GB" sz="1800" b="1" dirty="0"/>
              <a:t>?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35E872E-A86C-48FF-8C50-F0CFBED50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r="40313" b="-1"/>
          <a:stretch/>
        </p:blipFill>
        <p:spPr>
          <a:xfrm>
            <a:off x="6316106" y="332370"/>
            <a:ext cx="2261405" cy="334256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F2F396F-4319-4410-AA23-7B799C883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5070" y="0"/>
            <a:ext cx="2766930" cy="39965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914D44-35B2-4E7C-8062-04A7AB0F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6802" y="332370"/>
            <a:ext cx="2120189" cy="33424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Briefcase with solid fill">
            <a:extLst>
              <a:ext uri="{FF2B5EF4-FFF2-40B4-BE49-F238E27FC236}">
                <a16:creationId xmlns:a16="http://schemas.microsoft.com/office/drawing/2014/main" id="{079849CE-35B0-40A3-916E-4FCAC4A77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2200" y="1195907"/>
            <a:ext cx="1628775" cy="162877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32D74-70B7-4914-A984-6A7D2256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8549" y="3996580"/>
            <a:ext cx="3956522" cy="28614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2341C7-CBE7-4714-8A47-5CB05BBC7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80" y="4319714"/>
            <a:ext cx="3313057" cy="21500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F40B6397-94BA-4BFD-A462-42044CD9C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45" y="4562476"/>
            <a:ext cx="2558030" cy="1656326"/>
          </a:xfrm>
          <a:prstGeom prst="rect">
            <a:avLst/>
          </a:prstGeom>
        </p:spPr>
      </p:pic>
      <p:pic>
        <p:nvPicPr>
          <p:cNvPr id="13" name="Graphic 12" descr="Closed book with solid fill">
            <a:extLst>
              <a:ext uri="{FF2B5EF4-FFF2-40B4-BE49-F238E27FC236}">
                <a16:creationId xmlns:a16="http://schemas.microsoft.com/office/drawing/2014/main" id="{4265C3ED-CCDD-4053-9DDD-13C95E03D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0569" y="4617712"/>
            <a:ext cx="2131431" cy="21314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7DE129-D836-4617-A76B-BB610B839EF3}"/>
              </a:ext>
            </a:extLst>
          </p:cNvPr>
          <p:cNvSpPr/>
          <p:nvPr/>
        </p:nvSpPr>
        <p:spPr>
          <a:xfrm>
            <a:off x="7824660" y="2673060"/>
            <a:ext cx="2766930" cy="196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A0C372CF-B109-48AB-ABE3-422AE48A7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50" y="2768616"/>
            <a:ext cx="2354991" cy="176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Terminator 44">
            <a:extLst>
              <a:ext uri="{FF2B5EF4-FFF2-40B4-BE49-F238E27FC236}">
                <a16:creationId xmlns:a16="http://schemas.microsoft.com/office/drawing/2014/main" id="{078C9C77-6C02-47B9-8330-ADE2296CD50D}"/>
              </a:ext>
            </a:extLst>
          </p:cNvPr>
          <p:cNvSpPr/>
          <p:nvPr/>
        </p:nvSpPr>
        <p:spPr>
          <a:xfrm rot="10800000">
            <a:off x="1651915" y="3713215"/>
            <a:ext cx="5096774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A65490-B9E0-4E9A-BD76-6371C93CB37C}"/>
              </a:ext>
            </a:extLst>
          </p:cNvPr>
          <p:cNvGraphicFramePr/>
          <p:nvPr/>
        </p:nvGraphicFramePr>
        <p:xfrm>
          <a:off x="8643447" y="3344608"/>
          <a:ext cx="4241978" cy="282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" name="Arrow: Right 55">
            <a:extLst>
              <a:ext uri="{FF2B5EF4-FFF2-40B4-BE49-F238E27FC236}">
                <a16:creationId xmlns:a16="http://schemas.microsoft.com/office/drawing/2014/main" id="{14513BDC-4EA0-4D10-85D2-A309D86EDE42}"/>
              </a:ext>
            </a:extLst>
          </p:cNvPr>
          <p:cNvSpPr/>
          <p:nvPr/>
        </p:nvSpPr>
        <p:spPr>
          <a:xfrm>
            <a:off x="8432593" y="3426952"/>
            <a:ext cx="1182497" cy="11711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232A17EA-4835-4BDC-AFD7-BCE4E9D6C4B4}"/>
              </a:ext>
            </a:extLst>
          </p:cNvPr>
          <p:cNvSpPr/>
          <p:nvPr/>
        </p:nvSpPr>
        <p:spPr>
          <a:xfrm rot="10800000">
            <a:off x="8082674" y="2235536"/>
            <a:ext cx="2676946" cy="59802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2D407A12-66BC-4992-85E1-14E85FD6C7C5}"/>
              </a:ext>
            </a:extLst>
          </p:cNvPr>
          <p:cNvSpPr/>
          <p:nvPr/>
        </p:nvSpPr>
        <p:spPr>
          <a:xfrm>
            <a:off x="7561790" y="742607"/>
            <a:ext cx="2199918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C20AC658-7A3F-4AE7-98D4-46F83205DB07}"/>
              </a:ext>
            </a:extLst>
          </p:cNvPr>
          <p:cNvSpPr/>
          <p:nvPr/>
        </p:nvSpPr>
        <p:spPr>
          <a:xfrm>
            <a:off x="6003426" y="742607"/>
            <a:ext cx="3247105" cy="598024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CDC56F36-3424-491B-85CD-301B9BE170C8}"/>
              </a:ext>
            </a:extLst>
          </p:cNvPr>
          <p:cNvSpPr/>
          <p:nvPr/>
        </p:nvSpPr>
        <p:spPr>
          <a:xfrm>
            <a:off x="4862871" y="744843"/>
            <a:ext cx="2199918" cy="598024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A1B82053-FD9F-4862-9F1A-511118C3F168}"/>
              </a:ext>
            </a:extLst>
          </p:cNvPr>
          <p:cNvSpPr/>
          <p:nvPr/>
        </p:nvSpPr>
        <p:spPr>
          <a:xfrm>
            <a:off x="3004521" y="745513"/>
            <a:ext cx="2498534" cy="598024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85B0635-05F7-4ECF-81F9-CE4D590B74B9}"/>
              </a:ext>
            </a:extLst>
          </p:cNvPr>
          <p:cNvSpPr/>
          <p:nvPr/>
        </p:nvSpPr>
        <p:spPr>
          <a:xfrm>
            <a:off x="1296185" y="501588"/>
            <a:ext cx="2343848" cy="10608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539067-1260-472A-A9C3-15CA1E84D2C5}"/>
              </a:ext>
            </a:extLst>
          </p:cNvPr>
          <p:cNvSpPr txBox="1"/>
          <p:nvPr/>
        </p:nvSpPr>
        <p:spPr>
          <a:xfrm>
            <a:off x="431931" y="84098"/>
            <a:ext cx="314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La proposta della commissione  </a:t>
            </a:r>
            <a:r>
              <a:rPr lang="en-GB" dirty="0"/>
              <a:t>mag/20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E3B31A-E270-48D7-8F8A-054725A015A4}"/>
              </a:ext>
            </a:extLst>
          </p:cNvPr>
          <p:cNvSpPr txBox="1"/>
          <p:nvPr/>
        </p:nvSpPr>
        <p:spPr>
          <a:xfrm>
            <a:off x="3576046" y="78966"/>
            <a:ext cx="163420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  <a:r>
              <a:rPr lang="en-GB" dirty="0"/>
              <a:t>lug/20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64B7C5-9E42-4FFC-B12C-10934CAFDA9E}"/>
              </a:ext>
            </a:extLst>
          </p:cNvPr>
          <p:cNvSpPr txBox="1"/>
          <p:nvPr/>
        </p:nvSpPr>
        <p:spPr>
          <a:xfrm>
            <a:off x="5145899" y="82003"/>
            <a:ext cx="202282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Istituzione della taskforce </a:t>
            </a:r>
            <a:r>
              <a:rPr lang="en-GB" dirty="0"/>
              <a:t>ago/20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0812EB-224E-4100-901C-A71973E77D6F}"/>
              </a:ext>
            </a:extLst>
          </p:cNvPr>
          <p:cNvSpPr txBox="1"/>
          <p:nvPr/>
        </p:nvSpPr>
        <p:spPr>
          <a:xfrm>
            <a:off x="8880110" y="72400"/>
            <a:ext cx="167785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Consiglio UE </a:t>
            </a:r>
          </a:p>
          <a:p>
            <a:r>
              <a:rPr lang="en-GB" dirty="0"/>
              <a:t>dic/20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35A7C-8ABF-442C-AC0E-D8D737806D0C}"/>
              </a:ext>
            </a:extLst>
          </p:cNvPr>
          <p:cNvSpPr txBox="1"/>
          <p:nvPr/>
        </p:nvSpPr>
        <p:spPr>
          <a:xfrm>
            <a:off x="6782181" y="1619030"/>
            <a:ext cx="181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Regolamento UE </a:t>
            </a:r>
            <a:r>
              <a:rPr lang="en-GB" dirty="0"/>
              <a:t>feb/21</a:t>
            </a:r>
            <a:endParaRPr lang="en-GB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ABACE6-A773-4DD9-8E5B-BBF2B2D6EE7C}"/>
              </a:ext>
            </a:extLst>
          </p:cNvPr>
          <p:cNvSpPr txBox="1"/>
          <p:nvPr/>
        </p:nvSpPr>
        <p:spPr>
          <a:xfrm>
            <a:off x="4417584" y="1613917"/>
            <a:ext cx="236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Presentazioni dei piani </a:t>
            </a:r>
            <a:r>
              <a:rPr lang="en-GB" dirty="0"/>
              <a:t>mag/21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7B8D16-8C10-4E0D-9DE4-B00411CA6BE1}"/>
              </a:ext>
            </a:extLst>
          </p:cNvPr>
          <p:cNvSpPr txBox="1"/>
          <p:nvPr/>
        </p:nvSpPr>
        <p:spPr>
          <a:xfrm>
            <a:off x="2270787" y="1601561"/>
            <a:ext cx="239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Valutazione dei piani </a:t>
            </a:r>
            <a:r>
              <a:rPr lang="en-GB" dirty="0"/>
              <a:t>lug/21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8A7FFF-8B32-45E7-955F-CAB57EF02D4D}"/>
              </a:ext>
            </a:extLst>
          </p:cNvPr>
          <p:cNvSpPr txBox="1"/>
          <p:nvPr/>
        </p:nvSpPr>
        <p:spPr>
          <a:xfrm>
            <a:off x="2593947" y="3321960"/>
            <a:ext cx="30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Pagamento prima tranche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599E66-3DA0-44F5-8391-474FA50F42F6}"/>
              </a:ext>
            </a:extLst>
          </p:cNvPr>
          <p:cNvSpPr/>
          <p:nvPr/>
        </p:nvSpPr>
        <p:spPr>
          <a:xfrm rot="10800000">
            <a:off x="7463482" y="3713502"/>
            <a:ext cx="256890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D4469D7-424B-4FC1-9C24-1EC3D3072756}"/>
              </a:ext>
            </a:extLst>
          </p:cNvPr>
          <p:cNvSpPr/>
          <p:nvPr/>
        </p:nvSpPr>
        <p:spPr>
          <a:xfrm rot="10800000">
            <a:off x="7794906" y="3721513"/>
            <a:ext cx="188696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1E22A3F-2C87-4787-BCBF-5F457894AE38}"/>
              </a:ext>
            </a:extLst>
          </p:cNvPr>
          <p:cNvSpPr/>
          <p:nvPr/>
        </p:nvSpPr>
        <p:spPr>
          <a:xfrm rot="10800000">
            <a:off x="8067435" y="3721513"/>
            <a:ext cx="109308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28FD41-8741-4B8C-A787-0E4BDBA823FA}"/>
              </a:ext>
            </a:extLst>
          </p:cNvPr>
          <p:cNvSpPr/>
          <p:nvPr/>
        </p:nvSpPr>
        <p:spPr>
          <a:xfrm rot="10800000" flipH="1">
            <a:off x="8252639" y="3724012"/>
            <a:ext cx="87325" cy="598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15E1861-25D4-4DD7-845F-92ABCA453956}"/>
              </a:ext>
            </a:extLst>
          </p:cNvPr>
          <p:cNvSpPr/>
          <p:nvPr/>
        </p:nvSpPr>
        <p:spPr>
          <a:xfrm rot="10800000">
            <a:off x="5922564" y="3715945"/>
            <a:ext cx="1434545" cy="587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64337E6-F0D4-45DD-8A89-763A6E0D9069}"/>
              </a:ext>
            </a:extLst>
          </p:cNvPr>
          <p:cNvSpPr txBox="1"/>
          <p:nvPr/>
        </p:nvSpPr>
        <p:spPr>
          <a:xfrm>
            <a:off x="9953705" y="3181449"/>
            <a:ext cx="161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2022-2026</a:t>
            </a:r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76262363-7580-411C-A807-626B1702DF7B}"/>
              </a:ext>
            </a:extLst>
          </p:cNvPr>
          <p:cNvSpPr/>
          <p:nvPr/>
        </p:nvSpPr>
        <p:spPr>
          <a:xfrm>
            <a:off x="8426351" y="741901"/>
            <a:ext cx="2469463" cy="598024"/>
          </a:xfrm>
          <a:prstGeom prst="flowChartTerminator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ADA6A32F-C618-4157-83AA-22B31FF9DFA0}"/>
              </a:ext>
            </a:extLst>
          </p:cNvPr>
          <p:cNvSpPr/>
          <p:nvPr/>
        </p:nvSpPr>
        <p:spPr>
          <a:xfrm rot="10800000">
            <a:off x="6171960" y="2238676"/>
            <a:ext cx="2547743" cy="598024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4B332A5-3E4D-41A8-BE97-CD1AB0D6122E}"/>
              </a:ext>
            </a:extLst>
          </p:cNvPr>
          <p:cNvSpPr txBox="1"/>
          <p:nvPr/>
        </p:nvSpPr>
        <p:spPr>
          <a:xfrm>
            <a:off x="5821168" y="3284743"/>
            <a:ext cx="365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Implementazione del piano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B291DA6-FED2-4E29-9596-5BAB7C10A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7" y="4920288"/>
            <a:ext cx="2362200" cy="11334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3798A7-B781-4C2E-8708-D6CA3E0BC905}"/>
              </a:ext>
            </a:extLst>
          </p:cNvPr>
          <p:cNvSpPr txBox="1"/>
          <p:nvPr/>
        </p:nvSpPr>
        <p:spPr>
          <a:xfrm>
            <a:off x="7257971" y="81426"/>
            <a:ext cx="150807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dirty="0"/>
              <a:t>ago/20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DD1231-C711-4173-BCE4-966C323C00FE}"/>
              </a:ext>
            </a:extLst>
          </p:cNvPr>
          <p:cNvSpPr txBox="1"/>
          <p:nvPr/>
        </p:nvSpPr>
        <p:spPr>
          <a:xfrm>
            <a:off x="8499239" y="1609290"/>
            <a:ext cx="219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Linee guida </a:t>
            </a:r>
            <a:r>
              <a:rPr lang="en-GB" sz="1050" b="1" dirty="0"/>
              <a:t>(aggiornamento) </a:t>
            </a:r>
            <a:r>
              <a:rPr lang="en-GB" dirty="0"/>
              <a:t>gen/21</a:t>
            </a: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2F841819-84AF-4644-A5AC-85DD634633CD}"/>
              </a:ext>
            </a:extLst>
          </p:cNvPr>
          <p:cNvSpPr/>
          <p:nvPr/>
        </p:nvSpPr>
        <p:spPr>
          <a:xfrm rot="10800000">
            <a:off x="3856275" y="2238729"/>
            <a:ext cx="2927680" cy="598024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A369D471-DB5A-4EE0-A624-26359FA9A770}"/>
              </a:ext>
            </a:extLst>
          </p:cNvPr>
          <p:cNvSpPr/>
          <p:nvPr/>
        </p:nvSpPr>
        <p:spPr>
          <a:xfrm>
            <a:off x="1926454" y="2235537"/>
            <a:ext cx="2927679" cy="598024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CD9161-CB10-4EE0-A547-EC71B26BC126}"/>
              </a:ext>
            </a:extLst>
          </p:cNvPr>
          <p:cNvGrpSpPr/>
          <p:nvPr/>
        </p:nvGrpSpPr>
        <p:grpSpPr>
          <a:xfrm>
            <a:off x="9933996" y="1042189"/>
            <a:ext cx="1274315" cy="1480069"/>
            <a:chOff x="6768401" y="2687050"/>
            <a:chExt cx="1274315" cy="1480069"/>
          </a:xfrm>
          <a:solidFill>
            <a:schemeClr val="bg1"/>
          </a:solidFill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3875E52-9046-4EDF-8A00-FA8F43A5A99D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9E815AFD-63FB-4200-9E79-FEE44960DA50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grpFill/>
            <a:ln w="635000" cap="rnd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36D4E9-A4F7-4B1E-8FB4-3ED59EF2E57D}"/>
              </a:ext>
            </a:extLst>
          </p:cNvPr>
          <p:cNvGrpSpPr/>
          <p:nvPr/>
        </p:nvGrpSpPr>
        <p:grpSpPr>
          <a:xfrm rot="10800000">
            <a:off x="1590997" y="2522257"/>
            <a:ext cx="1274315" cy="1480069"/>
            <a:chOff x="6768401" y="2687050"/>
            <a:chExt cx="1274315" cy="1480069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811735D-2BB6-4B46-98C0-0390E5184836}"/>
                </a:ext>
              </a:extLst>
            </p:cNvPr>
            <p:cNvSpPr/>
            <p:nvPr/>
          </p:nvSpPr>
          <p:spPr>
            <a:xfrm rot="16200000" flipV="1">
              <a:off x="6667440" y="2791842"/>
              <a:ext cx="1476237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FF2E5E6D-DE79-4DFA-93CB-A9CCFFE12C51}"/>
                </a:ext>
              </a:extLst>
            </p:cNvPr>
            <p:cNvSpPr/>
            <p:nvPr/>
          </p:nvSpPr>
          <p:spPr>
            <a:xfrm rot="5400000">
              <a:off x="6665523" y="2789928"/>
              <a:ext cx="1480069" cy="1274314"/>
            </a:xfrm>
            <a:prstGeom prst="arc">
              <a:avLst/>
            </a:prstGeom>
            <a:ln w="635000" cap="rnd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45F289EE-FEF0-4D84-A9A9-36ABE60343BA}"/>
              </a:ext>
            </a:extLst>
          </p:cNvPr>
          <p:cNvSpPr/>
          <p:nvPr/>
        </p:nvSpPr>
        <p:spPr>
          <a:xfrm>
            <a:off x="5366759" y="3019647"/>
            <a:ext cx="6722460" cy="352265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081A5C5-FF18-4EB8-A4CC-C8004B399763}"/>
              </a:ext>
            </a:extLst>
          </p:cNvPr>
          <p:cNvGrpSpPr/>
          <p:nvPr/>
        </p:nvGrpSpPr>
        <p:grpSpPr>
          <a:xfrm>
            <a:off x="-9927" y="6530565"/>
            <a:ext cx="13615712" cy="319517"/>
            <a:chOff x="-9927" y="6530565"/>
            <a:chExt cx="13615712" cy="31951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26AA1A4E-1AFF-4309-A8D3-725F7D743AC7}"/>
                </a:ext>
              </a:extLst>
            </p:cNvPr>
            <p:cNvSpPr/>
            <p:nvPr/>
          </p:nvSpPr>
          <p:spPr>
            <a:xfrm>
              <a:off x="-9927" y="6616117"/>
              <a:ext cx="12192000" cy="1957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CF630267-C8A3-44BA-9C84-AD660206A83F}"/>
                </a:ext>
              </a:extLst>
            </p:cNvPr>
            <p:cNvSpPr txBox="1"/>
            <p:nvPr/>
          </p:nvSpPr>
          <p:spPr>
            <a:xfrm>
              <a:off x="102619" y="654230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gabriele pinto  - SESD/Uff. 5 </a:t>
              </a:r>
            </a:p>
          </p:txBody>
        </p:sp>
        <p:sp>
          <p:nvSpPr>
            <p:cNvPr id="61" name="TextBox 68">
              <a:extLst>
                <a:ext uri="{FF2B5EF4-FFF2-40B4-BE49-F238E27FC236}">
                  <a16:creationId xmlns:a16="http://schemas.microsoft.com/office/drawing/2014/main" id="{8B74C3F0-3FB2-43D2-B1E6-806C1F1D8075}"/>
                </a:ext>
              </a:extLst>
            </p:cNvPr>
            <p:cNvSpPr txBox="1"/>
            <p:nvPr/>
          </p:nvSpPr>
          <p:spPr>
            <a:xfrm>
              <a:off x="9728266" y="6530565"/>
              <a:ext cx="3877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I seminari RGS - 01/10/2021</a:t>
              </a:r>
            </a:p>
          </p:txBody>
        </p:sp>
      </p:grpSp>
      <p:pic>
        <p:nvPicPr>
          <p:cNvPr id="62" name="Immagine 61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A8FE3FA-83C0-48AE-A26C-2CF9FD045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65" y="4639946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6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4" grpId="0"/>
      <p:bldP spid="3" grpId="0" animBg="1"/>
      <p:bldP spid="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74A886E-E8EF-48CC-8764-20EAE4538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D15E9-3818-4AD9-932A-C353F2052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4077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MECCANISMO DI APPROVAZIONE DEI PIANI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B1993F9-CFC5-495F-9F26-199534453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1704" y="4831176"/>
            <a:ext cx="2743200" cy="0"/>
          </a:xfrm>
          <a:prstGeom prst="line">
            <a:avLst/>
          </a:prstGeom>
          <a:ln w="19050">
            <a:solidFill>
              <a:srgbClr val="FAC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1">
            <a:extLst>
              <a:ext uri="{FF2B5EF4-FFF2-40B4-BE49-F238E27FC236}">
                <a16:creationId xmlns:a16="http://schemas.microsoft.com/office/drawing/2014/main" id="{60FB30B0-7ABB-400F-9B96-434C71CDA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6" r="1579" b="-2"/>
          <a:stretch/>
        </p:blipFill>
        <p:spPr bwMode="auto">
          <a:xfrm>
            <a:off x="3771900" y="679494"/>
            <a:ext cx="8215811" cy="557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96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830B-3891-3FAF-E719-485E9FF8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 modifica al piano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0F23D-F8B1-993E-9B81-83FD995B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1822308"/>
            <a:ext cx="6562725" cy="4316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1E1C74-4E0A-7D42-A160-98C423A28AA5}"/>
              </a:ext>
            </a:extLst>
          </p:cNvPr>
          <p:cNvSpPr txBox="1"/>
          <p:nvPr/>
        </p:nvSpPr>
        <p:spPr>
          <a:xfrm>
            <a:off x="3286125" y="6067425"/>
            <a:ext cx="609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400" b="0" i="0" u="none" strike="noStrike" baseline="0">
              <a:solidFill>
                <a:srgbClr val="000000"/>
              </a:solidFill>
              <a:latin typeface="EUAlbertina"/>
            </a:endParaRPr>
          </a:p>
          <a:p>
            <a:r>
              <a:rPr lang="it-IT" sz="1400" b="0" i="0" u="none" strike="noStrike" baseline="0">
                <a:solidFill>
                  <a:srgbClr val="000000"/>
                </a:solidFill>
                <a:latin typeface="EUAlbertina"/>
              </a:rPr>
              <a:t> </a:t>
            </a:r>
            <a:r>
              <a:rPr lang="it-IT" sz="1400" b="1" i="0" u="none" strike="noStrike" baseline="0">
                <a:solidFill>
                  <a:srgbClr val="000000"/>
                </a:solidFill>
                <a:latin typeface="EUAlbertina"/>
              </a:rPr>
              <a:t>REGOLAMENTO (UE) 2021/241 DEL PARLAMENTO EUROPEO E DEL CONSIGLIO 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272943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97AD8-6786-4F47-A177-95D4B5635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817" y="804334"/>
            <a:ext cx="5800366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73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0F3309-B325-41A5-89EA-2EB36EA94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2991"/>
            <a:ext cx="5238750" cy="2285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346A4-AA4B-4FB4-898F-1D5D6BA5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507506"/>
            <a:ext cx="7477125" cy="309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0755EA-C787-4C8E-9149-6021A3C0C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014" y="4334159"/>
            <a:ext cx="7279386" cy="2032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B22BC-95FA-40B4-9879-A663B72F0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922" y="2343149"/>
            <a:ext cx="4049097" cy="3760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D42147-2278-424D-A7B6-290DC1CB9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807" y="801475"/>
            <a:ext cx="6587830" cy="3444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7F9F7F-4855-4CB3-BAB6-ED7732619980}"/>
              </a:ext>
            </a:extLst>
          </p:cNvPr>
          <p:cNvSpPr txBox="1"/>
          <p:nvPr/>
        </p:nvSpPr>
        <p:spPr>
          <a:xfrm>
            <a:off x="1034770" y="1636112"/>
            <a:ext cx="10026218" cy="280076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Circa 3000 </a:t>
            </a:r>
            <a:r>
              <a:rPr lang="en-GB" sz="4400" b="1" dirty="0" err="1">
                <a:solidFill>
                  <a:schemeClr val="bg1"/>
                </a:solidFill>
              </a:rPr>
              <a:t>pagine</a:t>
            </a:r>
            <a:r>
              <a:rPr lang="en-GB" sz="4400" b="1" dirty="0">
                <a:solidFill>
                  <a:schemeClr val="bg1"/>
                </a:solidFill>
              </a:rPr>
              <a:t> di </a:t>
            </a:r>
            <a:r>
              <a:rPr lang="en-GB" sz="4400" b="1" dirty="0" err="1">
                <a:solidFill>
                  <a:schemeClr val="bg1"/>
                </a:solidFill>
              </a:rPr>
              <a:t>valutazione</a:t>
            </a:r>
            <a:r>
              <a:rPr lang="en-GB" sz="4400" b="1" dirty="0">
                <a:solidFill>
                  <a:schemeClr val="bg1"/>
                </a:solidFill>
              </a:rPr>
              <a:t> </a:t>
            </a:r>
            <a:r>
              <a:rPr lang="en-GB" sz="4400" b="1" dirty="0" err="1">
                <a:solidFill>
                  <a:schemeClr val="bg1"/>
                </a:solidFill>
              </a:rPr>
              <a:t>della</a:t>
            </a:r>
            <a:r>
              <a:rPr lang="en-GB" sz="4400" b="1" dirty="0">
                <a:solidFill>
                  <a:schemeClr val="bg1"/>
                </a:solidFill>
              </a:rPr>
              <a:t> </a:t>
            </a:r>
            <a:r>
              <a:rPr lang="en-GB" sz="4400" b="1" dirty="0" err="1">
                <a:solidFill>
                  <a:schemeClr val="bg1"/>
                </a:solidFill>
              </a:rPr>
              <a:t>commissione</a:t>
            </a:r>
            <a:r>
              <a:rPr lang="en-GB" sz="4400" b="1" dirty="0">
                <a:solidFill>
                  <a:schemeClr val="bg1"/>
                </a:solidFill>
              </a:rPr>
              <a:t>….e </a:t>
            </a:r>
            <a:r>
              <a:rPr lang="en-GB" sz="4400" b="1" dirty="0" err="1">
                <a:solidFill>
                  <a:schemeClr val="bg1"/>
                </a:solidFill>
              </a:rPr>
              <a:t>almeno</a:t>
            </a:r>
            <a:r>
              <a:rPr lang="en-GB" sz="4400" b="1" dirty="0">
                <a:solidFill>
                  <a:schemeClr val="bg1"/>
                </a:solidFill>
              </a:rPr>
              <a:t> 10.000 </a:t>
            </a:r>
            <a:r>
              <a:rPr lang="en-GB" sz="4400" b="1" dirty="0" err="1">
                <a:solidFill>
                  <a:schemeClr val="bg1"/>
                </a:solidFill>
              </a:rPr>
              <a:t>pagine</a:t>
            </a:r>
            <a:r>
              <a:rPr lang="en-GB" sz="4400" b="1" dirty="0">
                <a:solidFill>
                  <a:schemeClr val="bg1"/>
                </a:solidFill>
              </a:rPr>
              <a:t> di </a:t>
            </a:r>
            <a:r>
              <a:rPr lang="en-GB" sz="4400" b="1" dirty="0" err="1">
                <a:solidFill>
                  <a:schemeClr val="bg1"/>
                </a:solidFill>
              </a:rPr>
              <a:t>piani</a:t>
            </a:r>
            <a:r>
              <a:rPr lang="en-GB" sz="4400" b="1" dirty="0">
                <a:solidFill>
                  <a:schemeClr val="bg1"/>
                </a:solidFill>
              </a:rPr>
              <a:t>…. Ci </a:t>
            </a:r>
            <a:r>
              <a:rPr lang="en-GB" sz="4400" b="1" dirty="0" err="1">
                <a:solidFill>
                  <a:schemeClr val="bg1"/>
                </a:solidFill>
              </a:rPr>
              <a:t>voglioni</a:t>
            </a:r>
            <a:r>
              <a:rPr lang="en-GB" sz="4400" b="1" dirty="0">
                <a:solidFill>
                  <a:schemeClr val="bg1"/>
                </a:solidFill>
              </a:rPr>
              <a:t> circa 800 ore / 2 </a:t>
            </a:r>
            <a:r>
              <a:rPr lang="en-GB" sz="4400" b="1" dirty="0" err="1">
                <a:solidFill>
                  <a:schemeClr val="bg1"/>
                </a:solidFill>
              </a:rPr>
              <a:t>mesi</a:t>
            </a:r>
            <a:r>
              <a:rPr lang="en-GB" sz="4400" b="1" dirty="0">
                <a:solidFill>
                  <a:schemeClr val="bg1"/>
                </a:solidFill>
              </a:rPr>
              <a:t> </a:t>
            </a:r>
            <a:r>
              <a:rPr lang="en-GB" sz="4400" b="1" dirty="0" err="1">
                <a:solidFill>
                  <a:schemeClr val="bg1"/>
                </a:solidFill>
              </a:rPr>
              <a:t>giorni</a:t>
            </a:r>
            <a:r>
              <a:rPr lang="en-GB" sz="4400" b="1" dirty="0">
                <a:solidFill>
                  <a:schemeClr val="bg1"/>
                </a:solidFill>
              </a:rPr>
              <a:t> per </a:t>
            </a:r>
            <a:r>
              <a:rPr lang="en-GB" sz="4400" b="1" dirty="0" err="1">
                <a:solidFill>
                  <a:schemeClr val="bg1"/>
                </a:solidFill>
              </a:rPr>
              <a:t>leggerle</a:t>
            </a:r>
            <a:r>
              <a:rPr lang="en-GB" sz="4400" b="1" dirty="0">
                <a:solidFill>
                  <a:schemeClr val="bg1"/>
                </a:solidFill>
              </a:rPr>
              <a:t> </a:t>
            </a:r>
            <a:r>
              <a:rPr lang="en-GB" sz="4400" b="1" dirty="0" err="1">
                <a:solidFill>
                  <a:schemeClr val="bg1"/>
                </a:solidFill>
              </a:rPr>
              <a:t>tutte</a:t>
            </a:r>
            <a:endParaRPr lang="en-GB" sz="4400" dirty="0"/>
          </a:p>
        </p:txBody>
      </p:sp>
      <p:pic>
        <p:nvPicPr>
          <p:cNvPr id="17" name="Picture 16" descr="A stack of books&#10;&#10;Description automatically generated with low confidence">
            <a:extLst>
              <a:ext uri="{FF2B5EF4-FFF2-40B4-BE49-F238E27FC236}">
                <a16:creationId xmlns:a16="http://schemas.microsoft.com/office/drawing/2014/main" id="{AD3B06B6-B9C6-4E78-A1BA-7F1AC80D5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32" y="4436879"/>
            <a:ext cx="3530394" cy="23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57140A8-43D5-43C6-8643-BE27A579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94" y="2914095"/>
            <a:ext cx="10614497" cy="1499616"/>
          </a:xfrm>
        </p:spPr>
        <p:txBody>
          <a:bodyPr>
            <a:normAutofit/>
          </a:bodyPr>
          <a:lstStyle/>
          <a:p>
            <a:r>
              <a:rPr lang="en-GB" dirty="0" err="1"/>
              <a:t>Alternativa</a:t>
            </a:r>
            <a:r>
              <a:rPr lang="en-GB" dirty="0"/>
              <a:t> 1= </a:t>
            </a:r>
            <a:r>
              <a:rPr lang="en-GB" dirty="0" err="1"/>
              <a:t>Guardiamo</a:t>
            </a:r>
            <a:r>
              <a:rPr lang="en-GB" dirty="0"/>
              <a:t> alle </a:t>
            </a:r>
            <a:r>
              <a:rPr lang="en-GB" dirty="0" err="1"/>
              <a:t>tavole</a:t>
            </a:r>
            <a:r>
              <a:rPr lang="en-GB" dirty="0"/>
              <a:t> di </a:t>
            </a:r>
            <a:r>
              <a:rPr lang="en-GB" dirty="0" err="1"/>
              <a:t>sintesi</a:t>
            </a:r>
            <a:r>
              <a:rPr lang="en-GB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64C98-3A33-492A-8E81-3CE48F658CE4}"/>
              </a:ext>
            </a:extLst>
          </p:cNvPr>
          <p:cNvSpPr txBox="1"/>
          <p:nvPr/>
        </p:nvSpPr>
        <p:spPr>
          <a:xfrm>
            <a:off x="914400" y="4798243"/>
            <a:ext cx="10803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Il Sistema di </a:t>
            </a:r>
            <a:r>
              <a:rPr lang="en-GB" sz="2800" dirty="0" err="1"/>
              <a:t>valutazione</a:t>
            </a:r>
            <a:r>
              <a:rPr lang="en-GB" sz="2800" dirty="0"/>
              <a:t> è </a:t>
            </a:r>
            <a:r>
              <a:rPr lang="en-GB" sz="2800" dirty="0" err="1"/>
              <a:t>basato</a:t>
            </a:r>
            <a:r>
              <a:rPr lang="en-GB" sz="2800" dirty="0"/>
              <a:t> </a:t>
            </a:r>
            <a:r>
              <a:rPr lang="en-GB" sz="2800" dirty="0" err="1"/>
              <a:t>su</a:t>
            </a:r>
            <a:r>
              <a:rPr lang="en-GB" sz="2800" dirty="0"/>
              <a:t> 11 </a:t>
            </a:r>
            <a:r>
              <a:rPr lang="en-GB" sz="2800" dirty="0" err="1"/>
              <a:t>indicatori</a:t>
            </a:r>
            <a:r>
              <a:rPr lang="en-GB" sz="2800" dirty="0"/>
              <a:t>, </a:t>
            </a:r>
            <a:r>
              <a:rPr lang="en-GB" sz="2800" dirty="0" err="1"/>
              <a:t>che</a:t>
            </a:r>
            <a:r>
              <a:rPr lang="en-GB" sz="2800" dirty="0"/>
              <a:t> </a:t>
            </a:r>
            <a:r>
              <a:rPr lang="en-GB" sz="2800" dirty="0" err="1"/>
              <a:t>possono</a:t>
            </a:r>
            <a:r>
              <a:rPr lang="en-GB" sz="2800" dirty="0"/>
              <a:t> </a:t>
            </a:r>
            <a:r>
              <a:rPr lang="en-GB" sz="2800" dirty="0" err="1"/>
              <a:t>ricevere</a:t>
            </a:r>
            <a:r>
              <a:rPr lang="en-GB" sz="2800" dirty="0"/>
              <a:t> un </a:t>
            </a:r>
            <a:r>
              <a:rPr lang="en-GB" sz="2800" dirty="0" err="1"/>
              <a:t>voto</a:t>
            </a:r>
            <a:r>
              <a:rPr lang="en-GB" sz="2800" dirty="0"/>
              <a:t> in </a:t>
            </a:r>
            <a:r>
              <a:rPr lang="en-GB" sz="2800" dirty="0" err="1"/>
              <a:t>lettere</a:t>
            </a:r>
            <a:r>
              <a:rPr lang="en-GB" sz="2800" dirty="0"/>
              <a:t> A-B-C (dove A è il </a:t>
            </a:r>
            <a:r>
              <a:rPr lang="en-GB" sz="2800" dirty="0" err="1"/>
              <a:t>migliore</a:t>
            </a:r>
            <a:r>
              <a:rPr lang="en-GB" sz="2800" dirty="0"/>
              <a:t> e C è il </a:t>
            </a:r>
            <a:r>
              <a:rPr lang="en-GB" sz="2800" dirty="0" err="1"/>
              <a:t>peggiore</a:t>
            </a:r>
            <a:r>
              <a:rPr lang="en-GB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1321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74A886E-E8EF-48CC-8764-20EAE4538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A0DBE-04B4-4287-94EC-E40FBD35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4077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LA VALUTAZIOEN DEI PIANI: SCOREBOARD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1993F9-CFC5-495F-9F26-199534453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1704" y="4831176"/>
            <a:ext cx="2743200" cy="0"/>
          </a:xfrm>
          <a:prstGeom prst="line">
            <a:avLst/>
          </a:prstGeom>
          <a:ln w="19050">
            <a:solidFill>
              <a:srgbClr val="3C6A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71C591A-16AB-45C8-9CDD-4D5719729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935" t="41" r="-760" b="-41"/>
          <a:stretch/>
        </p:blipFill>
        <p:spPr>
          <a:xfrm>
            <a:off x="477007" y="124170"/>
            <a:ext cx="10533280" cy="60543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0B86A9-383A-4C4C-BD8C-CC7E5BB44B60}"/>
              </a:ext>
            </a:extLst>
          </p:cNvPr>
          <p:cNvSpPr txBox="1"/>
          <p:nvPr/>
        </p:nvSpPr>
        <p:spPr>
          <a:xfrm>
            <a:off x="6096000" y="616417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Elaborazioni </a:t>
            </a:r>
            <a:r>
              <a:rPr lang="it-IT" sz="1200" dirty="0" err="1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SeSD</a:t>
            </a:r>
            <a:r>
              <a:rPr lang="it-IT" sz="1200" dirty="0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RGS- MEF su valutazioni Commissione europea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620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AF924-67E6-4CCF-8F45-B5B0E55BE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10179492" cy="4023360"/>
          </a:xfrm>
        </p:spPr>
        <p:txBody>
          <a:bodyPr/>
          <a:lstStyle/>
          <a:p>
            <a:r>
              <a:rPr lang="en-GB" dirty="0"/>
              <a:t>In inglese “Text-Mining”. </a:t>
            </a:r>
            <a:r>
              <a:rPr lang="en-GB" dirty="0" err="1"/>
              <a:t>Strumento</a:t>
            </a:r>
            <a:r>
              <a:rPr lang="en-GB" dirty="0"/>
              <a:t> </a:t>
            </a:r>
            <a:r>
              <a:rPr lang="en-GB" dirty="0" err="1"/>
              <a:t>molto</a:t>
            </a:r>
            <a:r>
              <a:rPr lang="en-GB" dirty="0"/>
              <a:t> </a:t>
            </a:r>
            <a:r>
              <a:rPr lang="en-GB" dirty="0" err="1"/>
              <a:t>usato</a:t>
            </a:r>
            <a:r>
              <a:rPr lang="en-GB" dirty="0"/>
              <a:t> in campo di Machine Learning, </a:t>
            </a:r>
            <a:r>
              <a:rPr lang="en-GB" dirty="0" err="1"/>
              <a:t>Intelligenza</a:t>
            </a:r>
            <a:r>
              <a:rPr lang="en-GB" dirty="0"/>
              <a:t> </a:t>
            </a:r>
            <a:r>
              <a:rPr lang="en-GB" dirty="0" err="1"/>
              <a:t>artificiale</a:t>
            </a:r>
            <a:r>
              <a:rPr lang="en-GB" dirty="0"/>
              <a:t>…e Computational Social Sciences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/>
              <a:t>Invece</a:t>
            </a:r>
            <a:r>
              <a:rPr lang="en-GB" dirty="0"/>
              <a:t> di </a:t>
            </a:r>
            <a:r>
              <a:rPr lang="en-GB" dirty="0" err="1"/>
              <a:t>leggere</a:t>
            </a:r>
            <a:r>
              <a:rPr lang="en-GB" dirty="0"/>
              <a:t> </a:t>
            </a:r>
            <a:r>
              <a:rPr lang="en-GB" dirty="0" err="1"/>
              <a:t>tutto</a:t>
            </a:r>
            <a:r>
              <a:rPr lang="en-GB" dirty="0"/>
              <a:t> </a:t>
            </a:r>
            <a:r>
              <a:rPr lang="en-GB" dirty="0" err="1"/>
              <a:t>manualmente</a:t>
            </a:r>
            <a:r>
              <a:rPr lang="en-GB" dirty="0"/>
              <a:t>, </a:t>
            </a:r>
            <a:r>
              <a:rPr lang="en-GB" dirty="0" err="1"/>
              <a:t>facciamo</a:t>
            </a:r>
            <a:r>
              <a:rPr lang="en-GB" dirty="0"/>
              <a:t> </a:t>
            </a:r>
            <a:r>
              <a:rPr lang="en-GB" dirty="0" err="1"/>
              <a:t>leggere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documenti</a:t>
            </a:r>
            <a:r>
              <a:rPr lang="en-GB" dirty="0"/>
              <a:t> dal computer. </a:t>
            </a:r>
            <a:r>
              <a:rPr lang="en-GB" dirty="0" err="1"/>
              <a:t>Trasformiamo</a:t>
            </a:r>
            <a:r>
              <a:rPr lang="en-GB" dirty="0"/>
              <a:t> il testo in “</a:t>
            </a:r>
            <a:r>
              <a:rPr lang="en-GB" dirty="0" err="1"/>
              <a:t>dato</a:t>
            </a:r>
            <a:r>
              <a:rPr lang="en-GB" dirty="0"/>
              <a:t>”.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In </a:t>
            </a:r>
            <a:r>
              <a:rPr lang="en-GB" dirty="0" err="1"/>
              <a:t>questo</a:t>
            </a:r>
            <a:r>
              <a:rPr lang="en-GB" dirty="0"/>
              <a:t> modo, </a:t>
            </a:r>
            <a:r>
              <a:rPr lang="en-GB" dirty="0" err="1"/>
              <a:t>possiamo</a:t>
            </a:r>
            <a:r>
              <a:rPr lang="en-GB" dirty="0"/>
              <a:t> </a:t>
            </a:r>
            <a:r>
              <a:rPr lang="en-GB" dirty="0" err="1"/>
              <a:t>analizzare</a:t>
            </a:r>
            <a:r>
              <a:rPr lang="en-GB" dirty="0"/>
              <a:t> </a:t>
            </a:r>
            <a:r>
              <a:rPr lang="en-GB" dirty="0" err="1"/>
              <a:t>alcuni</a:t>
            </a:r>
            <a:r>
              <a:rPr lang="en-GB" dirty="0"/>
              <a:t> pattern del testo, ad </a:t>
            </a:r>
            <a:r>
              <a:rPr lang="en-GB" dirty="0" err="1"/>
              <a:t>esempio</a:t>
            </a:r>
            <a:r>
              <a:rPr lang="en-GB" dirty="0"/>
              <a:t>:</a:t>
            </a:r>
          </a:p>
          <a:p>
            <a:pPr marL="630936" lvl="1" indent="-457200">
              <a:buFont typeface="+mj-lt"/>
              <a:buAutoNum type="arabicPeriod"/>
            </a:pPr>
            <a:r>
              <a:rPr lang="en-GB" dirty="0"/>
              <a:t>Parole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frequenti</a:t>
            </a:r>
            <a:endParaRPr lang="en-GB" dirty="0"/>
          </a:p>
          <a:p>
            <a:pPr marL="630936" lvl="1" indent="-457200">
              <a:buFont typeface="+mj-lt"/>
              <a:buAutoNum type="arabicPeriod"/>
            </a:pPr>
            <a:r>
              <a:rPr lang="en-GB" dirty="0" err="1"/>
              <a:t>Lunghezza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testi</a:t>
            </a:r>
            <a:endParaRPr lang="en-GB" dirty="0"/>
          </a:p>
          <a:p>
            <a:pPr marL="630936" lvl="1" indent="-457200">
              <a:buFont typeface="+mj-lt"/>
              <a:buAutoNum type="arabicPeriod"/>
            </a:pPr>
            <a:r>
              <a:rPr lang="en-GB" dirty="0" err="1"/>
              <a:t>Altro</a:t>
            </a:r>
            <a:r>
              <a:rPr lang="en-GB" dirty="0"/>
              <a:t>..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FB765F9-6833-482F-94A2-507C5455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/>
          <a:lstStyle/>
          <a:p>
            <a:r>
              <a:rPr lang="en-GB" dirty="0" err="1"/>
              <a:t>Alternativa</a:t>
            </a:r>
            <a:r>
              <a:rPr lang="en-GB" dirty="0"/>
              <a:t> 2= ANALISI COMPUTAZIONALE DEL TESTO</a:t>
            </a:r>
          </a:p>
        </p:txBody>
      </p:sp>
    </p:spTree>
    <p:extLst>
      <p:ext uri="{BB962C8B-B14F-4D97-AF65-F5344CB8AC3E}">
        <p14:creationId xmlns:p14="http://schemas.microsoft.com/office/powerpoint/2010/main" val="4221272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AA5C-7958-4E35-A5FD-5F3C3F48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41" y="-207915"/>
            <a:ext cx="9720072" cy="1499616"/>
          </a:xfrm>
        </p:spPr>
        <p:txBody>
          <a:bodyPr>
            <a:normAutofit/>
          </a:bodyPr>
          <a:lstStyle/>
          <a:p>
            <a:r>
              <a:rPr lang="en-GB" sz="3200" dirty="0"/>
              <a:t>TEXT-MINING – ANALISI FREQUENZA PAROLE SU VALUTAZIONI EU: TF-IDF</a:t>
            </a:r>
          </a:p>
        </p:txBody>
      </p:sp>
      <p:pic>
        <p:nvPicPr>
          <p:cNvPr id="8" name="Picture 7" descr="A picture containing building, window, window blind&#10;&#10;Description automatically generated">
            <a:extLst>
              <a:ext uri="{FF2B5EF4-FFF2-40B4-BE49-F238E27FC236}">
                <a16:creationId xmlns:a16="http://schemas.microsoft.com/office/drawing/2014/main" id="{354FDF3B-0CD1-4F0D-9DC5-17F1E367A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63" y="1025370"/>
            <a:ext cx="11078618" cy="54507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E641CE-020C-4104-B6CA-71B4EBBAEAB6}"/>
              </a:ext>
            </a:extLst>
          </p:cNvPr>
          <p:cNvSpPr txBox="1"/>
          <p:nvPr/>
        </p:nvSpPr>
        <p:spPr>
          <a:xfrm>
            <a:off x="7386579" y="655863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Gabriele Pinto,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SeSD</a:t>
            </a:r>
            <a:r>
              <a:rPr lang="it-IT" sz="1200" dirty="0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RGS- MEF su valutazioni Commissione europea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76002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E7D807C-445C-4F94-AB51-33C8A4F7F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15" y="703362"/>
            <a:ext cx="8256436" cy="55111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2BC48F-1939-4D64-98A0-45F3093B5760}"/>
              </a:ext>
            </a:extLst>
          </p:cNvPr>
          <p:cNvSpPr txBox="1"/>
          <p:nvPr/>
        </p:nvSpPr>
        <p:spPr>
          <a:xfrm>
            <a:off x="6858681" y="627442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Gabriele Pinto,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SeSD</a:t>
            </a:r>
            <a:r>
              <a:rPr lang="it-IT" sz="1200" dirty="0">
                <a:solidFill>
                  <a:srgbClr val="000000"/>
                </a:solidFill>
                <a:effectLst/>
                <a:latin typeface="Frutiger LT 45 Light" panose="020B05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RGS- MEF su valutazioni Commissione europea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1506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216F5C-1ED9-4858-840B-7AC01AA81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2286000"/>
            <a:ext cx="9720262" cy="4022725"/>
          </a:xfrm>
        </p:spPr>
        <p:txBody>
          <a:bodyPr>
            <a:normAutofit/>
          </a:bodyPr>
          <a:lstStyle/>
          <a:p>
            <a:r>
              <a:rPr lang="en-GB" sz="2000" b="1" dirty="0"/>
              <a:t>Recovery and Resilience Facility = </a:t>
            </a:r>
            <a:r>
              <a:rPr lang="en-GB" sz="2000" b="1" dirty="0" err="1"/>
              <a:t>Dispositivo</a:t>
            </a:r>
            <a:r>
              <a:rPr lang="en-GB" sz="2000" b="1" dirty="0"/>
              <a:t> per la </a:t>
            </a:r>
            <a:r>
              <a:rPr lang="en-GB" sz="2000" b="1" dirty="0" err="1"/>
              <a:t>Ripresa</a:t>
            </a:r>
            <a:r>
              <a:rPr lang="en-GB" sz="2000" b="1" dirty="0"/>
              <a:t> e </a:t>
            </a:r>
            <a:r>
              <a:rPr lang="en-GB" sz="2000" b="1" dirty="0" err="1"/>
              <a:t>Resilienza</a:t>
            </a:r>
            <a:endParaRPr lang="en-GB" sz="2000" b="1" dirty="0"/>
          </a:p>
          <a:p>
            <a:r>
              <a:rPr lang="en-GB" sz="2000" b="1" dirty="0"/>
              <a:t>Recovery and Resilience Plan = Piano (</a:t>
            </a:r>
            <a:r>
              <a:rPr lang="en-GB" sz="2000" b="1" dirty="0" err="1"/>
              <a:t>nazionale</a:t>
            </a:r>
            <a:r>
              <a:rPr lang="en-GB" sz="2000" b="1" dirty="0"/>
              <a:t>) di </a:t>
            </a:r>
            <a:r>
              <a:rPr lang="en-GB" sz="2000" b="1" dirty="0" err="1"/>
              <a:t>Ripresa</a:t>
            </a:r>
            <a:r>
              <a:rPr lang="en-GB" sz="2000" b="1" dirty="0"/>
              <a:t> e </a:t>
            </a:r>
            <a:r>
              <a:rPr lang="en-GB" sz="2000" b="1" dirty="0" err="1"/>
              <a:t>Resilienza</a:t>
            </a:r>
            <a:endParaRPr lang="en-GB" sz="2000" b="1" dirty="0"/>
          </a:p>
          <a:p>
            <a:r>
              <a:rPr lang="en-GB" sz="2000" dirty="0"/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592F2-9146-41FD-8BA5-397938F8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231" y="3402397"/>
            <a:ext cx="4795838" cy="3147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16DCCA-9D61-4C25-A597-1DD9291A7A60}"/>
              </a:ext>
            </a:extLst>
          </p:cNvPr>
          <p:cNvSpPr txBox="1"/>
          <p:nvPr/>
        </p:nvSpPr>
        <p:spPr>
          <a:xfrm>
            <a:off x="7945120" y="3402397"/>
            <a:ext cx="383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N.B. Da non </a:t>
            </a:r>
            <a:r>
              <a:rPr lang="en-GB" b="1" dirty="0" err="1"/>
              <a:t>confondere</a:t>
            </a:r>
            <a:r>
              <a:rPr lang="en-GB" b="1" dirty="0"/>
              <a:t> con il PNR (Piano Nazionale </a:t>
            </a:r>
            <a:r>
              <a:rPr lang="en-GB" b="1" dirty="0" err="1"/>
              <a:t>delle</a:t>
            </a:r>
            <a:r>
              <a:rPr lang="en-GB" b="1" dirty="0"/>
              <a:t> </a:t>
            </a:r>
            <a:r>
              <a:rPr lang="en-GB" b="1" dirty="0" err="1"/>
              <a:t>Riforme</a:t>
            </a:r>
            <a:r>
              <a:rPr lang="en-GB" b="1" dirty="0"/>
              <a:t>) !! …</a:t>
            </a:r>
            <a:r>
              <a:rPr lang="en-GB" b="1" dirty="0" err="1"/>
              <a:t>seppure</a:t>
            </a:r>
            <a:r>
              <a:rPr lang="en-GB" b="1" dirty="0"/>
              <a:t> </a:t>
            </a:r>
            <a:r>
              <a:rPr lang="en-GB" b="1" dirty="0" err="1"/>
              <a:t>qualcosa</a:t>
            </a:r>
            <a:r>
              <a:rPr lang="en-GB" b="1" dirty="0"/>
              <a:t> in </a:t>
            </a:r>
            <a:r>
              <a:rPr lang="en-GB" b="1" dirty="0" err="1"/>
              <a:t>comune</a:t>
            </a:r>
            <a:r>
              <a:rPr lang="en-GB" b="1" dirty="0"/>
              <a:t> </a:t>
            </a:r>
            <a:r>
              <a:rPr lang="en-GB" b="1" dirty="0" err="1"/>
              <a:t>c’è</a:t>
            </a:r>
            <a:endParaRPr lang="en-GB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5A4D7-C7E0-4F84-9123-418A275B1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640" y="4325727"/>
            <a:ext cx="2146300" cy="2355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99B620-4724-4E3C-9274-D5CE6C18BE24}"/>
              </a:ext>
            </a:extLst>
          </p:cNvPr>
          <p:cNvSpPr txBox="1"/>
          <p:nvPr/>
        </p:nvSpPr>
        <p:spPr>
          <a:xfrm>
            <a:off x="1179989" y="947173"/>
            <a:ext cx="940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/>
              <a:t>“The Language of Europe is Translation” </a:t>
            </a:r>
            <a:r>
              <a:rPr lang="en-GB" b="1" i="1" dirty="0"/>
              <a:t>Umberto Eco</a:t>
            </a:r>
            <a:endParaRPr lang="en-GB" sz="3200" b="1" i="1" dirty="0"/>
          </a:p>
        </p:txBody>
      </p:sp>
    </p:spTree>
    <p:extLst>
      <p:ext uri="{BB962C8B-B14F-4D97-AF65-F5344CB8AC3E}">
        <p14:creationId xmlns:p14="http://schemas.microsoft.com/office/powerpoint/2010/main" val="8854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730A-35E7-4588-98F6-0EF5D190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MONITORAGGIO DEI PIANI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C488-11D5-447E-9666-BB5B0270D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6" y="2286000"/>
            <a:ext cx="10791953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Passaggio da </a:t>
            </a:r>
            <a:r>
              <a:rPr lang="en-GB" sz="4000" dirty="0" err="1"/>
              <a:t>rendicontazione</a:t>
            </a:r>
            <a:r>
              <a:rPr lang="en-GB" sz="4000" dirty="0"/>
              <a:t> </a:t>
            </a:r>
            <a:r>
              <a:rPr lang="en-GB" sz="4000" dirty="0" err="1"/>
              <a:t>finanziaria</a:t>
            </a:r>
            <a:r>
              <a:rPr lang="en-GB" sz="4000" dirty="0"/>
              <a:t> a </a:t>
            </a:r>
            <a:r>
              <a:rPr lang="en-GB" sz="4000" dirty="0" err="1"/>
              <a:t>rendicontazione</a:t>
            </a:r>
            <a:r>
              <a:rPr lang="en-GB" sz="4000" dirty="0"/>
              <a:t> “outcome-performance-based”</a:t>
            </a:r>
          </a:p>
          <a:p>
            <a:pPr marL="0" indent="0">
              <a:buNone/>
            </a:pPr>
            <a:r>
              <a:rPr lang="en-GB" sz="4000" dirty="0" err="1"/>
              <a:t>Vediamo</a:t>
            </a:r>
            <a:r>
              <a:rPr lang="en-GB" sz="4000" dirty="0"/>
              <a:t> un </a:t>
            </a:r>
            <a:r>
              <a:rPr lang="en-GB" sz="4000" dirty="0" err="1"/>
              <a:t>esempio</a:t>
            </a:r>
            <a:r>
              <a:rPr lang="en-GB" sz="4000" dirty="0"/>
              <a:t>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400645-440F-4E3D-865D-037B75719FE3}"/>
              </a:ext>
            </a:extLst>
          </p:cNvPr>
          <p:cNvCxnSpPr/>
          <p:nvPr/>
        </p:nvCxnSpPr>
        <p:spPr>
          <a:xfrm>
            <a:off x="3959441" y="2787588"/>
            <a:ext cx="5486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C69E63-E8A9-4AD8-8CF0-A1D6BCE921A1}"/>
              </a:ext>
            </a:extLst>
          </p:cNvPr>
          <p:cNvCxnSpPr>
            <a:cxnSpLocks/>
          </p:cNvCxnSpPr>
          <p:nvPr/>
        </p:nvCxnSpPr>
        <p:spPr>
          <a:xfrm>
            <a:off x="1032769" y="3359458"/>
            <a:ext cx="93984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75AD8974-3135-44D5-8DEE-E3834DE9FE7D}"/>
              </a:ext>
            </a:extLst>
          </p:cNvPr>
          <p:cNvSpPr/>
          <p:nvPr/>
        </p:nvSpPr>
        <p:spPr>
          <a:xfrm>
            <a:off x="4900474" y="2286000"/>
            <a:ext cx="4074850" cy="750157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FD48A-738D-4325-8531-8CDBD4CE5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24" y="4017279"/>
            <a:ext cx="3754894" cy="249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730A-35E7-4588-98F6-0EF5D190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MONITORAGGIO DEI PIANI : The old Way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36D30D-48C8-42CD-8613-0AFB6E6BB47F}"/>
              </a:ext>
            </a:extLst>
          </p:cNvPr>
          <p:cNvGrpSpPr/>
          <p:nvPr/>
        </p:nvGrpSpPr>
        <p:grpSpPr>
          <a:xfrm>
            <a:off x="3139179" y="1534387"/>
            <a:ext cx="2259046" cy="1100889"/>
            <a:chOff x="5636606" y="448422"/>
            <a:chExt cx="2292159" cy="1117026"/>
          </a:xfrm>
        </p:grpSpPr>
        <p:pic>
          <p:nvPicPr>
            <p:cNvPr id="7" name="Picture 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5DF7832-FF02-4E51-B94F-D6BE8AA17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365" y="448422"/>
              <a:ext cx="1428103" cy="743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F0FD48-1864-45B5-B179-F69CBFBC1952}"/>
                </a:ext>
              </a:extLst>
            </p:cNvPr>
            <p:cNvSpPr txBox="1"/>
            <p:nvPr/>
          </p:nvSpPr>
          <p:spPr>
            <a:xfrm>
              <a:off x="5636606" y="1226894"/>
              <a:ext cx="2292159" cy="33855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70C0"/>
                  </a:solidFill>
                  <a:latin typeface="Frutiger LT 45 Light" panose="020B0500000000000000" pitchFamily="34" charset="0"/>
                </a:rPr>
                <a:t>Commissione Europea</a:t>
              </a:r>
              <a:endParaRPr lang="en-US" sz="1600" b="1" dirty="0">
                <a:solidFill>
                  <a:srgbClr val="0070C0"/>
                </a:solidFill>
                <a:latin typeface="Frutiger LT 45 Light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76CFFB-3C5C-49BA-94C7-881970E70AFF}"/>
              </a:ext>
            </a:extLst>
          </p:cNvPr>
          <p:cNvGrpSpPr/>
          <p:nvPr/>
        </p:nvGrpSpPr>
        <p:grpSpPr>
          <a:xfrm>
            <a:off x="7035580" y="1534387"/>
            <a:ext cx="1577020" cy="1013621"/>
            <a:chOff x="3360583" y="527120"/>
            <a:chExt cx="1600200" cy="1028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600CBE-8A2C-4A95-8D51-D6FD7894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734" y="527120"/>
              <a:ext cx="630275" cy="6026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6AE5A0-ED6B-4D65-8C3F-B1E1E2280854}"/>
                </a:ext>
              </a:extLst>
            </p:cNvPr>
            <p:cNvSpPr txBox="1"/>
            <p:nvPr/>
          </p:nvSpPr>
          <p:spPr>
            <a:xfrm>
              <a:off x="3360583" y="1217086"/>
              <a:ext cx="1600200" cy="33855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B050"/>
                  </a:solidFill>
                  <a:latin typeface="Frutiger LT 45 Light" panose="020B0500000000000000" pitchFamily="34" charset="0"/>
                </a:rPr>
                <a:t>Paese Membro</a:t>
              </a:r>
              <a:endParaRPr lang="en-US" sz="1600" b="1" dirty="0">
                <a:solidFill>
                  <a:srgbClr val="00B050"/>
                </a:solidFill>
                <a:latin typeface="Frutiger LT 45 Light" panose="020B0500000000000000" pitchFamily="34" charset="0"/>
              </a:endParaRP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5075CF2-152A-480F-9D7A-6290DA314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452" y="3906080"/>
            <a:ext cx="1039016" cy="10390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F61B29-56A9-45CB-9749-9C00A4E038A8}"/>
              </a:ext>
            </a:extLst>
          </p:cNvPr>
          <p:cNvSpPr/>
          <p:nvPr/>
        </p:nvSpPr>
        <p:spPr>
          <a:xfrm>
            <a:off x="3139179" y="2910579"/>
            <a:ext cx="2337062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Stanzia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fondi</a:t>
            </a:r>
            <a:r>
              <a:rPr lang="en-GB" dirty="0"/>
              <a:t> per la </a:t>
            </a:r>
            <a:r>
              <a:rPr lang="en-GB" dirty="0" err="1"/>
              <a:t>Sanità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07EF53-6D6A-4B8A-88F5-EFB0282E5556}"/>
              </a:ext>
            </a:extLst>
          </p:cNvPr>
          <p:cNvSpPr/>
          <p:nvPr/>
        </p:nvSpPr>
        <p:spPr>
          <a:xfrm>
            <a:off x="6766429" y="2861284"/>
            <a:ext cx="2337062" cy="73152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Investe</a:t>
            </a:r>
            <a:r>
              <a:rPr lang="en-GB" dirty="0"/>
              <a:t> in </a:t>
            </a:r>
            <a:r>
              <a:rPr lang="en-GB" dirty="0" err="1"/>
              <a:t>Sanità</a:t>
            </a:r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EC7E33-CBDE-4094-AAE0-6A2B8FB2B88C}"/>
              </a:ext>
            </a:extLst>
          </p:cNvPr>
          <p:cNvCxnSpPr>
            <a:cxnSpLocks/>
            <a:stCxn id="15" idx="2"/>
            <a:endCxn id="13" idx="0"/>
          </p:cNvCxnSpPr>
          <p:nvPr/>
        </p:nvCxnSpPr>
        <p:spPr>
          <a:xfrm>
            <a:off x="7934960" y="3592804"/>
            <a:ext cx="0" cy="313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1C4372F-B5AF-487C-A9E6-677A24EFD37B}"/>
              </a:ext>
            </a:extLst>
          </p:cNvPr>
          <p:cNvSpPr/>
          <p:nvPr/>
        </p:nvSpPr>
        <p:spPr>
          <a:xfrm>
            <a:off x="6766429" y="5133579"/>
            <a:ext cx="2337062" cy="73152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Presenta</a:t>
            </a:r>
            <a:r>
              <a:rPr lang="en-GB" dirty="0"/>
              <a:t> le </a:t>
            </a:r>
            <a:r>
              <a:rPr lang="en-GB" dirty="0" err="1"/>
              <a:t>fatture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8D4FA1-28B7-463F-8600-024E2DAFC83C}"/>
              </a:ext>
            </a:extLst>
          </p:cNvPr>
          <p:cNvSpPr/>
          <p:nvPr/>
        </p:nvSpPr>
        <p:spPr>
          <a:xfrm>
            <a:off x="3139179" y="5133579"/>
            <a:ext cx="2337062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Paga</a:t>
            </a:r>
            <a:endParaRPr lang="en-GB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69A1A4-E424-4FE3-8FB6-1AF87EFC874C}"/>
              </a:ext>
            </a:extLst>
          </p:cNvPr>
          <p:cNvCxnSpPr>
            <a:cxnSpLocks/>
            <a:stCxn id="19" idx="1"/>
            <a:endCxn id="23" idx="3"/>
          </p:cNvCxnSpPr>
          <p:nvPr/>
        </p:nvCxnSpPr>
        <p:spPr>
          <a:xfrm flipH="1">
            <a:off x="5476241" y="5499339"/>
            <a:ext cx="12901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B6CD1B34-9C99-4D50-ACC2-8E1FE1044907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233563" y="4939245"/>
            <a:ext cx="607015" cy="24587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CEC1A1F-B44F-482C-9637-D42A4CCD774E}"/>
              </a:ext>
            </a:extLst>
          </p:cNvPr>
          <p:cNvSpPr/>
          <p:nvPr/>
        </p:nvSpPr>
        <p:spPr>
          <a:xfrm>
            <a:off x="6766429" y="6053582"/>
            <a:ext cx="2337062" cy="7315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Riceve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soldi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AC4FD4E-2C13-4162-B604-F16380D5EFB7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934960" y="4957023"/>
            <a:ext cx="0" cy="176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26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23" grpId="0" animBg="1"/>
      <p:bldP spid="23" grpId="1" animBg="1"/>
      <p:bldP spid="30" grpId="0" animBg="1"/>
      <p:bldP spid="3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730A-35E7-4588-98F6-0EF5D190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MONITORAGGIO DEI PIANI : The NEW Way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36D30D-48C8-42CD-8613-0AFB6E6BB47F}"/>
              </a:ext>
            </a:extLst>
          </p:cNvPr>
          <p:cNvGrpSpPr/>
          <p:nvPr/>
        </p:nvGrpSpPr>
        <p:grpSpPr>
          <a:xfrm>
            <a:off x="3139179" y="1534387"/>
            <a:ext cx="2259046" cy="1100889"/>
            <a:chOff x="5636606" y="448422"/>
            <a:chExt cx="2292159" cy="1117026"/>
          </a:xfrm>
        </p:grpSpPr>
        <p:pic>
          <p:nvPicPr>
            <p:cNvPr id="7" name="Picture 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5DF7832-FF02-4E51-B94F-D6BE8AA17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365" y="448422"/>
              <a:ext cx="1428103" cy="743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F0FD48-1864-45B5-B179-F69CBFBC1952}"/>
                </a:ext>
              </a:extLst>
            </p:cNvPr>
            <p:cNvSpPr txBox="1"/>
            <p:nvPr/>
          </p:nvSpPr>
          <p:spPr>
            <a:xfrm>
              <a:off x="5636606" y="1226894"/>
              <a:ext cx="2292159" cy="33855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70C0"/>
                  </a:solidFill>
                  <a:latin typeface="Frutiger LT 45 Light" panose="020B0500000000000000" pitchFamily="34" charset="0"/>
                </a:rPr>
                <a:t>Commissione Europea</a:t>
              </a:r>
              <a:endParaRPr lang="en-US" sz="1600" b="1" dirty="0">
                <a:solidFill>
                  <a:srgbClr val="0070C0"/>
                </a:solidFill>
                <a:latin typeface="Frutiger LT 45 Light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76CFFB-3C5C-49BA-94C7-881970E70AFF}"/>
              </a:ext>
            </a:extLst>
          </p:cNvPr>
          <p:cNvGrpSpPr/>
          <p:nvPr/>
        </p:nvGrpSpPr>
        <p:grpSpPr>
          <a:xfrm>
            <a:off x="7035580" y="1534387"/>
            <a:ext cx="1577020" cy="1013621"/>
            <a:chOff x="3360583" y="527120"/>
            <a:chExt cx="1600200" cy="1028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600CBE-8A2C-4A95-8D51-D6FD7894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734" y="527120"/>
              <a:ext cx="630275" cy="6026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6AE5A0-ED6B-4D65-8C3F-B1E1E2280854}"/>
                </a:ext>
              </a:extLst>
            </p:cNvPr>
            <p:cNvSpPr txBox="1"/>
            <p:nvPr/>
          </p:nvSpPr>
          <p:spPr>
            <a:xfrm>
              <a:off x="3360583" y="1217086"/>
              <a:ext cx="1600200" cy="33855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B050"/>
                  </a:solidFill>
                  <a:latin typeface="Frutiger LT 45 Light" panose="020B0500000000000000" pitchFamily="34" charset="0"/>
                </a:rPr>
                <a:t>Paese Membro</a:t>
              </a:r>
              <a:endParaRPr lang="en-US" sz="1600" b="1" dirty="0">
                <a:solidFill>
                  <a:srgbClr val="00B050"/>
                </a:solidFill>
                <a:latin typeface="Frutiger LT 45 Light" panose="020B0500000000000000" pitchFamily="34" charset="0"/>
              </a:endParaRP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5075CF2-152A-480F-9D7A-6290DA314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09" y="3991510"/>
            <a:ext cx="1039016" cy="10390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2F61B29-56A9-45CB-9749-9C00A4E038A8}"/>
              </a:ext>
            </a:extLst>
          </p:cNvPr>
          <p:cNvSpPr/>
          <p:nvPr/>
        </p:nvSpPr>
        <p:spPr>
          <a:xfrm>
            <a:off x="3139179" y="2910579"/>
            <a:ext cx="2337062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Stanzia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fondi</a:t>
            </a:r>
            <a:r>
              <a:rPr lang="en-GB" dirty="0"/>
              <a:t> per la </a:t>
            </a:r>
            <a:r>
              <a:rPr lang="en-GB" dirty="0" err="1"/>
              <a:t>Sanità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07EF53-6D6A-4B8A-88F5-EFB0282E5556}"/>
              </a:ext>
            </a:extLst>
          </p:cNvPr>
          <p:cNvSpPr/>
          <p:nvPr/>
        </p:nvSpPr>
        <p:spPr>
          <a:xfrm>
            <a:off x="6766428" y="2861284"/>
            <a:ext cx="3678051" cy="73152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Presenta</a:t>
            </a:r>
            <a:r>
              <a:rPr lang="en-GB" dirty="0"/>
              <a:t> un Progetto con </a:t>
            </a:r>
            <a:r>
              <a:rPr lang="en-GB" dirty="0" err="1"/>
              <a:t>obiettivi</a:t>
            </a:r>
            <a:r>
              <a:rPr lang="en-GB" dirty="0"/>
              <a:t> (target), e un </a:t>
            </a:r>
            <a:r>
              <a:rPr lang="en-GB" dirty="0" err="1"/>
              <a:t>calendario</a:t>
            </a:r>
            <a:r>
              <a:rPr lang="en-GB" dirty="0"/>
              <a:t> di milestones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C4372F-B5AF-487C-A9E6-677A24EFD37B}"/>
              </a:ext>
            </a:extLst>
          </p:cNvPr>
          <p:cNvSpPr/>
          <p:nvPr/>
        </p:nvSpPr>
        <p:spPr>
          <a:xfrm>
            <a:off x="6800608" y="5141740"/>
            <a:ext cx="2337062" cy="73152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Dimostra</a:t>
            </a:r>
            <a:r>
              <a:rPr lang="en-GB" dirty="0"/>
              <a:t> di aver </a:t>
            </a:r>
            <a:r>
              <a:rPr lang="en-GB" dirty="0" err="1"/>
              <a:t>raggiunto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obiettivi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8D4FA1-28B7-463F-8600-024E2DAFC83C}"/>
              </a:ext>
            </a:extLst>
          </p:cNvPr>
          <p:cNvSpPr/>
          <p:nvPr/>
        </p:nvSpPr>
        <p:spPr>
          <a:xfrm>
            <a:off x="3139179" y="5133579"/>
            <a:ext cx="2337062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Verifica</a:t>
            </a:r>
            <a:r>
              <a:rPr lang="en-GB" dirty="0"/>
              <a:t> il </a:t>
            </a:r>
            <a:r>
              <a:rPr lang="en-GB" dirty="0" err="1"/>
              <a:t>raggiungimento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 err="1"/>
              <a:t>obiettivi</a:t>
            </a:r>
            <a:endParaRPr lang="en-GB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869A1A4-E424-4FE3-8FB6-1AF87EFC874C}"/>
              </a:ext>
            </a:extLst>
          </p:cNvPr>
          <p:cNvCxnSpPr>
            <a:cxnSpLocks/>
            <a:stCxn id="19" idx="1"/>
            <a:endCxn id="23" idx="3"/>
          </p:cNvCxnSpPr>
          <p:nvPr/>
        </p:nvCxnSpPr>
        <p:spPr>
          <a:xfrm flipH="1" flipV="1">
            <a:off x="5476241" y="5499339"/>
            <a:ext cx="1324367" cy="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B6CD1B34-9C99-4D50-ACC2-8E1FE1044907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233563" y="4939245"/>
            <a:ext cx="607015" cy="24587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CEC1A1F-B44F-482C-9637-D42A4CCD774E}"/>
              </a:ext>
            </a:extLst>
          </p:cNvPr>
          <p:cNvSpPr/>
          <p:nvPr/>
        </p:nvSpPr>
        <p:spPr>
          <a:xfrm>
            <a:off x="6766429" y="6053582"/>
            <a:ext cx="2337062" cy="7315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Riceve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soldi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9F8A6D-7356-4C63-8A24-0D33E27D30DD}"/>
              </a:ext>
            </a:extLst>
          </p:cNvPr>
          <p:cNvSpPr/>
          <p:nvPr/>
        </p:nvSpPr>
        <p:spPr>
          <a:xfrm>
            <a:off x="3139179" y="3789437"/>
            <a:ext cx="2337062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Valuta il </a:t>
            </a:r>
            <a:r>
              <a:rPr lang="en-GB" dirty="0" err="1"/>
              <a:t>progetto</a:t>
            </a:r>
            <a:endParaRPr lang="en-GB" dirty="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DA746EC-03AD-4BBE-B6B9-366E40D0D125}"/>
              </a:ext>
            </a:extLst>
          </p:cNvPr>
          <p:cNvCxnSpPr>
            <a:stCxn id="15" idx="2"/>
            <a:endCxn id="20" idx="3"/>
          </p:cNvCxnSpPr>
          <p:nvPr/>
        </p:nvCxnSpPr>
        <p:spPr>
          <a:xfrm rot="5400000">
            <a:off x="6759652" y="2309394"/>
            <a:ext cx="562393" cy="31292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135E19-968C-4396-B661-A6403A3042E7}"/>
              </a:ext>
            </a:extLst>
          </p:cNvPr>
          <p:cNvSpPr/>
          <p:nvPr/>
        </p:nvSpPr>
        <p:spPr>
          <a:xfrm>
            <a:off x="6847709" y="4307818"/>
            <a:ext cx="2337062" cy="73152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Investe</a:t>
            </a:r>
            <a:r>
              <a:rPr lang="en-GB" dirty="0"/>
              <a:t> in </a:t>
            </a:r>
            <a:r>
              <a:rPr lang="en-GB" dirty="0" err="1"/>
              <a:t>sanità</a:t>
            </a:r>
            <a:endParaRPr lang="en-GB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D2FCC6-0651-4DE8-B6DD-5591581E7F44}"/>
              </a:ext>
            </a:extLst>
          </p:cNvPr>
          <p:cNvCxnSpPr>
            <a:stCxn id="24" idx="3"/>
          </p:cNvCxnSpPr>
          <p:nvPr/>
        </p:nvCxnSpPr>
        <p:spPr>
          <a:xfrm>
            <a:off x="9184771" y="4673578"/>
            <a:ext cx="12597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A202E41A-D467-4BCA-82E8-30BC96F78890}"/>
              </a:ext>
            </a:extLst>
          </p:cNvPr>
          <p:cNvCxnSpPr>
            <a:stCxn id="13" idx="2"/>
            <a:endCxn id="19" idx="3"/>
          </p:cNvCxnSpPr>
          <p:nvPr/>
        </p:nvCxnSpPr>
        <p:spPr>
          <a:xfrm rot="5400000">
            <a:off x="9801607" y="4366590"/>
            <a:ext cx="476974" cy="180484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3030C76-897F-4420-A79E-A3969BE7807E}"/>
              </a:ext>
            </a:extLst>
          </p:cNvPr>
          <p:cNvCxnSpPr>
            <a:stCxn id="20" idx="2"/>
            <a:endCxn id="24" idx="1"/>
          </p:cNvCxnSpPr>
          <p:nvPr/>
        </p:nvCxnSpPr>
        <p:spPr>
          <a:xfrm rot="16200000" flipH="1">
            <a:off x="5501399" y="3327267"/>
            <a:ext cx="152621" cy="253999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9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3" grpId="0" animBg="1"/>
      <p:bldP spid="30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18DE-A466-4B8F-B25E-70886046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ESEMPIO CONCRETO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E6F3B-2EB4-4F51-BAED-46C1A42B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8" y="1529143"/>
            <a:ext cx="9194292" cy="3264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BEF65D-2EB4-4E44-8C2A-030D72F6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12" y="4487555"/>
            <a:ext cx="7802880" cy="19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28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EFEB9-EA7F-4BE1-BA11-97A7C943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668113-735C-4C54-B9C5-13964EB2B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278"/>
            <a:ext cx="12192000" cy="5929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6E8BAD-E6B9-423B-8A2B-56DC8E291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041"/>
            <a:ext cx="12192000" cy="6011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9D4D21-0DF1-4828-836B-236724397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7497"/>
            <a:ext cx="12192000" cy="59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FE2DE-A9DB-4B8B-A99B-75728305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PNNR ITALIANO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1317B78D-B51A-4860-9DA2-DBBB57A587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0" y="1989074"/>
            <a:ext cx="10709280" cy="4283710"/>
          </a:xfrm>
        </p:spPr>
      </p:pic>
    </p:spTree>
    <p:extLst>
      <p:ext uri="{BB962C8B-B14F-4D97-AF65-F5344CB8AC3E}">
        <p14:creationId xmlns:p14="http://schemas.microsoft.com/office/powerpoint/2010/main" val="28963113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1E4D-7139-42A4-A654-1154794A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</a:t>
            </a:r>
            <a:r>
              <a:rPr lang="en-GB" dirty="0" err="1"/>
              <a:t>fondi</a:t>
            </a:r>
            <a:r>
              <a:rPr lang="en-GB" dirty="0"/>
              <a:t> </a:t>
            </a:r>
            <a:r>
              <a:rPr lang="en-GB" dirty="0" err="1"/>
              <a:t>italiani</a:t>
            </a:r>
            <a:endParaRPr lang="en-GB" dirty="0"/>
          </a:p>
        </p:txBody>
      </p:sp>
      <p:graphicFrame>
        <p:nvGraphicFramePr>
          <p:cNvPr id="5" name="Grafico 6">
            <a:extLst>
              <a:ext uri="{FF2B5EF4-FFF2-40B4-BE49-F238E27FC236}">
                <a16:creationId xmlns:a16="http://schemas.microsoft.com/office/drawing/2014/main" id="{9550DD30-22C8-4EB2-87F5-24E3EA9C998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35181164"/>
              </p:ext>
            </p:extLst>
          </p:nvPr>
        </p:nvGraphicFramePr>
        <p:xfrm>
          <a:off x="1023937" y="2286000"/>
          <a:ext cx="10286213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67287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1A58-05A0-47A5-B11C-826DF7204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Allocazione delle risorse del PNRR per Missione (M) - Valori in mld di euro</a:t>
            </a:r>
            <a:endParaRPr lang="en-GB" dirty="0"/>
          </a:p>
        </p:txBody>
      </p:sp>
      <p:graphicFrame>
        <p:nvGraphicFramePr>
          <p:cNvPr id="5" name="Grafico 45">
            <a:extLst>
              <a:ext uri="{FF2B5EF4-FFF2-40B4-BE49-F238E27FC236}">
                <a16:creationId xmlns:a16="http://schemas.microsoft.com/office/drawing/2014/main" id="{7FB25EA0-127E-480E-8DB7-2FF91F34DBC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95446507"/>
              </p:ext>
            </p:extLst>
          </p:nvPr>
        </p:nvGraphicFramePr>
        <p:xfrm>
          <a:off x="1023938" y="2286000"/>
          <a:ext cx="10297654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ECA275C-6D98-4D90-98C5-17BBAC5486EA}"/>
              </a:ext>
            </a:extLst>
          </p:cNvPr>
          <p:cNvSpPr/>
          <p:nvPr/>
        </p:nvSpPr>
        <p:spPr>
          <a:xfrm>
            <a:off x="5742432" y="2084832"/>
            <a:ext cx="5669280" cy="402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Train with solid fill">
            <a:extLst>
              <a:ext uri="{FF2B5EF4-FFF2-40B4-BE49-F238E27FC236}">
                <a16:creationId xmlns:a16="http://schemas.microsoft.com/office/drawing/2014/main" id="{28E842AD-741F-4126-86F9-020C42CC3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5480" y="3607308"/>
            <a:ext cx="553212" cy="553212"/>
          </a:xfrm>
          <a:prstGeom prst="rect">
            <a:avLst/>
          </a:prstGeom>
        </p:spPr>
      </p:pic>
      <p:pic>
        <p:nvPicPr>
          <p:cNvPr id="13" name="Graphic 12" descr="Books with solid fill">
            <a:extLst>
              <a:ext uri="{FF2B5EF4-FFF2-40B4-BE49-F238E27FC236}">
                <a16:creationId xmlns:a16="http://schemas.microsoft.com/office/drawing/2014/main" id="{1B0019B5-1214-45A3-9D6E-A0A7F3555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2904" y="3995928"/>
            <a:ext cx="553212" cy="553212"/>
          </a:xfrm>
          <a:prstGeom prst="rect">
            <a:avLst/>
          </a:prstGeom>
        </p:spPr>
      </p:pic>
      <p:pic>
        <p:nvPicPr>
          <p:cNvPr id="15" name="Graphic 14" descr="Renewable Energy with solid fill">
            <a:extLst>
              <a:ext uri="{FF2B5EF4-FFF2-40B4-BE49-F238E27FC236}">
                <a16:creationId xmlns:a16="http://schemas.microsoft.com/office/drawing/2014/main" id="{ACF1447C-9F28-42DB-9522-A9FBD07E6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27072" y="2985516"/>
            <a:ext cx="553212" cy="553212"/>
          </a:xfrm>
          <a:prstGeom prst="rect">
            <a:avLst/>
          </a:prstGeom>
        </p:spPr>
      </p:pic>
      <p:pic>
        <p:nvPicPr>
          <p:cNvPr id="17" name="Graphic 16" descr="Scanner with solid fill">
            <a:extLst>
              <a:ext uri="{FF2B5EF4-FFF2-40B4-BE49-F238E27FC236}">
                <a16:creationId xmlns:a16="http://schemas.microsoft.com/office/drawing/2014/main" id="{BDDD2433-0D0D-489A-BF3E-73F4D8074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2046" y="2523744"/>
            <a:ext cx="498348" cy="498348"/>
          </a:xfrm>
          <a:prstGeom prst="rect">
            <a:avLst/>
          </a:prstGeom>
        </p:spPr>
      </p:pic>
      <p:pic>
        <p:nvPicPr>
          <p:cNvPr id="19" name="Graphic 18" descr="Connections with solid fill">
            <a:extLst>
              <a:ext uri="{FF2B5EF4-FFF2-40B4-BE49-F238E27FC236}">
                <a16:creationId xmlns:a16="http://schemas.microsoft.com/office/drawing/2014/main" id="{0DCF95C1-8DB0-47EF-873B-5A1589F58F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64408" y="4589970"/>
            <a:ext cx="632460" cy="632460"/>
          </a:xfrm>
          <a:prstGeom prst="rect">
            <a:avLst/>
          </a:prstGeom>
        </p:spPr>
      </p:pic>
      <p:pic>
        <p:nvPicPr>
          <p:cNvPr id="21" name="Graphic 20" descr="Medical with solid fill">
            <a:extLst>
              <a:ext uri="{FF2B5EF4-FFF2-40B4-BE49-F238E27FC236}">
                <a16:creationId xmlns:a16="http://schemas.microsoft.com/office/drawing/2014/main" id="{2631FB8D-4EA6-4858-9D8D-FF609B6397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67200" y="5015928"/>
            <a:ext cx="632460" cy="6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341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F6CE-9BCE-43BC-A2EA-BD1A6757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PNNR ITALIANO: CONFRONTO CON ALTRI PAESI</a:t>
            </a:r>
          </a:p>
        </p:txBody>
      </p:sp>
      <p:graphicFrame>
        <p:nvGraphicFramePr>
          <p:cNvPr id="5" name="Grafico 31">
            <a:extLst>
              <a:ext uri="{FF2B5EF4-FFF2-40B4-BE49-F238E27FC236}">
                <a16:creationId xmlns:a16="http://schemas.microsoft.com/office/drawing/2014/main" id="{755BA425-9962-4103-8C9C-AB9A062BFF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55238833"/>
              </p:ext>
            </p:extLst>
          </p:nvPr>
        </p:nvGraphicFramePr>
        <p:xfrm>
          <a:off x="1023937" y="2286000"/>
          <a:ext cx="10303969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96629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E0644-0910-4448-93A7-A10021D7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Confronto</a:t>
            </a:r>
            <a:r>
              <a:rPr lang="en-GB" dirty="0"/>
              <a:t> con </a:t>
            </a:r>
            <a:r>
              <a:rPr lang="en-GB" dirty="0" err="1"/>
              <a:t>investimenti</a:t>
            </a:r>
            <a:r>
              <a:rPr lang="en-GB" dirty="0"/>
              <a:t> </a:t>
            </a:r>
            <a:r>
              <a:rPr lang="en-GB" dirty="0" err="1"/>
              <a:t>attuali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1F55FC-5542-4789-82D2-595D18A7A93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7341224"/>
              </p:ext>
            </p:extLst>
          </p:nvPr>
        </p:nvGraphicFramePr>
        <p:xfrm>
          <a:off x="1023937" y="2286000"/>
          <a:ext cx="10354215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618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4315-FC1F-4864-9E7B-56A66E1C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Perchè è nato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510A4-2889-465F-8954-FBE45F4FA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29" y="2031940"/>
            <a:ext cx="6785862" cy="4460299"/>
          </a:xfrm>
        </p:spPr>
        <p:txBody>
          <a:bodyPr>
            <a:normAutofit fontScale="92500"/>
          </a:bodyPr>
          <a:lstStyle/>
          <a:p>
            <a:r>
              <a:rPr lang="it-IT" sz="2400" i="1" dirty="0"/>
              <a:t>…mitigare l'impatto a livello sociale ed economico </a:t>
            </a:r>
            <a:r>
              <a:rPr lang="it-IT" sz="2400" b="1" i="1" dirty="0"/>
              <a:t>della crisi </a:t>
            </a:r>
            <a:r>
              <a:rPr lang="it-IT" sz="2400" i="1" dirty="0"/>
              <a:t>[dovuta alla pandemia da COVID-19] e dalla resilienza delle loro economie e strutture sociali.…</a:t>
            </a:r>
            <a:r>
              <a:rPr lang="it-IT" sz="1300" i="1" dirty="0"/>
              <a:t>(Preambolo 6. Reg. UE 2021/41)</a:t>
            </a:r>
          </a:p>
          <a:p>
            <a:pPr marL="0" indent="0">
              <a:buNone/>
            </a:pPr>
            <a:r>
              <a:rPr lang="it-IT" sz="2400" i="1" dirty="0"/>
              <a:t>…promuovere la </a:t>
            </a:r>
            <a:r>
              <a:rPr lang="it-IT" sz="2400" b="1" i="1" dirty="0"/>
              <a:t>coesione economica, sociale e territoriale </a:t>
            </a:r>
            <a:r>
              <a:rPr lang="it-IT" sz="2400" i="1" dirty="0"/>
              <a:t>dell'Unione ….</a:t>
            </a:r>
            <a:r>
              <a:rPr lang="it-IT" sz="2400" b="1" i="1" dirty="0"/>
              <a:t>crisi, in particolare sulle donne….</a:t>
            </a:r>
            <a:r>
              <a:rPr lang="it-IT" sz="2400" i="1" dirty="0"/>
              <a:t> sostenendo la </a:t>
            </a:r>
            <a:r>
              <a:rPr lang="it-IT" sz="2400" b="1" i="1" dirty="0"/>
              <a:t>transizione verde</a:t>
            </a:r>
            <a:r>
              <a:rPr lang="it-IT" sz="2400" i="1" dirty="0"/>
              <a:t> …e </a:t>
            </a:r>
            <a:r>
              <a:rPr lang="it-IT" sz="2400" b="1" i="1" dirty="0"/>
              <a:t>della transizione digitale</a:t>
            </a:r>
            <a:r>
              <a:rPr lang="it-IT" sz="2400" i="1" dirty="0"/>
              <a:t>, contribuendo… modo alla </a:t>
            </a:r>
            <a:r>
              <a:rPr lang="it-IT" sz="2400" b="1" i="1" dirty="0"/>
              <a:t>convergenza economica e sociale </a:t>
            </a:r>
            <a:r>
              <a:rPr lang="it-IT" sz="2400" i="1" dirty="0"/>
              <a:t>verso l'alto….</a:t>
            </a:r>
          </a:p>
          <a:p>
            <a:pPr marL="0" indent="0">
              <a:buNone/>
            </a:pPr>
            <a:r>
              <a:rPr lang="it-IT" sz="2400" i="1" dirty="0"/>
              <a:t>…</a:t>
            </a:r>
            <a:r>
              <a:rPr lang="it-IT" sz="2400" b="1" i="1" dirty="0"/>
              <a:t>sostegno finanziario </a:t>
            </a:r>
            <a:r>
              <a:rPr lang="it-IT" sz="2400" i="1" dirty="0"/>
              <a:t>che consenta agli Stati membri di raggiungere i traguardi e gli obiettivi delle </a:t>
            </a:r>
            <a:r>
              <a:rPr lang="it-IT" sz="2400" b="1" i="1" dirty="0"/>
              <a:t>riforme e degli investimenti </a:t>
            </a:r>
            <a:r>
              <a:rPr lang="it-IT" sz="2400" i="1" dirty="0"/>
              <a:t>stabiliti nei loro piani per la ripresa e la resilienza. </a:t>
            </a:r>
          </a:p>
          <a:p>
            <a:pPr marL="0" indent="0">
              <a:buNone/>
            </a:pPr>
            <a:r>
              <a:rPr lang="it-IT" sz="1300" i="1" dirty="0"/>
              <a:t>(Art. 4 Reg. UE 2021/41)</a:t>
            </a:r>
          </a:p>
          <a:p>
            <a:pPr marL="0" indent="0">
              <a:buNone/>
            </a:pPr>
            <a:endParaRPr lang="it-IT" sz="2400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95C618-CFFD-4F17-B8CF-ECD109BDB916}"/>
              </a:ext>
            </a:extLst>
          </p:cNvPr>
          <p:cNvGrpSpPr/>
          <p:nvPr/>
        </p:nvGrpSpPr>
        <p:grpSpPr>
          <a:xfrm>
            <a:off x="524069" y="2387029"/>
            <a:ext cx="6727122" cy="267498"/>
            <a:chOff x="-284802" y="2552719"/>
            <a:chExt cx="5499873" cy="2674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63D169A-59F0-403D-9202-576F88086D37}"/>
                </a:ext>
              </a:extLst>
            </p:cNvPr>
            <p:cNvCxnSpPr>
              <a:cxnSpLocks/>
            </p:cNvCxnSpPr>
            <p:nvPr/>
          </p:nvCxnSpPr>
          <p:spPr>
            <a:xfrm>
              <a:off x="4267450" y="2552719"/>
              <a:ext cx="947621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A6616B-D43F-45DA-8D31-4689D9A98660}"/>
                </a:ext>
              </a:extLst>
            </p:cNvPr>
            <p:cNvCxnSpPr>
              <a:cxnSpLocks/>
            </p:cNvCxnSpPr>
            <p:nvPr/>
          </p:nvCxnSpPr>
          <p:spPr>
            <a:xfrm>
              <a:off x="-284802" y="2820217"/>
              <a:ext cx="327955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AC9F46-89B5-4635-BDEA-0E8D0061CB5D}"/>
              </a:ext>
            </a:extLst>
          </p:cNvPr>
          <p:cNvSpPr txBox="1"/>
          <p:nvPr/>
        </p:nvSpPr>
        <p:spPr>
          <a:xfrm>
            <a:off x="9165108" y="1682085"/>
            <a:ext cx="20751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ysClr val="windowText" lastClr="000000"/>
                </a:solidFill>
              </a:rPr>
              <a:t>obiettivi</a:t>
            </a:r>
            <a:endParaRPr lang="en-GB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141FC0-4E87-4FB7-BBAD-CE5DE654133A}"/>
              </a:ext>
            </a:extLst>
          </p:cNvPr>
          <p:cNvSpPr txBox="1"/>
          <p:nvPr/>
        </p:nvSpPr>
        <p:spPr>
          <a:xfrm>
            <a:off x="7825231" y="2269572"/>
            <a:ext cx="410768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b="1" dirty="0" err="1">
                <a:solidFill>
                  <a:schemeClr val="accent3"/>
                </a:solidFill>
              </a:rPr>
              <a:t>Risposta</a:t>
            </a:r>
            <a:r>
              <a:rPr lang="en-GB" b="1" dirty="0">
                <a:solidFill>
                  <a:schemeClr val="accent3"/>
                </a:solidFill>
              </a:rPr>
              <a:t> ad una </a:t>
            </a:r>
            <a:r>
              <a:rPr lang="en-GB" b="1" dirty="0" err="1">
                <a:solidFill>
                  <a:schemeClr val="accent3"/>
                </a:solidFill>
              </a:rPr>
              <a:t>crisi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b="1" dirty="0" err="1">
                <a:solidFill>
                  <a:schemeClr val="accent3"/>
                </a:solidFill>
              </a:rPr>
              <a:t>esogena</a:t>
            </a:r>
            <a:r>
              <a:rPr lang="en-GB" b="1" dirty="0">
                <a:solidFill>
                  <a:schemeClr val="accent3"/>
                </a:solidFill>
              </a:rPr>
              <a:t> (causata </a:t>
            </a:r>
            <a:r>
              <a:rPr lang="en-GB" b="1" dirty="0" err="1">
                <a:solidFill>
                  <a:schemeClr val="accent3"/>
                </a:solidFill>
              </a:rPr>
              <a:t>dalle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b="1" dirty="0" err="1">
                <a:solidFill>
                  <a:schemeClr val="accent3"/>
                </a:solidFill>
              </a:rPr>
              <a:t>misure</a:t>
            </a:r>
            <a:r>
              <a:rPr lang="en-GB" b="1" dirty="0">
                <a:solidFill>
                  <a:schemeClr val="accent3"/>
                </a:solidFill>
              </a:rPr>
              <a:t> di </a:t>
            </a:r>
            <a:r>
              <a:rPr lang="en-GB" b="1" dirty="0" err="1">
                <a:solidFill>
                  <a:schemeClr val="accent3"/>
                </a:solidFill>
              </a:rPr>
              <a:t>constrato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b="1" dirty="0" err="1">
                <a:solidFill>
                  <a:schemeClr val="accent3"/>
                </a:solidFill>
              </a:rPr>
              <a:t>alla</a:t>
            </a:r>
            <a:r>
              <a:rPr lang="en-GB" b="1" dirty="0">
                <a:solidFill>
                  <a:schemeClr val="accent3"/>
                </a:solidFill>
              </a:rPr>
              <a:t> </a:t>
            </a:r>
            <a:r>
              <a:rPr lang="en-GB" b="1" dirty="0" err="1">
                <a:solidFill>
                  <a:schemeClr val="accent3"/>
                </a:solidFill>
              </a:rPr>
              <a:t>pandemia</a:t>
            </a:r>
            <a:r>
              <a:rPr lang="en-GB" b="1" dirty="0">
                <a:solidFill>
                  <a:schemeClr val="accent3"/>
                </a:solidFill>
              </a:rPr>
              <a:t> COVID-19)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err="1">
                <a:solidFill>
                  <a:schemeClr val="accent2"/>
                </a:solidFill>
              </a:rPr>
              <a:t>Obiettivi</a:t>
            </a:r>
            <a:r>
              <a:rPr lang="en-GB" b="1" dirty="0">
                <a:solidFill>
                  <a:schemeClr val="accent2"/>
                </a:solidFill>
              </a:rPr>
              <a:t> di </a:t>
            </a:r>
            <a:r>
              <a:rPr lang="en-GB" b="1" dirty="0" err="1">
                <a:solidFill>
                  <a:schemeClr val="accent2"/>
                </a:solidFill>
              </a:rPr>
              <a:t>coesione</a:t>
            </a:r>
            <a:r>
              <a:rPr lang="en-GB" b="1" dirty="0">
                <a:solidFill>
                  <a:schemeClr val="accent2"/>
                </a:solidFill>
              </a:rPr>
              <a:t> e </a:t>
            </a:r>
            <a:r>
              <a:rPr lang="en-GB" b="1" dirty="0" err="1">
                <a:solidFill>
                  <a:schemeClr val="accent2"/>
                </a:solidFill>
              </a:rPr>
              <a:t>convergenza</a:t>
            </a:r>
            <a:r>
              <a:rPr lang="en-GB" b="1" dirty="0">
                <a:solidFill>
                  <a:schemeClr val="accent2"/>
                </a:solidFill>
              </a:rPr>
              <a:t> (</a:t>
            </a:r>
            <a:r>
              <a:rPr lang="en-GB" b="1" dirty="0" err="1">
                <a:solidFill>
                  <a:schemeClr val="accent2"/>
                </a:solidFill>
              </a:rPr>
              <a:t>sanciti</a:t>
            </a:r>
            <a:r>
              <a:rPr lang="en-GB" b="1" dirty="0">
                <a:solidFill>
                  <a:schemeClr val="accent2"/>
                </a:solidFill>
              </a:rPr>
              <a:t> </a:t>
            </a:r>
            <a:r>
              <a:rPr lang="en-GB" b="1" dirty="0" err="1">
                <a:solidFill>
                  <a:schemeClr val="accent2"/>
                </a:solidFill>
              </a:rPr>
              <a:t>nel</a:t>
            </a:r>
            <a:r>
              <a:rPr lang="en-GB" b="1" dirty="0">
                <a:solidFill>
                  <a:schemeClr val="accent2"/>
                </a:solidFill>
              </a:rPr>
              <a:t> TFUE)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err="1">
                <a:solidFill>
                  <a:schemeClr val="accent5"/>
                </a:solidFill>
              </a:rPr>
              <a:t>Fallimenti</a:t>
            </a:r>
            <a:r>
              <a:rPr lang="en-GB" b="1" dirty="0">
                <a:solidFill>
                  <a:schemeClr val="accent5"/>
                </a:solidFill>
              </a:rPr>
              <a:t> di </a:t>
            </a:r>
            <a:r>
              <a:rPr lang="en-GB" b="1" dirty="0" err="1">
                <a:solidFill>
                  <a:schemeClr val="accent5"/>
                </a:solidFill>
              </a:rPr>
              <a:t>mercato</a:t>
            </a:r>
            <a:r>
              <a:rPr lang="en-GB" b="1" dirty="0">
                <a:solidFill>
                  <a:schemeClr val="accent5"/>
                </a:solidFill>
              </a:rPr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1" dirty="0" err="1">
                <a:solidFill>
                  <a:schemeClr val="accent5"/>
                </a:solidFill>
              </a:rPr>
              <a:t>Transizione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b="1" dirty="0" err="1">
                <a:solidFill>
                  <a:schemeClr val="accent5"/>
                </a:solidFill>
              </a:rPr>
              <a:t>ecologica</a:t>
            </a:r>
            <a:endParaRPr lang="en-GB" b="1" dirty="0">
              <a:solidFill>
                <a:schemeClr val="accent5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1" dirty="0" err="1">
                <a:solidFill>
                  <a:schemeClr val="accent5"/>
                </a:solidFill>
              </a:rPr>
              <a:t>Transizione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b="1" dirty="0" err="1">
                <a:solidFill>
                  <a:schemeClr val="accent5"/>
                </a:solidFill>
              </a:rPr>
              <a:t>digitale</a:t>
            </a:r>
            <a:endParaRPr lang="en-GB" b="1" dirty="0">
              <a:solidFill>
                <a:schemeClr val="accent5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1" dirty="0">
                <a:solidFill>
                  <a:schemeClr val="accent5"/>
                </a:solidFill>
              </a:rPr>
              <a:t>Gender Gap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D89C0F-58AB-45F6-AEFE-3A6A389CA97A}"/>
              </a:ext>
            </a:extLst>
          </p:cNvPr>
          <p:cNvSpPr txBox="1"/>
          <p:nvPr/>
        </p:nvSpPr>
        <p:spPr>
          <a:xfrm>
            <a:off x="7965625" y="5103674"/>
            <a:ext cx="4113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b="1" dirty="0">
                <a:solidFill>
                  <a:schemeClr val="accent3"/>
                </a:solidFill>
              </a:rPr>
            </a:b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Un </a:t>
            </a:r>
            <a:r>
              <a:rPr lang="en-GB" b="1" dirty="0" err="1">
                <a:solidFill>
                  <a:schemeClr val="accent2">
                    <a:lumMod val="50000"/>
                  </a:schemeClr>
                </a:solidFill>
              </a:rPr>
              <a:t>sostegno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2">
                    <a:lumMod val="50000"/>
                  </a:schemeClr>
                </a:solidFill>
              </a:rPr>
              <a:t>finanziario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 per:</a:t>
            </a:r>
          </a:p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en-GB" b="1" dirty="0" err="1">
                <a:solidFill>
                  <a:schemeClr val="accent2">
                    <a:lumMod val="50000"/>
                  </a:schemeClr>
                </a:solidFill>
              </a:rPr>
              <a:t>riforme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en-GB" b="1" dirty="0" err="1">
                <a:solidFill>
                  <a:schemeClr val="accent2">
                    <a:lumMod val="50000"/>
                  </a:schemeClr>
                </a:solidFill>
              </a:rPr>
              <a:t>investimenti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b="1" dirty="0" err="1">
                <a:solidFill>
                  <a:schemeClr val="accent2">
                    <a:lumMod val="50000"/>
                  </a:schemeClr>
                </a:solidFill>
              </a:rPr>
              <a:t>stabiliti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 in PIANI DI RIPRESA E RESILIENZA (PNNR)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C4504C-2180-4D1E-9C23-D34489427DAE}"/>
              </a:ext>
            </a:extLst>
          </p:cNvPr>
          <p:cNvCxnSpPr/>
          <p:nvPr/>
        </p:nvCxnSpPr>
        <p:spPr>
          <a:xfrm>
            <a:off x="7534656" y="1773936"/>
            <a:ext cx="0" cy="4892040"/>
          </a:xfrm>
          <a:prstGeom prst="line">
            <a:avLst/>
          </a:prstGeom>
          <a:ln w="571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19348-9BE6-4EAC-9994-DDCDC6970929}"/>
              </a:ext>
            </a:extLst>
          </p:cNvPr>
          <p:cNvCxnSpPr>
            <a:cxnSpLocks/>
          </p:cNvCxnSpPr>
          <p:nvPr/>
        </p:nvCxnSpPr>
        <p:spPr>
          <a:xfrm flipH="1">
            <a:off x="7534656" y="4969764"/>
            <a:ext cx="4657345" cy="10559"/>
          </a:xfrm>
          <a:prstGeom prst="line">
            <a:avLst/>
          </a:prstGeom>
          <a:ln w="5715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3F2465B-0DA4-4E9F-B086-5924418D6F2C}"/>
              </a:ext>
            </a:extLst>
          </p:cNvPr>
          <p:cNvSpPr txBox="1"/>
          <p:nvPr/>
        </p:nvSpPr>
        <p:spPr>
          <a:xfrm>
            <a:off x="9224514" y="4988497"/>
            <a:ext cx="20751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ysClr val="windowText" lastClr="000000"/>
                </a:solidFill>
              </a:rPr>
              <a:t>strumenti</a:t>
            </a:r>
            <a:endParaRPr lang="en-GB" sz="24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4AD0F16-2982-449C-B500-FF5A75377DA4}"/>
              </a:ext>
            </a:extLst>
          </p:cNvPr>
          <p:cNvGrpSpPr/>
          <p:nvPr/>
        </p:nvGrpSpPr>
        <p:grpSpPr>
          <a:xfrm>
            <a:off x="2529745" y="3429000"/>
            <a:ext cx="4556855" cy="929640"/>
            <a:chOff x="2529745" y="3429000"/>
            <a:chExt cx="4556855" cy="92964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5FEAFE6-4058-42E7-94F3-B78259470AAD}"/>
                </a:ext>
              </a:extLst>
            </p:cNvPr>
            <p:cNvCxnSpPr/>
            <p:nvPr/>
          </p:nvCxnSpPr>
          <p:spPr>
            <a:xfrm>
              <a:off x="2529745" y="3429000"/>
              <a:ext cx="428253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F5ACDCD-ED4A-4597-A18F-762C8CC80E83}"/>
                </a:ext>
              </a:extLst>
            </p:cNvPr>
            <p:cNvCxnSpPr>
              <a:cxnSpLocks/>
            </p:cNvCxnSpPr>
            <p:nvPr/>
          </p:nvCxnSpPr>
          <p:spPr>
            <a:xfrm>
              <a:off x="3418237" y="4358640"/>
              <a:ext cx="3668363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5D4E175-6B81-4B84-8C6A-FAAC5A4FCCE6}"/>
              </a:ext>
            </a:extLst>
          </p:cNvPr>
          <p:cNvGrpSpPr/>
          <p:nvPr/>
        </p:nvGrpSpPr>
        <p:grpSpPr>
          <a:xfrm>
            <a:off x="538496" y="3752088"/>
            <a:ext cx="5027152" cy="289560"/>
            <a:chOff x="538496" y="3752088"/>
            <a:chExt cx="5027152" cy="28956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0089375-FDAA-4E78-8653-B65D37604300}"/>
                </a:ext>
              </a:extLst>
            </p:cNvPr>
            <p:cNvCxnSpPr>
              <a:cxnSpLocks/>
            </p:cNvCxnSpPr>
            <p:nvPr/>
          </p:nvCxnSpPr>
          <p:spPr>
            <a:xfrm>
              <a:off x="1897285" y="3752088"/>
              <a:ext cx="3668363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2B35657-D932-46F3-9BB7-0A1401E6C219}"/>
                </a:ext>
              </a:extLst>
            </p:cNvPr>
            <p:cNvCxnSpPr>
              <a:cxnSpLocks/>
            </p:cNvCxnSpPr>
            <p:nvPr/>
          </p:nvCxnSpPr>
          <p:spPr>
            <a:xfrm>
              <a:off x="2995279" y="4041648"/>
              <a:ext cx="241796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912C446-0E57-4E39-94AE-8B2635FE2BC7}"/>
                </a:ext>
              </a:extLst>
            </p:cNvPr>
            <p:cNvCxnSpPr>
              <a:cxnSpLocks/>
            </p:cNvCxnSpPr>
            <p:nvPr/>
          </p:nvCxnSpPr>
          <p:spPr>
            <a:xfrm>
              <a:off x="538496" y="4041648"/>
              <a:ext cx="1701784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CB831F-F959-4AD3-AB53-F48DEAAD9137}"/>
              </a:ext>
            </a:extLst>
          </p:cNvPr>
          <p:cNvGrpSpPr/>
          <p:nvPr/>
        </p:nvGrpSpPr>
        <p:grpSpPr>
          <a:xfrm>
            <a:off x="538496" y="5125348"/>
            <a:ext cx="6255496" cy="623518"/>
            <a:chOff x="538496" y="5125348"/>
            <a:chExt cx="6255496" cy="62351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7B9FD2D-FC3A-4C0E-A3E0-CD52931D312C}"/>
                </a:ext>
              </a:extLst>
            </p:cNvPr>
            <p:cNvCxnSpPr/>
            <p:nvPr/>
          </p:nvCxnSpPr>
          <p:spPr>
            <a:xfrm>
              <a:off x="5221224" y="5450162"/>
              <a:ext cx="157276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D8887E7-65B7-4CCB-875A-A5A79CFBA3DF}"/>
                </a:ext>
              </a:extLst>
            </p:cNvPr>
            <p:cNvCxnSpPr>
              <a:cxnSpLocks/>
            </p:cNvCxnSpPr>
            <p:nvPr/>
          </p:nvCxnSpPr>
          <p:spPr>
            <a:xfrm>
              <a:off x="538496" y="5748866"/>
              <a:ext cx="1180576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EBAA4A-95FA-4FA6-B20C-44BEE8BEF93B}"/>
                </a:ext>
              </a:extLst>
            </p:cNvPr>
            <p:cNvCxnSpPr>
              <a:cxnSpLocks/>
            </p:cNvCxnSpPr>
            <p:nvPr/>
          </p:nvCxnSpPr>
          <p:spPr>
            <a:xfrm>
              <a:off x="538496" y="5125348"/>
              <a:ext cx="2296144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35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0595-BFEF-4A9A-9554-ABA97211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 RIFORME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86E5-4216-4646-8F9D-7C666EE41E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riforme</a:t>
            </a:r>
            <a:r>
              <a:rPr lang="en-GB" dirty="0"/>
              <a:t> ?</a:t>
            </a:r>
          </a:p>
          <a:p>
            <a:r>
              <a:rPr lang="it-IT" dirty="0"/>
              <a:t>…modo in cui il piano per la ripresa e la resilienza contribuisce ad affrontare in modo efficace tutte o un sottoinsieme significativo delle sfide, individuate nelle pertinenti raccomandazioni specifiche per paese…</a:t>
            </a:r>
            <a:br>
              <a:rPr lang="it-IT" dirty="0"/>
            </a:br>
            <a:r>
              <a:rPr lang="it-IT" sz="1800" i="1" dirty="0"/>
              <a:t>Regolamento UE 2021/241, art. 18, comma 4, lett. b</a:t>
            </a:r>
            <a:endParaRPr lang="en-GB" i="1" dirty="0"/>
          </a:p>
        </p:txBody>
      </p:sp>
      <p:pic>
        <p:nvPicPr>
          <p:cNvPr id="10" name="Content Placeholder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AC4785-3155-49D5-995F-B48C2E177A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10" y="1474921"/>
            <a:ext cx="4754562" cy="2627362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CF0B28-B850-4B9D-A72B-E332B144801E}"/>
              </a:ext>
            </a:extLst>
          </p:cNvPr>
          <p:cNvCxnSpPr/>
          <p:nvPr/>
        </p:nvCxnSpPr>
        <p:spPr>
          <a:xfrm>
            <a:off x="2331720" y="4306824"/>
            <a:ext cx="29626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D625FF-BFDF-4431-9E15-7CAB74E9E4AB}"/>
              </a:ext>
            </a:extLst>
          </p:cNvPr>
          <p:cNvCxnSpPr>
            <a:cxnSpLocks/>
          </p:cNvCxnSpPr>
          <p:nvPr/>
        </p:nvCxnSpPr>
        <p:spPr>
          <a:xfrm>
            <a:off x="1240536" y="4605528"/>
            <a:ext cx="14112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9E62F8-E18A-46DA-89A5-A18A8F897E34}"/>
              </a:ext>
            </a:extLst>
          </p:cNvPr>
          <p:cNvSpPr txBox="1"/>
          <p:nvPr/>
        </p:nvSpPr>
        <p:spPr>
          <a:xfrm>
            <a:off x="6412995" y="4526280"/>
            <a:ext cx="475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Raccomandazioni</a:t>
            </a:r>
            <a:r>
              <a:rPr lang="en-GB" i="1" dirty="0"/>
              <a:t> </a:t>
            </a:r>
            <a:r>
              <a:rPr lang="en-GB" i="1" dirty="0" err="1"/>
              <a:t>specifiche</a:t>
            </a:r>
            <a:r>
              <a:rPr lang="en-GB" i="1" dirty="0"/>
              <a:t> per </a:t>
            </a:r>
            <a:r>
              <a:rPr lang="en-GB" i="1" dirty="0" err="1"/>
              <a:t>paese</a:t>
            </a:r>
            <a:r>
              <a:rPr lang="en-GB" dirty="0"/>
              <a:t> – </a:t>
            </a:r>
            <a:br>
              <a:rPr lang="en-GB" dirty="0"/>
            </a:br>
            <a:r>
              <a:rPr lang="en-GB" i="1" dirty="0"/>
              <a:t>Country Specific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11365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BBEE-8A22-401C-9965-F8C8AE124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 RIFORME: UN ESEMPIO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250D2-B063-4657-91A8-15ECC6887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3604" y="5070571"/>
            <a:ext cx="8877670" cy="1509248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Milestone della «riforma della giustizia»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M1C1R3.1R3.1</a:t>
            </a:r>
          </a:p>
          <a:p>
            <a:r>
              <a:rPr lang="it-IT" dirty="0"/>
              <a:t>Ridurre del 65 % il numero di cause pendenti nel 2019 (337 740) presso i tribunali ordinari civili (primo grado). Il valore di riferimento deve essere il numero di cause pendenti da più di tre anni dinanzi ai tribunali ordinari civili nel 2019.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5D0AB7-7B12-49E7-AFE0-95D5C3803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50019"/>
            <a:ext cx="4553356" cy="3060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63CBD-260F-47C8-9734-C41873848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40" y="2427253"/>
            <a:ext cx="6771260" cy="8528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191967-858B-463D-AC96-2F3443CE2BC3}"/>
              </a:ext>
            </a:extLst>
          </p:cNvPr>
          <p:cNvSpPr/>
          <p:nvPr/>
        </p:nvSpPr>
        <p:spPr>
          <a:xfrm>
            <a:off x="942680" y="1650019"/>
            <a:ext cx="11161336" cy="322363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D22CD-FD78-41F6-B7E4-D835BBBA0E37}"/>
              </a:ext>
            </a:extLst>
          </p:cNvPr>
          <p:cNvSpPr/>
          <p:nvPr/>
        </p:nvSpPr>
        <p:spPr>
          <a:xfrm>
            <a:off x="2059618" y="4976254"/>
            <a:ext cx="10044397" cy="1782723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134507-C2AD-4B1C-AB1B-72DC82E278E2}"/>
              </a:ext>
            </a:extLst>
          </p:cNvPr>
          <p:cNvSpPr/>
          <p:nvPr/>
        </p:nvSpPr>
        <p:spPr>
          <a:xfrm>
            <a:off x="6023518" y="2427253"/>
            <a:ext cx="4553356" cy="18397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5847CEEE-2081-467A-BE0D-D4AFD59C4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6" y="5534717"/>
            <a:ext cx="1664489" cy="665795"/>
          </a:xfrm>
          <a:prstGeom prst="rect">
            <a:avLst/>
          </a:prstGeom>
        </p:spPr>
      </p:pic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83BEA68D-8E0A-4842-8B1A-FE4EA853F14F}"/>
              </a:ext>
            </a:extLst>
          </p:cNvPr>
          <p:cNvSpPr/>
          <p:nvPr/>
        </p:nvSpPr>
        <p:spPr>
          <a:xfrm>
            <a:off x="135605" y="3429000"/>
            <a:ext cx="719091" cy="2192785"/>
          </a:xfrm>
          <a:prstGeom prst="curvedRightArrow">
            <a:avLst>
              <a:gd name="adj1" fmla="val 25000"/>
              <a:gd name="adj2" fmla="val 99778"/>
              <a:gd name="adj3" fmla="val 50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6B2F-63D9-43BD-B36F-FAB98D15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A07C3-546F-4358-B2F2-A65DC21E2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200" dirty="0"/>
              <a:t>Piano di </a:t>
            </a:r>
            <a:r>
              <a:rPr lang="en-GB" sz="3200" dirty="0" err="1"/>
              <a:t>investimenti</a:t>
            </a:r>
            <a:r>
              <a:rPr lang="en-GB" sz="3200" dirty="0"/>
              <a:t> con </a:t>
            </a:r>
            <a:r>
              <a:rPr lang="en-GB" sz="3200" u="sng" dirty="0" err="1"/>
              <a:t>risorse</a:t>
            </a:r>
            <a:r>
              <a:rPr lang="en-GB" sz="3200" u="sng" dirty="0"/>
              <a:t> </a:t>
            </a:r>
            <a:r>
              <a:rPr lang="en-GB" sz="3200" u="sng" dirty="0" err="1"/>
              <a:t>ingenti</a:t>
            </a:r>
            <a:r>
              <a:rPr lang="en-GB" sz="3200" dirty="0"/>
              <a:t> per la </a:t>
            </a:r>
            <a:r>
              <a:rPr lang="en-GB" sz="3200" dirty="0" err="1"/>
              <a:t>transizione</a:t>
            </a:r>
            <a:r>
              <a:rPr lang="en-GB" sz="3200" dirty="0"/>
              <a:t> </a:t>
            </a:r>
            <a:r>
              <a:rPr lang="en-GB" sz="3200" dirty="0" err="1"/>
              <a:t>ecologica</a:t>
            </a:r>
            <a:r>
              <a:rPr lang="en-GB" sz="3200" dirty="0"/>
              <a:t>, </a:t>
            </a:r>
            <a:r>
              <a:rPr lang="en-GB" sz="3200" dirty="0" err="1"/>
              <a:t>digitale</a:t>
            </a:r>
            <a:r>
              <a:rPr lang="en-GB" sz="3200" dirty="0"/>
              <a:t> e per </a:t>
            </a:r>
            <a:r>
              <a:rPr lang="en-GB" sz="3200" dirty="0" err="1"/>
              <a:t>l’ammodernamento</a:t>
            </a:r>
            <a:r>
              <a:rPr lang="en-GB" sz="3200" dirty="0"/>
              <a:t> </a:t>
            </a:r>
            <a:r>
              <a:rPr lang="en-GB" sz="3200" dirty="0" err="1"/>
              <a:t>delle</a:t>
            </a:r>
            <a:r>
              <a:rPr lang="en-GB" sz="3200" dirty="0"/>
              <a:t> </a:t>
            </a:r>
            <a:r>
              <a:rPr lang="en-GB" sz="3200" dirty="0" err="1"/>
              <a:t>infrastrutture</a:t>
            </a:r>
            <a:endParaRPr lang="en-GB" sz="3200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200" dirty="0"/>
              <a:t>Piano di </a:t>
            </a:r>
            <a:r>
              <a:rPr lang="en-GB" sz="3200" dirty="0" err="1"/>
              <a:t>riforme</a:t>
            </a:r>
            <a:endParaRPr lang="en-GB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200" dirty="0"/>
              <a:t>Introduce </a:t>
            </a:r>
            <a:r>
              <a:rPr lang="en-GB" sz="3200" dirty="0" err="1"/>
              <a:t>novità</a:t>
            </a:r>
            <a:r>
              <a:rPr lang="en-GB" sz="3200" dirty="0"/>
              <a:t> </a:t>
            </a:r>
            <a:r>
              <a:rPr lang="en-GB" sz="3200" dirty="0" err="1"/>
              <a:t>nel</a:t>
            </a:r>
            <a:r>
              <a:rPr lang="en-GB" sz="3200" dirty="0"/>
              <a:t> </a:t>
            </a:r>
            <a:r>
              <a:rPr lang="en-GB" sz="3200" dirty="0" err="1"/>
              <a:t>monitoraggio</a:t>
            </a:r>
            <a:r>
              <a:rPr lang="en-GB" sz="3200" dirty="0"/>
              <a:t> e </a:t>
            </a:r>
            <a:r>
              <a:rPr lang="en-GB" sz="3200" dirty="0" err="1"/>
              <a:t>rendicontazione</a:t>
            </a:r>
            <a:r>
              <a:rPr lang="en-GB" sz="3200" dirty="0"/>
              <a:t> </a:t>
            </a:r>
            <a:r>
              <a:rPr lang="en-GB" sz="3200" dirty="0" err="1"/>
              <a:t>degli</a:t>
            </a:r>
            <a:r>
              <a:rPr lang="en-GB" sz="3200" dirty="0"/>
              <a:t> </a:t>
            </a:r>
            <a:r>
              <a:rPr lang="en-GB" sz="3200" dirty="0" err="1"/>
              <a:t>investimenti</a:t>
            </a:r>
            <a:r>
              <a:rPr lang="en-GB" sz="3200" dirty="0"/>
              <a:t> e </a:t>
            </a:r>
            <a:r>
              <a:rPr lang="en-GB" sz="3200" dirty="0" err="1"/>
              <a:t>delle</a:t>
            </a:r>
            <a:r>
              <a:rPr lang="en-GB" sz="3200" dirty="0"/>
              <a:t> </a:t>
            </a:r>
            <a:r>
              <a:rPr lang="en-GB" sz="3200" dirty="0" err="1"/>
              <a:t>riforme</a:t>
            </a:r>
            <a:endParaRPr lang="en-GB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200" dirty="0" err="1"/>
              <a:t>L’Italia</a:t>
            </a:r>
            <a:r>
              <a:rPr lang="en-GB" sz="3200" dirty="0"/>
              <a:t> è </a:t>
            </a:r>
            <a:r>
              <a:rPr lang="en-GB" sz="3200" dirty="0" err="1"/>
              <a:t>notevolmente</a:t>
            </a:r>
            <a:r>
              <a:rPr lang="en-GB" sz="3200" dirty="0"/>
              <a:t> </a:t>
            </a:r>
            <a:r>
              <a:rPr lang="en-GB" sz="3200" dirty="0" err="1"/>
              <a:t>esposta</a:t>
            </a:r>
            <a:r>
              <a:rPr lang="en-GB" sz="3200" dirty="0"/>
              <a:t> rispetto </a:t>
            </a:r>
            <a:r>
              <a:rPr lang="en-GB" sz="3200" dirty="0" err="1"/>
              <a:t>agli</a:t>
            </a:r>
            <a:r>
              <a:rPr lang="en-GB" sz="3200" dirty="0"/>
              <a:t> </a:t>
            </a:r>
            <a:r>
              <a:rPr lang="en-GB" sz="3200" dirty="0" err="1"/>
              <a:t>altri</a:t>
            </a:r>
            <a:r>
              <a:rPr lang="en-GB" sz="3200" dirty="0"/>
              <a:t> </a:t>
            </a:r>
            <a:r>
              <a:rPr lang="en-GB" sz="3200" dirty="0" err="1"/>
              <a:t>paesi</a:t>
            </a:r>
            <a:endParaRPr lang="en-GB" sz="3200" dirty="0"/>
          </a:p>
          <a:p>
            <a:pPr>
              <a:buFont typeface="Wingdings" panose="05000000000000000000" pitchFamily="2" charset="2"/>
              <a:buChar char="q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82714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629E-8AEB-4532-B4A1-2E0B20377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Grazie</a:t>
            </a:r>
            <a:r>
              <a:rPr lang="en-GB" dirty="0"/>
              <a:t> per </a:t>
            </a:r>
            <a:r>
              <a:rPr lang="en-GB" dirty="0" err="1"/>
              <a:t>l’attenzione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1E87C-7835-4FE0-BDFF-212390460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462272" cy="4023360"/>
          </a:xfrm>
        </p:spPr>
        <p:txBody>
          <a:bodyPr>
            <a:normAutofit/>
          </a:bodyPr>
          <a:lstStyle/>
          <a:p>
            <a:r>
              <a:rPr lang="en-GB" b="1"/>
              <a:t>Gabriele Pinto</a:t>
            </a:r>
          </a:p>
          <a:p>
            <a:r>
              <a:rPr lang="en-GB"/>
              <a:t>Contatti:</a:t>
            </a:r>
          </a:p>
          <a:p>
            <a:r>
              <a:rPr lang="en-GB"/>
              <a:t>Email: gabriele.pinto@uniroma1.it</a:t>
            </a:r>
          </a:p>
          <a:p>
            <a:r>
              <a:rPr lang="en-GB"/>
              <a:t>Twitter: </a:t>
            </a:r>
            <a:r>
              <a:rPr lang="it-IT" sz="2400"/>
              <a:t>@gabrieleaopinto</a:t>
            </a:r>
          </a:p>
          <a:p>
            <a:r>
              <a:rPr lang="it-IT" sz="2400"/>
              <a:t>Sito web:</a:t>
            </a:r>
            <a:r>
              <a:rPr lang="en-GB" sz="2400"/>
              <a:t> </a:t>
            </a:r>
            <a:r>
              <a:rPr lang="en-GB"/>
              <a:t>www.gabrielepinto.com</a:t>
            </a:r>
            <a:endParaRPr lang="en-GB" dirty="0"/>
          </a:p>
        </p:txBody>
      </p:sp>
      <p:pic>
        <p:nvPicPr>
          <p:cNvPr id="4" name="Immagine 11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8F061737-A7E1-CB48-E48F-3A2A1044D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03" y="557784"/>
            <a:ext cx="49625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975A-F176-4877-A254-82CC33FD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approfondimenti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679AC-E4FD-4731-A674-FF02C92B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02536"/>
            <a:ext cx="9720073" cy="430682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Siti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ufficiali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ufficiale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del piano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Italiano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https://italiadomani.gov.it</a:t>
            </a:r>
            <a:endParaRPr lang="en-GB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task force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Europea</a:t>
            </a:r>
            <a:endParaRPr lang="en-GB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https://ec.europa.eu/info/departments/recovery-and-resilience-task-force_en</a:t>
            </a:r>
          </a:p>
          <a:p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sito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dell’unione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Europea</a:t>
            </a:r>
            <a:endParaRPr lang="en-GB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https://ec.europa.eu/info/departments/recovery-and-resilience-task-force_en</a:t>
            </a:r>
            <a:endParaRPr lang="en-GB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Terze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parti:</a:t>
            </a:r>
          </a:p>
          <a:p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Bruegel </a:t>
            </a:r>
            <a:b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https://www.bruegel.org/publications/datasets/european-union-countries-recovery-and-resilience-plans/</a:t>
            </a:r>
            <a:endParaRPr lang="en-GB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Osservatorio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Conti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Pubblici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https://osservatoriocpi.unicatt.it/</a:t>
            </a:r>
          </a:p>
        </p:txBody>
      </p:sp>
    </p:spTree>
    <p:extLst>
      <p:ext uri="{BB962C8B-B14F-4D97-AF65-F5344CB8AC3E}">
        <p14:creationId xmlns:p14="http://schemas.microsoft.com/office/powerpoint/2010/main" val="258013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219B1-F9F3-42AF-9495-51E8422B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</a:t>
            </a:r>
            <a:r>
              <a:rPr lang="en-GB" dirty="0" err="1"/>
              <a:t>requisiti</a:t>
            </a:r>
            <a:r>
              <a:rPr lang="en-GB" dirty="0"/>
              <a:t> </a:t>
            </a:r>
            <a:r>
              <a:rPr lang="en-GB" dirty="0" err="1"/>
              <a:t>principali</a:t>
            </a:r>
            <a:r>
              <a:rPr lang="en-GB" dirty="0"/>
              <a:t> del PNNR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AB833D1-C367-4C59-AB81-5661A575F7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181851"/>
              </p:ext>
            </p:extLst>
          </p:nvPr>
        </p:nvGraphicFramePr>
        <p:xfrm>
          <a:off x="1023937" y="1722268"/>
          <a:ext cx="11082432" cy="4586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480D8A4-1922-486C-8E3A-394BD767A140}"/>
              </a:ext>
            </a:extLst>
          </p:cNvPr>
          <p:cNvSpPr txBox="1"/>
          <p:nvPr/>
        </p:nvSpPr>
        <p:spPr>
          <a:xfrm>
            <a:off x="7794729" y="6596390"/>
            <a:ext cx="6094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/>
              <a:t>https://italiadomani.gov.it/it/priorita-del-piano/parita-di-genere.html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EECFA17-D69C-4E05-945E-1C13C7CC8625}"/>
              </a:ext>
            </a:extLst>
          </p:cNvPr>
          <p:cNvCxnSpPr>
            <a:endCxn id="9" idx="1"/>
          </p:cNvCxnSpPr>
          <p:nvPr/>
        </p:nvCxnSpPr>
        <p:spPr>
          <a:xfrm>
            <a:off x="5541818" y="6012873"/>
            <a:ext cx="2252911" cy="714322"/>
          </a:xfrm>
          <a:prstGeom prst="bentConnector3">
            <a:avLst>
              <a:gd name="adj1" fmla="val 39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296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DBE7-1BFB-46DC-83FE-1F6BFF1C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 RISORSE FINANZIARIE</a:t>
            </a:r>
          </a:p>
        </p:txBody>
      </p:sp>
      <p:pic>
        <p:nvPicPr>
          <p:cNvPr id="5" name="Content Placeholder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647670BF-08C1-4812-910F-313FF81BE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08" y="1951672"/>
            <a:ext cx="7598251" cy="4606440"/>
          </a:xfrm>
        </p:spPr>
      </p:pic>
    </p:spTree>
    <p:extLst>
      <p:ext uri="{BB962C8B-B14F-4D97-AF65-F5344CB8AC3E}">
        <p14:creationId xmlns:p14="http://schemas.microsoft.com/office/powerpoint/2010/main" val="294410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red shirt&#10;&#10;Description automatically generated with medium confidence">
            <a:extLst>
              <a:ext uri="{FF2B5EF4-FFF2-40B4-BE49-F238E27FC236}">
                <a16:creationId xmlns:a16="http://schemas.microsoft.com/office/drawing/2014/main" id="{4C64FA47-D15F-4E89-8732-44C2B8E33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1"/>
            <a:ext cx="12192000" cy="68123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138CBE-EF15-48E0-8825-038AC875B5B6}"/>
              </a:ext>
            </a:extLst>
          </p:cNvPr>
          <p:cNvSpPr/>
          <p:nvPr/>
        </p:nvSpPr>
        <p:spPr>
          <a:xfrm>
            <a:off x="2326640" y="5364480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456 </a:t>
            </a:r>
            <a:r>
              <a:rPr lang="en-GB" dirty="0" err="1"/>
              <a:t>milioni</a:t>
            </a:r>
            <a:r>
              <a:rPr lang="en-GB" dirty="0"/>
              <a:t> di €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DC096-EDBB-46A8-B678-42FE405E34FE}"/>
              </a:ext>
            </a:extLst>
          </p:cNvPr>
          <p:cNvSpPr/>
          <p:nvPr/>
        </p:nvSpPr>
        <p:spPr>
          <a:xfrm>
            <a:off x="2326640" y="5916939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 </a:t>
            </a:r>
            <a:r>
              <a:rPr lang="en-GB" dirty="0" err="1"/>
              <a:t>miliardi</a:t>
            </a:r>
            <a:r>
              <a:rPr lang="en-GB" dirty="0"/>
              <a:t> di €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9CF01-412C-4C6B-A259-C9483805A447}"/>
              </a:ext>
            </a:extLst>
          </p:cNvPr>
          <p:cNvSpPr/>
          <p:nvPr/>
        </p:nvSpPr>
        <p:spPr>
          <a:xfrm>
            <a:off x="6664960" y="5388619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191  </a:t>
            </a:r>
            <a:r>
              <a:rPr lang="en-GB" dirty="0" err="1"/>
              <a:t>milioni</a:t>
            </a:r>
            <a:r>
              <a:rPr lang="en-GB" dirty="0"/>
              <a:t> di €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164DF-1ECD-4FC8-887A-0AA8FD33E64A}"/>
              </a:ext>
            </a:extLst>
          </p:cNvPr>
          <p:cNvSpPr/>
          <p:nvPr/>
        </p:nvSpPr>
        <p:spPr>
          <a:xfrm>
            <a:off x="6664960" y="5908688"/>
            <a:ext cx="3413760" cy="40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800 </a:t>
            </a:r>
            <a:r>
              <a:rPr lang="en-GB" dirty="0" err="1"/>
              <a:t>miliardi</a:t>
            </a:r>
            <a:r>
              <a:rPr lang="en-GB" dirty="0"/>
              <a:t> di €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822170-1713-4941-A5EC-7B63C5DF6724}"/>
              </a:ext>
            </a:extLst>
          </p:cNvPr>
          <p:cNvSpPr/>
          <p:nvPr/>
        </p:nvSpPr>
        <p:spPr>
          <a:xfrm>
            <a:off x="2489200" y="4561839"/>
            <a:ext cx="7376160" cy="6565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 </a:t>
            </a:r>
            <a:r>
              <a:rPr lang="en-GB" sz="2400" dirty="0" err="1"/>
              <a:t>quanto</a:t>
            </a:r>
            <a:r>
              <a:rPr lang="en-GB" sz="2400" dirty="0"/>
              <a:t> </a:t>
            </a:r>
            <a:r>
              <a:rPr lang="en-GB" sz="2400" dirty="0" err="1"/>
              <a:t>ammontano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fondi</a:t>
            </a:r>
            <a:r>
              <a:rPr lang="en-GB" sz="2400" dirty="0"/>
              <a:t> </a:t>
            </a:r>
            <a:r>
              <a:rPr lang="en-GB" sz="2400" dirty="0" err="1"/>
              <a:t>totali</a:t>
            </a:r>
            <a:r>
              <a:rPr lang="en-GB" sz="2400" dirty="0"/>
              <a:t> di Next Generation EU ?</a:t>
            </a:r>
          </a:p>
        </p:txBody>
      </p:sp>
    </p:spTree>
    <p:extLst>
      <p:ext uri="{BB962C8B-B14F-4D97-AF65-F5344CB8AC3E}">
        <p14:creationId xmlns:p14="http://schemas.microsoft.com/office/powerpoint/2010/main" val="2525648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</TotalTime>
  <Words>3428</Words>
  <Application>Microsoft Office PowerPoint</Application>
  <PresentationFormat>Widescreen</PresentationFormat>
  <Paragraphs>540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EUAlbertina</vt:lpstr>
      <vt:lpstr>UtopiaStd-Regular</vt:lpstr>
      <vt:lpstr>Arial</vt:lpstr>
      <vt:lpstr>Calibri</vt:lpstr>
      <vt:lpstr>Frutiger LT 45 Light</vt:lpstr>
      <vt:lpstr>Tw Cen MT</vt:lpstr>
      <vt:lpstr>Tw Cen MT Condensed</vt:lpstr>
      <vt:lpstr>Wingdings</vt:lpstr>
      <vt:lpstr>Wingdings 3</vt:lpstr>
      <vt:lpstr>Integral</vt:lpstr>
      <vt:lpstr>Next Generation EU numeri, parole e genesi.</vt:lpstr>
      <vt:lpstr>About me</vt:lpstr>
      <vt:lpstr>Il programma di oggi</vt:lpstr>
      <vt:lpstr>Perchè dovremmo essere interessati?</vt:lpstr>
      <vt:lpstr>PowerPoint Presentation</vt:lpstr>
      <vt:lpstr>Perchè è nato ?</vt:lpstr>
      <vt:lpstr>I requisiti principali del PNNR</vt:lpstr>
      <vt:lpstr>LE RISORSE FINANZIARIE</vt:lpstr>
      <vt:lpstr>PowerPoint Presentation</vt:lpstr>
      <vt:lpstr>PowerPoint Presentation</vt:lpstr>
      <vt:lpstr>PowerPoint Presentation</vt:lpstr>
      <vt:lpstr>PowerPoint Presentation</vt:lpstr>
      <vt:lpstr>Quanti sono 800 miliardi</vt:lpstr>
      <vt:lpstr>QUANTI SONO PER L’ITALIA: 191 MILIARDI</vt:lpstr>
      <vt:lpstr>PowerPoint Presentation</vt:lpstr>
      <vt:lpstr>Quanti ce ne erano a disposizione ?... E quanti ne sono stati richiesti (ad oggi)</vt:lpstr>
      <vt:lpstr>Quanti ne sono stati richiesti – valore assoluto</vt:lpstr>
      <vt:lpstr>Rapporto al GDP (PIL)</vt:lpstr>
      <vt:lpstr>MA da dove vengono questi soldi ?</vt:lpstr>
      <vt:lpstr>Chi Paga il pranzo ?</vt:lpstr>
      <vt:lpstr>Il processo decisionale</vt:lpstr>
      <vt:lpstr>PowerPoint Presentation</vt:lpstr>
      <vt:lpstr>La proposta della commissione Maggio/2020</vt:lpstr>
      <vt:lpstr>Consiglio UE - luglio 2020</vt:lpstr>
      <vt:lpstr>PowerPoint Presentation</vt:lpstr>
      <vt:lpstr>Consiglio UE - luglio 2020</vt:lpstr>
      <vt:lpstr>PowerPoint Presentation</vt:lpstr>
      <vt:lpstr>PowerPoint Presentation</vt:lpstr>
      <vt:lpstr>PowerPoint Presentation</vt:lpstr>
      <vt:lpstr>Task force e linee guida</vt:lpstr>
      <vt:lpstr>Passano sei mesi….</vt:lpstr>
      <vt:lpstr>PowerPoint Presentation</vt:lpstr>
      <vt:lpstr>CONSIGLIO UE DICEMBRE 2020</vt:lpstr>
      <vt:lpstr>AGGIORNAMENTO LINEE GUIDA</vt:lpstr>
      <vt:lpstr>REGOLAMENTO UE FINALE</vt:lpstr>
      <vt:lpstr>PowerPoint Presentation</vt:lpstr>
      <vt:lpstr>PRESENTAZIONE DEI PIANI </vt:lpstr>
      <vt:lpstr>PRESENTAZIONE DEI PIANI</vt:lpstr>
      <vt:lpstr>PowerPoint Presentation</vt:lpstr>
      <vt:lpstr>PowerPoint Presentation</vt:lpstr>
      <vt:lpstr>MECCANISMO DI APPROVAZIONE DEI PIANI</vt:lpstr>
      <vt:lpstr>La modifica al piano</vt:lpstr>
      <vt:lpstr>PowerPoint Presentation</vt:lpstr>
      <vt:lpstr>PowerPoint Presentation</vt:lpstr>
      <vt:lpstr>Alternativa 1= Guardiamo alle tavole di sintesi.</vt:lpstr>
      <vt:lpstr>LA VALUTAZIOEN DEI PIANI: SCOREBOARD</vt:lpstr>
      <vt:lpstr>Alternativa 2= ANALISI COMPUTAZIONALE DEL TESTO</vt:lpstr>
      <vt:lpstr>TEXT-MINING – ANALISI FREQUENZA PAROLE SU VALUTAZIONI EU: TF-IDF</vt:lpstr>
      <vt:lpstr>PowerPoint Presentation</vt:lpstr>
      <vt:lpstr>IL MONITORAGGIO DEI PIANI</vt:lpstr>
      <vt:lpstr>IL MONITORAGGIO DEI PIANI : The old Way</vt:lpstr>
      <vt:lpstr>IL MONITORAGGIO DEI PIANI : The NEW Way</vt:lpstr>
      <vt:lpstr>ESEMPIO CONCRETO</vt:lpstr>
      <vt:lpstr>PowerPoint Presentation</vt:lpstr>
      <vt:lpstr>IL PNNR ITALIANO</vt:lpstr>
      <vt:lpstr>I fondi italiani</vt:lpstr>
      <vt:lpstr>Allocazione delle risorse del PNRR per Missione (M) - Valori in mld di euro</vt:lpstr>
      <vt:lpstr>IL PNNR ITALIANO: CONFRONTO CON ALTRI PAESI</vt:lpstr>
      <vt:lpstr>Confronto con investimenti attuali</vt:lpstr>
      <vt:lpstr>LE RIFORME</vt:lpstr>
      <vt:lpstr>LE RIFORME: UN ESEMPIO</vt:lpstr>
      <vt:lpstr>CONCLUSIONI</vt:lpstr>
      <vt:lpstr>Grazie per l’attenzione</vt:lpstr>
      <vt:lpstr>approfondimenti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EU: Un Quadro d’insieme</dc:title>
  <dc:creator>Gabriele Pinto</dc:creator>
  <cp:lastModifiedBy>Gabriele Pinto</cp:lastModifiedBy>
  <cp:revision>28</cp:revision>
  <dcterms:created xsi:type="dcterms:W3CDTF">2021-10-19T16:31:10Z</dcterms:created>
  <dcterms:modified xsi:type="dcterms:W3CDTF">2022-09-29T15:34:27Z</dcterms:modified>
</cp:coreProperties>
</file>