
<file path=[Content_Types].xml><?xml version="1.0" encoding="utf-8"?>
<Types xmlns="http://schemas.openxmlformats.org/package/2006/content-types">
  <Default Extension="crdownload" ContentType="image/png"/>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1" r:id="rId3"/>
    <p:sldId id="385" r:id="rId4"/>
    <p:sldId id="384" r:id="rId5"/>
    <p:sldId id="383" r:id="rId6"/>
    <p:sldId id="387" r:id="rId7"/>
    <p:sldId id="365" r:id="rId8"/>
    <p:sldId id="380" r:id="rId9"/>
    <p:sldId id="381" r:id="rId10"/>
    <p:sldId id="366" r:id="rId11"/>
    <p:sldId id="382" r:id="rId12"/>
    <p:sldId id="386" r:id="rId13"/>
    <p:sldId id="267" r:id="rId14"/>
    <p:sldId id="310" r:id="rId15"/>
    <p:sldId id="323" r:id="rId16"/>
    <p:sldId id="315" r:id="rId17"/>
    <p:sldId id="265" r:id="rId18"/>
    <p:sldId id="346" r:id="rId19"/>
    <p:sldId id="348" r:id="rId20"/>
    <p:sldId id="364" r:id="rId21"/>
    <p:sldId id="299" r:id="rId22"/>
    <p:sldId id="314" r:id="rId23"/>
    <p:sldId id="388" r:id="rId24"/>
    <p:sldId id="308" r:id="rId25"/>
    <p:sldId id="276" r:id="rId26"/>
    <p:sldId id="270" r:id="rId27"/>
    <p:sldId id="369" r:id="rId28"/>
    <p:sldId id="282" r:id="rId29"/>
    <p:sldId id="283" r:id="rId30"/>
    <p:sldId id="324" r:id="rId31"/>
    <p:sldId id="274" r:id="rId32"/>
    <p:sldId id="373" r:id="rId33"/>
    <p:sldId id="370" r:id="rId34"/>
    <p:sldId id="372" r:id="rId35"/>
    <p:sldId id="371" r:id="rId36"/>
    <p:sldId id="304" r:id="rId37"/>
    <p:sldId id="317" r:id="rId38"/>
    <p:sldId id="333" r:id="rId39"/>
    <p:sldId id="374" r:id="rId40"/>
    <p:sldId id="331" r:id="rId41"/>
    <p:sldId id="375" r:id="rId42"/>
    <p:sldId id="332" r:id="rId43"/>
    <p:sldId id="376" r:id="rId44"/>
    <p:sldId id="325" r:id="rId45"/>
    <p:sldId id="301" r:id="rId46"/>
    <p:sldId id="288" r:id="rId47"/>
    <p:sldId id="361" r:id="rId48"/>
    <p:sldId id="318" r:id="rId49"/>
    <p:sldId id="316" r:id="rId50"/>
    <p:sldId id="335" r:id="rId51"/>
    <p:sldId id="320" r:id="rId52"/>
    <p:sldId id="363" r:id="rId53"/>
    <p:sldId id="312" r:id="rId54"/>
    <p:sldId id="362" r:id="rId55"/>
    <p:sldId id="353" r:id="rId56"/>
    <p:sldId id="357" r:id="rId57"/>
    <p:sldId id="377" r:id="rId58"/>
    <p:sldId id="327" r:id="rId59"/>
    <p:sldId id="296" r:id="rId60"/>
    <p:sldId id="291" r:id="rId61"/>
    <p:sldId id="368" r:id="rId62"/>
    <p:sldId id="275" r:id="rId63"/>
    <p:sldId id="392" r:id="rId64"/>
    <p:sldId id="391" r:id="rId65"/>
    <p:sldId id="389" r:id="rId66"/>
    <p:sldId id="390" r:id="rId67"/>
    <p:sldId id="293"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nto Gabriele" initials="PG" lastIdx="1" clrIdx="0">
    <p:extLst>
      <p:ext uri="{19B8F6BF-5375-455C-9EA6-DF929625EA0E}">
        <p15:presenceInfo xmlns:p15="http://schemas.microsoft.com/office/powerpoint/2012/main" userId="S::gabriele.pinto1@rgs.tesoro.it::8e6d00b3-ec70-4ad6-8434-a88e627499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ADEC10"/>
    <a:srgbClr val="F408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45" autoAdjust="0"/>
    <p:restoredTop sz="94660"/>
  </p:normalViewPr>
  <p:slideViewPr>
    <p:cSldViewPr snapToGrid="0">
      <p:cViewPr varScale="1">
        <p:scale>
          <a:sx n="83" d="100"/>
          <a:sy n="83" d="100"/>
        </p:scale>
        <p:origin x="92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abri\Desktop\presentations\information\graficotransparenc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The Italian</a:t>
            </a:r>
            <a:r>
              <a:rPr lang="en-US" baseline="0"/>
              <a:t> Wave of Transparency (2009-2019)</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Sheet1!$F$6</c:f>
              <c:strCache>
                <c:ptCount val="1"/>
                <c:pt idx="0">
                  <c:v>Law</c:v>
                </c:pt>
              </c:strCache>
            </c:strRef>
          </c:tx>
          <c:spPr>
            <a:ln w="28575" cap="rnd">
              <a:solidFill>
                <a:srgbClr val="002060"/>
              </a:solidFill>
              <a:round/>
            </a:ln>
            <a:effectLst/>
          </c:spPr>
          <c:marker>
            <c:symbol val="circle"/>
            <c:size val="5"/>
            <c:spPr>
              <a:solidFill>
                <a:srgbClr val="002060"/>
              </a:solidFill>
              <a:ln w="9525">
                <a:solidFill>
                  <a:srgbClr val="002060"/>
                </a:solidFill>
              </a:ln>
              <a:effectLst/>
            </c:spPr>
          </c:marker>
          <c:dLbls>
            <c:dLbl>
              <c:idx val="0"/>
              <c:tx>
                <c:rich>
                  <a:bodyPr/>
                  <a:lstStyle/>
                  <a:p>
                    <a:fld id="{54566B1A-F53B-43BB-AE18-4DFF4848CFA0}"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9192-4BB4-8D14-318C3D7DDB0F}"/>
                </c:ext>
              </c:extLst>
            </c:dLbl>
            <c:dLbl>
              <c:idx val="1"/>
              <c:tx>
                <c:rich>
                  <a:bodyPr/>
                  <a:lstStyle/>
                  <a:p>
                    <a:fld id="{C7680FB6-6DC1-4B99-8D4C-78FFF484D5D3}"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192-4BB4-8D14-318C3D7DDB0F}"/>
                </c:ext>
              </c:extLst>
            </c:dLbl>
            <c:dLbl>
              <c:idx val="2"/>
              <c:tx>
                <c:rich>
                  <a:bodyPr/>
                  <a:lstStyle/>
                  <a:p>
                    <a:fld id="{BABC3930-64A7-4D7A-BCE0-80227E696AE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9192-4BB4-8D14-318C3D7DDB0F}"/>
                </c:ext>
              </c:extLst>
            </c:dLbl>
            <c:dLbl>
              <c:idx val="3"/>
              <c:tx>
                <c:rich>
                  <a:bodyPr/>
                  <a:lstStyle/>
                  <a:p>
                    <a:fld id="{03415E3D-98FE-4072-BE93-1B2B8F960581}"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192-4BB4-8D14-318C3D7DDB0F}"/>
                </c:ext>
              </c:extLst>
            </c:dLbl>
            <c:dLbl>
              <c:idx val="4"/>
              <c:tx>
                <c:rich>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fld id="{BD8ED79A-8C56-46F0-8DA3-88281E3B0CAD}" type="CELLRANGE">
                      <a:rPr lang="en-GB"/>
                      <a:pPr>
                        <a:defRPr sz="800"/>
                      </a:pPr>
                      <a:t>[CELLRANGE]</a:t>
                    </a:fld>
                    <a:endParaRPr lang="en-GB"/>
                  </a:p>
                </c:rich>
              </c:tx>
              <c:spPr>
                <a:solidFill>
                  <a:sysClr val="window" lastClr="FFFFFF">
                    <a:alpha val="87000"/>
                  </a:sysClr>
                </a:solidFill>
                <a:ln>
                  <a:solidFill>
                    <a:srgbClr val="002060"/>
                  </a:solid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dlblFieldTable/>
                  <c15:xForSave val="1"/>
                  <c15:showDataLabelsRange val="1"/>
                </c:ext>
                <c:ext xmlns:c16="http://schemas.microsoft.com/office/drawing/2014/chart" uri="{C3380CC4-5D6E-409C-BE32-E72D297353CC}">
                  <c16:uniqueId val="{00000004-9192-4BB4-8D14-318C3D7DDB0F}"/>
                </c:ext>
              </c:extLst>
            </c:dLbl>
            <c:spPr>
              <a:solidFill>
                <a:sysClr val="window" lastClr="FFFFFF">
                  <a:alpha val="58000"/>
                </a:sysClr>
              </a:solidFill>
              <a:ln>
                <a:solidFill>
                  <a:srgbClr val="002060"/>
                </a:solid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DataLabelsRange val="1"/>
                <c15:showLeaderLines val="0"/>
              </c:ext>
            </c:extLst>
          </c:dLbls>
          <c:cat>
            <c:numRef>
              <c:f>Sheet1!$D$7:$D$11</c:f>
              <c:numCache>
                <c:formatCode>General</c:formatCode>
                <c:ptCount val="5"/>
                <c:pt idx="0">
                  <c:v>2009</c:v>
                </c:pt>
                <c:pt idx="1">
                  <c:v>2012</c:v>
                </c:pt>
                <c:pt idx="2">
                  <c:v>2013</c:v>
                </c:pt>
                <c:pt idx="3">
                  <c:v>2016</c:v>
                </c:pt>
                <c:pt idx="4">
                  <c:v>2019</c:v>
                </c:pt>
              </c:numCache>
            </c:numRef>
          </c:cat>
          <c:val>
            <c:numRef>
              <c:f>Sheet1!$C$7:$C$11</c:f>
              <c:numCache>
                <c:formatCode>General</c:formatCode>
                <c:ptCount val="5"/>
                <c:pt idx="0">
                  <c:v>1</c:v>
                </c:pt>
                <c:pt idx="1">
                  <c:v>2</c:v>
                </c:pt>
                <c:pt idx="2">
                  <c:v>3</c:v>
                </c:pt>
                <c:pt idx="3">
                  <c:v>5</c:v>
                </c:pt>
                <c:pt idx="4">
                  <c:v>7</c:v>
                </c:pt>
              </c:numCache>
            </c:numRef>
          </c:val>
          <c:smooth val="0"/>
          <c:extLst>
            <c:ext xmlns:c15="http://schemas.microsoft.com/office/drawing/2012/chart" uri="{02D57815-91ED-43cb-92C2-25804820EDAC}">
              <c15:datalabelsRange>
                <c15:f>Sheet1!$F$7:$F$11</c15:f>
                <c15:dlblRangeCache>
                  <c:ptCount val="5"/>
                  <c:pt idx="0">
                    <c:v> Legislative Decree no. 150/2009 containing “Provision on optimization of the productivity of public employees and efficiency and transparency of public administrations.”;</c:v>
                  </c:pt>
                  <c:pt idx="1">
                    <c:v>Law no. 190/2012 containing “Provisions for the prevention and repression of corruption and illegality in public administration.”</c:v>
                  </c:pt>
                  <c:pt idx="2">
                    <c:v>Legislative decree no. 33/2013 containing “Rules about publicity, transparency and information provision of public administrations.”</c:v>
                  </c:pt>
                  <c:pt idx="3">
                    <c:v> Legislative decree no. 97/2016, containing “revision and simplification of rules on the prevention of corruption, publicity and transparency,”</c:v>
                  </c:pt>
                  <c:pt idx="4">
                    <c:v>Law no. 9/2019, containg "Measures for the contrast of crimes against the public administration, as well as in the matter of prescription of the crime and in the matter of transparency of political parties and movements</c:v>
                  </c:pt>
                </c15:dlblRangeCache>
              </c15:datalabelsRange>
            </c:ext>
            <c:ext xmlns:c16="http://schemas.microsoft.com/office/drawing/2014/chart" uri="{C3380CC4-5D6E-409C-BE32-E72D297353CC}">
              <c16:uniqueId val="{00000005-9192-4BB4-8D14-318C3D7DDB0F}"/>
            </c:ext>
          </c:extLst>
        </c:ser>
        <c:dLbls>
          <c:showLegendKey val="0"/>
          <c:showVal val="0"/>
          <c:showCatName val="0"/>
          <c:showSerName val="0"/>
          <c:showPercent val="0"/>
          <c:showBubbleSize val="0"/>
        </c:dLbls>
        <c:marker val="1"/>
        <c:smooth val="0"/>
        <c:axId val="471778944"/>
        <c:axId val="471779272"/>
      </c:lineChart>
      <c:catAx>
        <c:axId val="47177894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1779272"/>
        <c:crosses val="autoZero"/>
        <c:auto val="1"/>
        <c:lblAlgn val="ctr"/>
        <c:lblOffset val="100"/>
        <c:noMultiLvlLbl val="0"/>
      </c:catAx>
      <c:valAx>
        <c:axId val="471779272"/>
        <c:scaling>
          <c:orientation val="minMax"/>
        </c:scaling>
        <c:delete val="1"/>
        <c:axPos val="l"/>
        <c:numFmt formatCode="General" sourceLinked="1"/>
        <c:majorTickMark val="none"/>
        <c:minorTickMark val="none"/>
        <c:tickLblPos val="nextTo"/>
        <c:crossAx val="471778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0692E8-21C0-4C57-98D9-32AA434F7F04}" type="doc">
      <dgm:prSet loTypeId="urn:microsoft.com/office/officeart/2005/8/layout/chevron1" loCatId="process" qsTypeId="urn:microsoft.com/office/officeart/2005/8/quickstyle/simple1" qsCatId="simple" csTypeId="urn:microsoft.com/office/officeart/2005/8/colors/colorful1" csCatId="colorful" phldr="1"/>
      <dgm:spPr/>
    </dgm:pt>
    <dgm:pt modelId="{46B7674E-CE91-453A-A7D8-643339F59C8C}">
      <dgm:prSet phldrT="[Text]"/>
      <dgm:spPr/>
      <dgm:t>
        <a:bodyPr/>
        <a:lstStyle/>
        <a:p>
          <a:r>
            <a:rPr lang="en-GB" dirty="0"/>
            <a:t>Transparency</a:t>
          </a:r>
        </a:p>
      </dgm:t>
    </dgm:pt>
    <dgm:pt modelId="{5AD984F1-3510-4AF7-BCFE-A0330FF051D0}" type="parTrans" cxnId="{1C6EEEC9-024E-4684-9CA0-5D5E68980467}">
      <dgm:prSet/>
      <dgm:spPr/>
      <dgm:t>
        <a:bodyPr/>
        <a:lstStyle/>
        <a:p>
          <a:endParaRPr lang="en-GB"/>
        </a:p>
      </dgm:t>
    </dgm:pt>
    <dgm:pt modelId="{031F601B-5EBF-43F5-8F83-6B6B688A8C46}" type="sibTrans" cxnId="{1C6EEEC9-024E-4684-9CA0-5D5E68980467}">
      <dgm:prSet/>
      <dgm:spPr/>
      <dgm:t>
        <a:bodyPr/>
        <a:lstStyle/>
        <a:p>
          <a:endParaRPr lang="en-GB"/>
        </a:p>
      </dgm:t>
    </dgm:pt>
    <dgm:pt modelId="{F599B266-0F37-47C2-845D-B764A5989C7A}">
      <dgm:prSet phldrT="[Text]"/>
      <dgm:spPr/>
      <dgm:t>
        <a:bodyPr/>
        <a:lstStyle/>
        <a:p>
          <a:r>
            <a:rPr lang="en-GB" dirty="0"/>
            <a:t>Political Selection</a:t>
          </a:r>
        </a:p>
      </dgm:t>
    </dgm:pt>
    <dgm:pt modelId="{D3C195F9-EC0C-4BAE-B134-C7970FCB2FB6}" type="parTrans" cxnId="{27DAD60D-E7FA-49C0-ACED-6E590C921F24}">
      <dgm:prSet/>
      <dgm:spPr/>
      <dgm:t>
        <a:bodyPr/>
        <a:lstStyle/>
        <a:p>
          <a:endParaRPr lang="en-GB"/>
        </a:p>
      </dgm:t>
    </dgm:pt>
    <dgm:pt modelId="{0D08D1CF-5BBC-4C5D-BD60-5DDA00C53BDF}" type="sibTrans" cxnId="{27DAD60D-E7FA-49C0-ACED-6E590C921F24}">
      <dgm:prSet/>
      <dgm:spPr/>
      <dgm:t>
        <a:bodyPr/>
        <a:lstStyle/>
        <a:p>
          <a:endParaRPr lang="en-GB"/>
        </a:p>
      </dgm:t>
    </dgm:pt>
    <dgm:pt modelId="{3D0AC249-D261-46D5-AB2C-C940F02C16CC}">
      <dgm:prSet phldrT="[Text]"/>
      <dgm:spPr/>
      <dgm:t>
        <a:bodyPr/>
        <a:lstStyle/>
        <a:p>
          <a:r>
            <a:rPr lang="en-GB" dirty="0"/>
            <a:t>Quality of politicians</a:t>
          </a:r>
        </a:p>
      </dgm:t>
    </dgm:pt>
    <dgm:pt modelId="{7C323D04-B3B2-4253-93D4-6FF54F986F42}" type="parTrans" cxnId="{1B21C58D-D66B-40F9-BD7C-10D76ADE3093}">
      <dgm:prSet/>
      <dgm:spPr/>
      <dgm:t>
        <a:bodyPr/>
        <a:lstStyle/>
        <a:p>
          <a:endParaRPr lang="en-GB"/>
        </a:p>
      </dgm:t>
    </dgm:pt>
    <dgm:pt modelId="{67550C8E-393D-4A3C-A28F-186F8F24BCB2}" type="sibTrans" cxnId="{1B21C58D-D66B-40F9-BD7C-10D76ADE3093}">
      <dgm:prSet/>
      <dgm:spPr/>
      <dgm:t>
        <a:bodyPr/>
        <a:lstStyle/>
        <a:p>
          <a:endParaRPr lang="en-GB"/>
        </a:p>
      </dgm:t>
    </dgm:pt>
    <dgm:pt modelId="{8176A9D8-49CB-4CFB-90AB-A91A7761318B}">
      <dgm:prSet phldrT="[Text]"/>
      <dgm:spPr/>
      <dgm:t>
        <a:bodyPr/>
        <a:lstStyle/>
        <a:p>
          <a:r>
            <a:rPr lang="en-GB" dirty="0"/>
            <a:t>More competent politicians and less corruption</a:t>
          </a:r>
        </a:p>
      </dgm:t>
    </dgm:pt>
    <dgm:pt modelId="{21735D5E-3533-4829-9BF3-A1C774CB9C39}" type="parTrans" cxnId="{2868A3CA-2A8D-4961-8825-CEC8318B64CB}">
      <dgm:prSet/>
      <dgm:spPr/>
      <dgm:t>
        <a:bodyPr/>
        <a:lstStyle/>
        <a:p>
          <a:endParaRPr lang="en-GB"/>
        </a:p>
      </dgm:t>
    </dgm:pt>
    <dgm:pt modelId="{A9BF9142-1E30-43CF-8156-0B52129EB042}" type="sibTrans" cxnId="{2868A3CA-2A8D-4961-8825-CEC8318B64CB}">
      <dgm:prSet/>
      <dgm:spPr/>
      <dgm:t>
        <a:bodyPr/>
        <a:lstStyle/>
        <a:p>
          <a:endParaRPr lang="en-GB"/>
        </a:p>
      </dgm:t>
    </dgm:pt>
    <dgm:pt modelId="{46ACD528-F7B8-4B5C-965D-CFC00594F450}" type="pres">
      <dgm:prSet presAssocID="{2F0692E8-21C0-4C57-98D9-32AA434F7F04}" presName="Name0" presStyleCnt="0">
        <dgm:presLayoutVars>
          <dgm:dir/>
          <dgm:animLvl val="lvl"/>
          <dgm:resizeHandles val="exact"/>
        </dgm:presLayoutVars>
      </dgm:prSet>
      <dgm:spPr/>
    </dgm:pt>
    <dgm:pt modelId="{A07A59F4-5E97-4031-9045-F7513C9E5131}" type="pres">
      <dgm:prSet presAssocID="{46B7674E-CE91-453A-A7D8-643339F59C8C}" presName="parTxOnly" presStyleLbl="node1" presStyleIdx="0" presStyleCnt="4">
        <dgm:presLayoutVars>
          <dgm:chMax val="0"/>
          <dgm:chPref val="0"/>
          <dgm:bulletEnabled val="1"/>
        </dgm:presLayoutVars>
      </dgm:prSet>
      <dgm:spPr/>
    </dgm:pt>
    <dgm:pt modelId="{7C104A59-2A58-4D45-9301-4EE7A5599608}" type="pres">
      <dgm:prSet presAssocID="{031F601B-5EBF-43F5-8F83-6B6B688A8C46}" presName="parTxOnlySpace" presStyleCnt="0"/>
      <dgm:spPr/>
    </dgm:pt>
    <dgm:pt modelId="{23DF6EB4-7D2F-489D-93C7-3A868C39884F}" type="pres">
      <dgm:prSet presAssocID="{F599B266-0F37-47C2-845D-B764A5989C7A}" presName="parTxOnly" presStyleLbl="node1" presStyleIdx="1" presStyleCnt="4">
        <dgm:presLayoutVars>
          <dgm:chMax val="0"/>
          <dgm:chPref val="0"/>
          <dgm:bulletEnabled val="1"/>
        </dgm:presLayoutVars>
      </dgm:prSet>
      <dgm:spPr/>
    </dgm:pt>
    <dgm:pt modelId="{C7887D6B-EED2-4466-9FF0-3659FB5DB01B}" type="pres">
      <dgm:prSet presAssocID="{0D08D1CF-5BBC-4C5D-BD60-5DDA00C53BDF}" presName="parTxOnlySpace" presStyleCnt="0"/>
      <dgm:spPr/>
    </dgm:pt>
    <dgm:pt modelId="{D9C0EC35-A314-4B00-B409-48DEF83504A6}" type="pres">
      <dgm:prSet presAssocID="{3D0AC249-D261-46D5-AB2C-C940F02C16CC}" presName="parTxOnly" presStyleLbl="node1" presStyleIdx="2" presStyleCnt="4">
        <dgm:presLayoutVars>
          <dgm:chMax val="0"/>
          <dgm:chPref val="0"/>
          <dgm:bulletEnabled val="1"/>
        </dgm:presLayoutVars>
      </dgm:prSet>
      <dgm:spPr/>
    </dgm:pt>
    <dgm:pt modelId="{C4FCC869-9893-42CE-9C48-DEDAA4C2989A}" type="pres">
      <dgm:prSet presAssocID="{67550C8E-393D-4A3C-A28F-186F8F24BCB2}" presName="parTxOnlySpace" presStyleCnt="0"/>
      <dgm:spPr/>
    </dgm:pt>
    <dgm:pt modelId="{8BF9C920-280E-420A-AD03-E0F2A9186262}" type="pres">
      <dgm:prSet presAssocID="{8176A9D8-49CB-4CFB-90AB-A91A7761318B}" presName="parTxOnly" presStyleLbl="node1" presStyleIdx="3" presStyleCnt="4">
        <dgm:presLayoutVars>
          <dgm:chMax val="0"/>
          <dgm:chPref val="0"/>
          <dgm:bulletEnabled val="1"/>
        </dgm:presLayoutVars>
      </dgm:prSet>
      <dgm:spPr/>
    </dgm:pt>
  </dgm:ptLst>
  <dgm:cxnLst>
    <dgm:cxn modelId="{27DAD60D-E7FA-49C0-ACED-6E590C921F24}" srcId="{2F0692E8-21C0-4C57-98D9-32AA434F7F04}" destId="{F599B266-0F37-47C2-845D-B764A5989C7A}" srcOrd="1" destOrd="0" parTransId="{D3C195F9-EC0C-4BAE-B134-C7970FCB2FB6}" sibTransId="{0D08D1CF-5BBC-4C5D-BD60-5DDA00C53BDF}"/>
    <dgm:cxn modelId="{E6B05F1D-E402-4E43-858F-8D66861DDA77}" type="presOf" srcId="{8176A9D8-49CB-4CFB-90AB-A91A7761318B}" destId="{8BF9C920-280E-420A-AD03-E0F2A9186262}" srcOrd="0" destOrd="0" presId="urn:microsoft.com/office/officeart/2005/8/layout/chevron1"/>
    <dgm:cxn modelId="{F448C447-308C-45DD-A224-35B75C36C273}" type="presOf" srcId="{F599B266-0F37-47C2-845D-B764A5989C7A}" destId="{23DF6EB4-7D2F-489D-93C7-3A868C39884F}" srcOrd="0" destOrd="0" presId="urn:microsoft.com/office/officeart/2005/8/layout/chevron1"/>
    <dgm:cxn modelId="{63942555-C566-4CFC-BA0C-AC756B8E883F}" type="presOf" srcId="{46B7674E-CE91-453A-A7D8-643339F59C8C}" destId="{A07A59F4-5E97-4031-9045-F7513C9E5131}" srcOrd="0" destOrd="0" presId="urn:microsoft.com/office/officeart/2005/8/layout/chevron1"/>
    <dgm:cxn modelId="{4489B479-156B-49F7-917C-108378B06FCF}" type="presOf" srcId="{3D0AC249-D261-46D5-AB2C-C940F02C16CC}" destId="{D9C0EC35-A314-4B00-B409-48DEF83504A6}" srcOrd="0" destOrd="0" presId="urn:microsoft.com/office/officeart/2005/8/layout/chevron1"/>
    <dgm:cxn modelId="{1B21C58D-D66B-40F9-BD7C-10D76ADE3093}" srcId="{2F0692E8-21C0-4C57-98D9-32AA434F7F04}" destId="{3D0AC249-D261-46D5-AB2C-C940F02C16CC}" srcOrd="2" destOrd="0" parTransId="{7C323D04-B3B2-4253-93D4-6FF54F986F42}" sibTransId="{67550C8E-393D-4A3C-A28F-186F8F24BCB2}"/>
    <dgm:cxn modelId="{1C6EEEC9-024E-4684-9CA0-5D5E68980467}" srcId="{2F0692E8-21C0-4C57-98D9-32AA434F7F04}" destId="{46B7674E-CE91-453A-A7D8-643339F59C8C}" srcOrd="0" destOrd="0" parTransId="{5AD984F1-3510-4AF7-BCFE-A0330FF051D0}" sibTransId="{031F601B-5EBF-43F5-8F83-6B6B688A8C46}"/>
    <dgm:cxn modelId="{2868A3CA-2A8D-4961-8825-CEC8318B64CB}" srcId="{2F0692E8-21C0-4C57-98D9-32AA434F7F04}" destId="{8176A9D8-49CB-4CFB-90AB-A91A7761318B}" srcOrd="3" destOrd="0" parTransId="{21735D5E-3533-4829-9BF3-A1C774CB9C39}" sibTransId="{A9BF9142-1E30-43CF-8156-0B52129EB042}"/>
    <dgm:cxn modelId="{FB6E49E1-D192-45BC-B519-11AD680FCA9C}" type="presOf" srcId="{2F0692E8-21C0-4C57-98D9-32AA434F7F04}" destId="{46ACD528-F7B8-4B5C-965D-CFC00594F450}" srcOrd="0" destOrd="0" presId="urn:microsoft.com/office/officeart/2005/8/layout/chevron1"/>
    <dgm:cxn modelId="{1DAACF4B-5932-48D5-9894-7AE8CC78884B}" type="presParOf" srcId="{46ACD528-F7B8-4B5C-965D-CFC00594F450}" destId="{A07A59F4-5E97-4031-9045-F7513C9E5131}" srcOrd="0" destOrd="0" presId="urn:microsoft.com/office/officeart/2005/8/layout/chevron1"/>
    <dgm:cxn modelId="{6830F1C2-B8AF-4486-A270-3D256AF8F2A6}" type="presParOf" srcId="{46ACD528-F7B8-4B5C-965D-CFC00594F450}" destId="{7C104A59-2A58-4D45-9301-4EE7A5599608}" srcOrd="1" destOrd="0" presId="urn:microsoft.com/office/officeart/2005/8/layout/chevron1"/>
    <dgm:cxn modelId="{9EA7515B-E268-4C3B-A198-14758F92AC76}" type="presParOf" srcId="{46ACD528-F7B8-4B5C-965D-CFC00594F450}" destId="{23DF6EB4-7D2F-489D-93C7-3A868C39884F}" srcOrd="2" destOrd="0" presId="urn:microsoft.com/office/officeart/2005/8/layout/chevron1"/>
    <dgm:cxn modelId="{83BEEF93-3A97-417B-80B7-F279FBA92035}" type="presParOf" srcId="{46ACD528-F7B8-4B5C-965D-CFC00594F450}" destId="{C7887D6B-EED2-4466-9FF0-3659FB5DB01B}" srcOrd="3" destOrd="0" presId="urn:microsoft.com/office/officeart/2005/8/layout/chevron1"/>
    <dgm:cxn modelId="{8EEAC1B6-1704-4E93-ACD9-CBD4D2FFD48A}" type="presParOf" srcId="{46ACD528-F7B8-4B5C-965D-CFC00594F450}" destId="{D9C0EC35-A314-4B00-B409-48DEF83504A6}" srcOrd="4" destOrd="0" presId="urn:microsoft.com/office/officeart/2005/8/layout/chevron1"/>
    <dgm:cxn modelId="{70202412-219D-4608-AF38-0ED4B1B065D2}" type="presParOf" srcId="{46ACD528-F7B8-4B5C-965D-CFC00594F450}" destId="{C4FCC869-9893-42CE-9C48-DEDAA4C2989A}" srcOrd="5" destOrd="0" presId="urn:microsoft.com/office/officeart/2005/8/layout/chevron1"/>
    <dgm:cxn modelId="{966F519B-DE34-4783-A5CA-97C57B2E280F}" type="presParOf" srcId="{46ACD528-F7B8-4B5C-965D-CFC00594F450}" destId="{8BF9C920-280E-420A-AD03-E0F2A9186262}"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A59F4-5E97-4031-9045-F7513C9E5131}">
      <dsp:nvSpPr>
        <dsp:cNvPr id="0" name=""/>
        <dsp:cNvSpPr/>
      </dsp:nvSpPr>
      <dsp:spPr>
        <a:xfrm>
          <a:off x="3770" y="2270389"/>
          <a:ext cx="2194718" cy="877887"/>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Transparency</a:t>
          </a:r>
        </a:p>
      </dsp:txBody>
      <dsp:txXfrm>
        <a:off x="442714" y="2270389"/>
        <a:ext cx="1316831" cy="877887"/>
      </dsp:txXfrm>
    </dsp:sp>
    <dsp:sp modelId="{23DF6EB4-7D2F-489D-93C7-3A868C39884F}">
      <dsp:nvSpPr>
        <dsp:cNvPr id="0" name=""/>
        <dsp:cNvSpPr/>
      </dsp:nvSpPr>
      <dsp:spPr>
        <a:xfrm>
          <a:off x="1979017" y="2270389"/>
          <a:ext cx="2194718" cy="877887"/>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Political Selection</a:t>
          </a:r>
        </a:p>
      </dsp:txBody>
      <dsp:txXfrm>
        <a:off x="2417961" y="2270389"/>
        <a:ext cx="1316831" cy="877887"/>
      </dsp:txXfrm>
    </dsp:sp>
    <dsp:sp modelId="{D9C0EC35-A314-4B00-B409-48DEF83504A6}">
      <dsp:nvSpPr>
        <dsp:cNvPr id="0" name=""/>
        <dsp:cNvSpPr/>
      </dsp:nvSpPr>
      <dsp:spPr>
        <a:xfrm>
          <a:off x="3954264" y="2270389"/>
          <a:ext cx="2194718" cy="877887"/>
        </a:xfrm>
        <a:prstGeom prst="chevr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Quality of politicians</a:t>
          </a:r>
        </a:p>
      </dsp:txBody>
      <dsp:txXfrm>
        <a:off x="4393208" y="2270389"/>
        <a:ext cx="1316831" cy="877887"/>
      </dsp:txXfrm>
    </dsp:sp>
    <dsp:sp modelId="{8BF9C920-280E-420A-AD03-E0F2A9186262}">
      <dsp:nvSpPr>
        <dsp:cNvPr id="0" name=""/>
        <dsp:cNvSpPr/>
      </dsp:nvSpPr>
      <dsp:spPr>
        <a:xfrm>
          <a:off x="5929510" y="2270389"/>
          <a:ext cx="2194718" cy="877887"/>
        </a:xfrm>
        <a:prstGeom prst="chevron">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More competent politicians and less corruption</a:t>
          </a:r>
        </a:p>
      </dsp:txBody>
      <dsp:txXfrm>
        <a:off x="6368454" y="2270389"/>
        <a:ext cx="1316831" cy="8778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lgn="l">
              <a:defRPr/>
            </a:lvl1pPr>
          </a:lstStyle>
          <a:p>
            <a:fld id="{5980C083-E1F4-44AD-886A-86D7164742B8}" type="datetimeFigureOut">
              <a:rPr lang="it-IT" smtClean="0"/>
              <a:t>13/04/2022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9AC2402-0910-4619-A4AA-A2231B7207B0}" type="slidenum">
              <a:rPr lang="it-IT" smtClean="0"/>
              <a:t>‹#›</a:t>
            </a:fld>
            <a:endParaRPr lang="it-IT"/>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696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980C083-E1F4-44AD-886A-86D7164742B8}" type="datetimeFigureOut">
              <a:rPr lang="it-IT" smtClean="0"/>
              <a:t>13/04/2022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2406910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980C083-E1F4-44AD-886A-86D7164742B8}" type="datetimeFigureOut">
              <a:rPr lang="it-IT" smtClean="0"/>
              <a:t>13/04/2022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9AC2402-0910-4619-A4AA-A2231B7207B0}" type="slidenum">
              <a:rPr lang="it-IT" smtClean="0"/>
              <a:t>‹#›</a:t>
            </a:fld>
            <a:endParaRPr lang="it-IT"/>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48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980C083-E1F4-44AD-886A-86D7164742B8}" type="datetimeFigureOut">
              <a:rPr lang="it-IT" smtClean="0"/>
              <a:t>13/04/2022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198140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980C083-E1F4-44AD-886A-86D7164742B8}" type="datetimeFigureOut">
              <a:rPr lang="it-IT" smtClean="0"/>
              <a:t>13/04/2022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9AC2402-0910-4619-A4AA-A2231B7207B0}" type="slidenum">
              <a:rPr lang="it-IT" smtClean="0"/>
              <a:t>‹#›</a:t>
            </a:fld>
            <a:endParaRPr lang="it-IT"/>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13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980C083-E1F4-44AD-886A-86D7164742B8}" type="datetimeFigureOut">
              <a:rPr lang="it-IT" smtClean="0"/>
              <a:t>13/04/2022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3045456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24128" y="2967788"/>
            <a:ext cx="4754880" cy="33415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it-IT"/>
              <a:t>Fare clic per modificare gli stili del testo dello schema</a:t>
            </a:r>
          </a:p>
        </p:txBody>
      </p:sp>
      <p:sp>
        <p:nvSpPr>
          <p:cNvPr id="6" name="Content Placeholder 5"/>
          <p:cNvSpPr>
            <a:spLocks noGrp="1"/>
          </p:cNvSpPr>
          <p:nvPr>
            <p:ph sz="quarter" idx="4"/>
          </p:nvPr>
        </p:nvSpPr>
        <p:spPr>
          <a:xfrm>
            <a:off x="5990888" y="2967788"/>
            <a:ext cx="4754880" cy="33415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980C083-E1F4-44AD-886A-86D7164742B8}" type="datetimeFigureOut">
              <a:rPr lang="it-IT" smtClean="0"/>
              <a:t>13/04/2022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3093115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980C083-E1F4-44AD-886A-86D7164742B8}" type="datetimeFigureOut">
              <a:rPr lang="it-IT" smtClean="0"/>
              <a:t>13/04/2022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3404789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0C083-E1F4-44AD-886A-86D7164742B8}" type="datetimeFigureOut">
              <a:rPr lang="it-IT" smtClean="0"/>
              <a:t>13/04/2022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246067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980C083-E1F4-44AD-886A-86D7164742B8}" type="datetimeFigureOut">
              <a:rPr lang="it-IT" smtClean="0"/>
              <a:t>13/04/2022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158683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980C083-E1F4-44AD-886A-86D7164742B8}" type="datetimeFigureOut">
              <a:rPr lang="it-IT" smtClean="0"/>
              <a:t>13/04/2022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9AC2402-0910-4619-A4AA-A2231B7207B0}" type="slidenum">
              <a:rPr lang="it-IT" smtClean="0"/>
              <a:t>‹#›</a:t>
            </a:fld>
            <a:endParaRPr lang="it-IT"/>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815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980C083-E1F4-44AD-886A-86D7164742B8}" type="datetimeFigureOut">
              <a:rPr lang="it-IT" smtClean="0"/>
              <a:t>13/04/2022</a:t>
            </a:fld>
            <a:endParaRPr lang="it-IT"/>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it-IT"/>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9AC2402-0910-4619-A4AA-A2231B7207B0}" type="slidenum">
              <a:rPr lang="it-IT" smtClean="0"/>
              <a:t>‹#›</a:t>
            </a:fld>
            <a:endParaRPr lang="it-IT"/>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17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crdownload"/><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7.crdownload"/><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crdownload"/><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7.crdownload"/><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7.crdownload"/><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7.svg"/><Relationship Id="rId5" Type="http://schemas.openxmlformats.org/officeDocument/2006/relationships/diagramColors" Target="../diagrams/colors1.xml"/><Relationship Id="rId10" Type="http://schemas.openxmlformats.org/officeDocument/2006/relationships/image" Target="../media/image26.png"/><Relationship Id="rId4" Type="http://schemas.openxmlformats.org/officeDocument/2006/relationships/diagramQuickStyle" Target="../diagrams/quickStyle1.xml"/><Relationship Id="rId9" Type="http://schemas.openxmlformats.org/officeDocument/2006/relationships/image" Target="../media/image7.crdownload"/></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4.jpg"/><Relationship Id="rId2" Type="http://schemas.openxmlformats.org/officeDocument/2006/relationships/image" Target="../media/image7.crdownload"/><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sv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crdownload"/><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4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4.png"/><Relationship Id="rId2" Type="http://schemas.openxmlformats.org/officeDocument/2006/relationships/image" Target="../media/image7.crdownload"/><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gabriele.pinto@uniroma1.it" TargetMode="External"/><Relationship Id="rId2" Type="http://schemas.openxmlformats.org/officeDocument/2006/relationships/hyperlink" Target="http://www.gabrielepinto.it/"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nature.com/articles/d41586-019-00857-9" TargetMode="Externa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461F463-4829-4523-9737-E58AFF0F5CCD}"/>
              </a:ext>
            </a:extLst>
          </p:cNvPr>
          <p:cNvSpPr>
            <a:spLocks noGrp="1"/>
          </p:cNvSpPr>
          <p:nvPr>
            <p:ph type="subTitle" idx="1"/>
          </p:nvPr>
        </p:nvSpPr>
        <p:spPr/>
        <p:txBody>
          <a:bodyPr>
            <a:normAutofit/>
          </a:bodyPr>
          <a:lstStyle/>
          <a:p>
            <a:r>
              <a:rPr lang="it-IT" dirty="0" err="1"/>
              <a:t>European</a:t>
            </a:r>
            <a:r>
              <a:rPr lang="it-IT" dirty="0"/>
              <a:t> Public Choice Society Meeting</a:t>
            </a:r>
          </a:p>
          <a:p>
            <a:r>
              <a:rPr lang="it-IT" dirty="0"/>
              <a:t>Braga, Portugal, </a:t>
            </a:r>
          </a:p>
          <a:p>
            <a:r>
              <a:rPr lang="it-IT" dirty="0"/>
              <a:t>March 13, 2022</a:t>
            </a:r>
          </a:p>
        </p:txBody>
      </p:sp>
      <p:sp>
        <p:nvSpPr>
          <p:cNvPr id="4" name="Rettangolo 3">
            <a:extLst>
              <a:ext uri="{FF2B5EF4-FFF2-40B4-BE49-F238E27FC236}">
                <a16:creationId xmlns:a16="http://schemas.microsoft.com/office/drawing/2014/main" id="{F9DD35A2-5AB0-4377-A204-EB188FF41D1F}"/>
              </a:ext>
            </a:extLst>
          </p:cNvPr>
          <p:cNvSpPr/>
          <p:nvPr/>
        </p:nvSpPr>
        <p:spPr>
          <a:xfrm>
            <a:off x="0" y="434823"/>
            <a:ext cx="12192000" cy="2561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5D20079A-4481-42FD-A903-D24BEAFAEA77}"/>
              </a:ext>
            </a:extLst>
          </p:cNvPr>
          <p:cNvSpPr>
            <a:spLocks noGrp="1"/>
          </p:cNvSpPr>
          <p:nvPr>
            <p:ph type="ctrTitle"/>
          </p:nvPr>
        </p:nvSpPr>
        <p:spPr>
          <a:xfrm>
            <a:off x="0" y="1049249"/>
            <a:ext cx="8138573" cy="1463040"/>
          </a:xfrm>
        </p:spPr>
        <p:txBody>
          <a:bodyPr>
            <a:noAutofit/>
          </a:bodyPr>
          <a:lstStyle/>
          <a:p>
            <a:pPr algn="l"/>
            <a:r>
              <a:rPr lang="en-US" sz="3600" dirty="0"/>
              <a:t>The informational effect of candidates’ traits on voter behavior: Results from an experiment for the October 2021 municipal elections in Rome</a:t>
            </a:r>
            <a:endParaRPr lang="it-IT" sz="3600" dirty="0"/>
          </a:p>
        </p:txBody>
      </p:sp>
      <p:sp>
        <p:nvSpPr>
          <p:cNvPr id="5" name="Sottotitolo 2">
            <a:extLst>
              <a:ext uri="{FF2B5EF4-FFF2-40B4-BE49-F238E27FC236}">
                <a16:creationId xmlns:a16="http://schemas.microsoft.com/office/drawing/2014/main" id="{4B74019B-0602-4FDA-99ED-2296419D21F7}"/>
              </a:ext>
            </a:extLst>
          </p:cNvPr>
          <p:cNvSpPr txBox="1">
            <a:spLocks/>
          </p:cNvSpPr>
          <p:nvPr/>
        </p:nvSpPr>
        <p:spPr>
          <a:xfrm>
            <a:off x="362338" y="4768439"/>
            <a:ext cx="3200400" cy="1463040"/>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it-IT" b="1" dirty="0"/>
              <a:t>Gabriele Pinto</a:t>
            </a:r>
          </a:p>
          <a:p>
            <a:r>
              <a:rPr lang="it-IT" b="1" dirty="0"/>
              <a:t>Emma Galli</a:t>
            </a:r>
          </a:p>
          <a:p>
            <a:r>
              <a:rPr lang="it-IT" b="1" dirty="0"/>
              <a:t>Giampaolo Garzarelli</a:t>
            </a:r>
          </a:p>
          <a:p>
            <a:r>
              <a:rPr lang="it-IT" dirty="0"/>
              <a:t>Department of Economics and Social Sciences, </a:t>
            </a:r>
          </a:p>
        </p:txBody>
      </p:sp>
      <p:pic>
        <p:nvPicPr>
          <p:cNvPr id="7" name="Immagine 6">
            <a:extLst>
              <a:ext uri="{FF2B5EF4-FFF2-40B4-BE49-F238E27FC236}">
                <a16:creationId xmlns:a16="http://schemas.microsoft.com/office/drawing/2014/main" id="{8C10D5DF-ADC4-4E4E-A8F3-A9FB813FA44F}"/>
              </a:ext>
            </a:extLst>
          </p:cNvPr>
          <p:cNvPicPr>
            <a:picLocks noChangeAspect="1"/>
          </p:cNvPicPr>
          <p:nvPr/>
        </p:nvPicPr>
        <p:blipFill>
          <a:blip r:embed="rId2">
            <a:alphaModFix amt="35000"/>
          </a:blip>
          <a:stretch>
            <a:fillRect/>
          </a:stretch>
        </p:blipFill>
        <p:spPr>
          <a:xfrm>
            <a:off x="7811001" y="604018"/>
            <a:ext cx="4380999" cy="2190500"/>
          </a:xfrm>
          <a:prstGeom prst="rect">
            <a:avLst/>
          </a:prstGeom>
        </p:spPr>
      </p:pic>
      <p:pic>
        <p:nvPicPr>
          <p:cNvPr id="9" name="Immagine 8">
            <a:extLst>
              <a:ext uri="{FF2B5EF4-FFF2-40B4-BE49-F238E27FC236}">
                <a16:creationId xmlns:a16="http://schemas.microsoft.com/office/drawing/2014/main" id="{87C9856E-8690-4885-9D5F-340DBA93F9EB}"/>
              </a:ext>
            </a:extLst>
          </p:cNvPr>
          <p:cNvPicPr>
            <a:picLocks noChangeAspect="1"/>
          </p:cNvPicPr>
          <p:nvPr/>
        </p:nvPicPr>
        <p:blipFill>
          <a:blip r:embed="rId3"/>
          <a:stretch>
            <a:fillRect/>
          </a:stretch>
        </p:blipFill>
        <p:spPr>
          <a:xfrm>
            <a:off x="381000" y="6146727"/>
            <a:ext cx="1828071" cy="580644"/>
          </a:xfrm>
          <a:prstGeom prst="rect">
            <a:avLst/>
          </a:prstGeom>
        </p:spPr>
      </p:pic>
      <p:pic>
        <p:nvPicPr>
          <p:cNvPr id="8" name="Picture 7">
            <a:extLst>
              <a:ext uri="{FF2B5EF4-FFF2-40B4-BE49-F238E27FC236}">
                <a16:creationId xmlns:a16="http://schemas.microsoft.com/office/drawing/2014/main" id="{D8C06233-F762-497C-9F50-C670BCC9CF6E}"/>
              </a:ext>
            </a:extLst>
          </p:cNvPr>
          <p:cNvPicPr>
            <a:picLocks noChangeAspect="1"/>
          </p:cNvPicPr>
          <p:nvPr/>
        </p:nvPicPr>
        <p:blipFill>
          <a:blip r:embed="rId4"/>
          <a:stretch>
            <a:fillRect/>
          </a:stretch>
        </p:blipFill>
        <p:spPr>
          <a:xfrm>
            <a:off x="6705403" y="5196615"/>
            <a:ext cx="1344613" cy="563385"/>
          </a:xfrm>
          <a:prstGeom prst="rect">
            <a:avLst/>
          </a:prstGeom>
        </p:spPr>
      </p:pic>
      <p:pic>
        <p:nvPicPr>
          <p:cNvPr id="11" name="Picture 10">
            <a:extLst>
              <a:ext uri="{FF2B5EF4-FFF2-40B4-BE49-F238E27FC236}">
                <a16:creationId xmlns:a16="http://schemas.microsoft.com/office/drawing/2014/main" id="{04F83254-2272-43D7-BFC3-D17E6BA4A96F}"/>
              </a:ext>
            </a:extLst>
          </p:cNvPr>
          <p:cNvPicPr>
            <a:picLocks noChangeAspect="1"/>
          </p:cNvPicPr>
          <p:nvPr/>
        </p:nvPicPr>
        <p:blipFill>
          <a:blip r:embed="rId5"/>
          <a:stretch>
            <a:fillRect/>
          </a:stretch>
        </p:blipFill>
        <p:spPr>
          <a:xfrm>
            <a:off x="6658332" y="5786442"/>
            <a:ext cx="1465677" cy="940929"/>
          </a:xfrm>
          <a:prstGeom prst="rect">
            <a:avLst/>
          </a:prstGeom>
        </p:spPr>
      </p:pic>
    </p:spTree>
    <p:extLst>
      <p:ext uri="{BB962C8B-B14F-4D97-AF65-F5344CB8AC3E}">
        <p14:creationId xmlns:p14="http://schemas.microsoft.com/office/powerpoint/2010/main" val="340052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ECE9-E7FC-42FA-A59F-F1D13D2BCD79}"/>
              </a:ext>
            </a:extLst>
          </p:cNvPr>
          <p:cNvSpPr>
            <a:spLocks noGrp="1"/>
          </p:cNvSpPr>
          <p:nvPr>
            <p:ph type="title"/>
          </p:nvPr>
        </p:nvSpPr>
        <p:spPr/>
        <p:txBody>
          <a:bodyPr/>
          <a:lstStyle/>
          <a:p>
            <a:r>
              <a:rPr lang="en-GB" dirty="0"/>
              <a:t>POLITICAL TRANSPARENCY CAMPAIGN IN ITALY</a:t>
            </a:r>
          </a:p>
        </p:txBody>
      </p:sp>
      <p:pic>
        <p:nvPicPr>
          <p:cNvPr id="7" name="Picture 6" descr="A person holding a microphone and raising his hands&#10;&#10;Description automatically generated with low confidence">
            <a:extLst>
              <a:ext uri="{FF2B5EF4-FFF2-40B4-BE49-F238E27FC236}">
                <a16:creationId xmlns:a16="http://schemas.microsoft.com/office/drawing/2014/main" id="{70050596-21AB-451F-B73E-98227A49D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533" y="2032752"/>
            <a:ext cx="3211970" cy="2287911"/>
          </a:xfrm>
          <a:prstGeom prst="rect">
            <a:avLst/>
          </a:prstGeom>
        </p:spPr>
      </p:pic>
      <p:pic>
        <p:nvPicPr>
          <p:cNvPr id="9" name="Picture 8" descr="A person wearing a suit and tie&#10;&#10;Description automatically generated with medium confidence">
            <a:extLst>
              <a:ext uri="{FF2B5EF4-FFF2-40B4-BE49-F238E27FC236}">
                <a16:creationId xmlns:a16="http://schemas.microsoft.com/office/drawing/2014/main" id="{07F44980-2FF9-4A40-99C5-9F625FD4E915}"/>
              </a:ext>
            </a:extLst>
          </p:cNvPr>
          <p:cNvPicPr>
            <a:picLocks noChangeAspect="1"/>
          </p:cNvPicPr>
          <p:nvPr/>
        </p:nvPicPr>
        <p:blipFill rotWithShape="1">
          <a:blip r:embed="rId3">
            <a:extLst>
              <a:ext uri="{28A0092B-C50C-407E-A947-70E740481C1C}">
                <a14:useLocalDpi xmlns:a14="http://schemas.microsoft.com/office/drawing/2010/main" val="0"/>
              </a:ext>
            </a:extLst>
          </a:blip>
          <a:srcRect l="17402"/>
          <a:stretch/>
        </p:blipFill>
        <p:spPr>
          <a:xfrm>
            <a:off x="4236098" y="2032752"/>
            <a:ext cx="3611006" cy="2287910"/>
          </a:xfrm>
          <a:prstGeom prst="rect">
            <a:avLst/>
          </a:prstGeom>
        </p:spPr>
      </p:pic>
      <p:pic>
        <p:nvPicPr>
          <p:cNvPr id="11" name="Picture 10" descr="A group of men sitting around a table&#10;&#10;Description automatically generated">
            <a:extLst>
              <a:ext uri="{FF2B5EF4-FFF2-40B4-BE49-F238E27FC236}">
                <a16:creationId xmlns:a16="http://schemas.microsoft.com/office/drawing/2014/main" id="{30DDBF87-5E40-4FF9-80E9-2D00820FE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533" y="4446538"/>
            <a:ext cx="3800764" cy="2287911"/>
          </a:xfrm>
          <a:prstGeom prst="rect">
            <a:avLst/>
          </a:prstGeom>
        </p:spPr>
      </p:pic>
      <p:sp>
        <p:nvSpPr>
          <p:cNvPr id="12" name="TextBox 11">
            <a:extLst>
              <a:ext uri="{FF2B5EF4-FFF2-40B4-BE49-F238E27FC236}">
                <a16:creationId xmlns:a16="http://schemas.microsoft.com/office/drawing/2014/main" id="{92319770-D0BC-4B56-A1FA-0A5A4DA913E9}"/>
              </a:ext>
            </a:extLst>
          </p:cNvPr>
          <p:cNvSpPr txBox="1"/>
          <p:nvPr/>
        </p:nvSpPr>
        <p:spPr>
          <a:xfrm>
            <a:off x="8062699" y="1950318"/>
            <a:ext cx="3105173" cy="1477328"/>
          </a:xfrm>
          <a:prstGeom prst="rect">
            <a:avLst/>
          </a:prstGeom>
          <a:noFill/>
        </p:spPr>
        <p:txBody>
          <a:bodyPr wrap="square" rtlCol="0">
            <a:spAutoFit/>
          </a:bodyPr>
          <a:lstStyle/>
          <a:p>
            <a:r>
              <a:rPr lang="en-US" sz="1800" dirty="0">
                <a:effectLst/>
                <a:latin typeface="Times New Roman" panose="02020603050405020304" pitchFamily="18" charset="0"/>
                <a:ea typeface="DengXian" panose="02010600030101010101" pitchFamily="2" charset="-122"/>
              </a:rPr>
              <a:t>The Five Star Movement” put the issue of </a:t>
            </a:r>
            <a:r>
              <a:rPr lang="en-US" sz="1800" i="1" dirty="0">
                <a:effectLst/>
                <a:latin typeface="Times New Roman" panose="02020603050405020304" pitchFamily="18" charset="0"/>
                <a:ea typeface="DengXian" panose="02010600030101010101" pitchFamily="2" charset="-122"/>
              </a:rPr>
              <a:t>political</a:t>
            </a:r>
            <a:r>
              <a:rPr lang="en-US" sz="1800" dirty="0">
                <a:effectLst/>
                <a:latin typeface="Times New Roman" panose="02020603050405020304" pitchFamily="18" charset="0"/>
                <a:ea typeface="DengXian" panose="02010600030101010101" pitchFamily="2" charset="-122"/>
              </a:rPr>
              <a:t> </a:t>
            </a:r>
            <a:r>
              <a:rPr lang="en-US" sz="1800" i="1" dirty="0">
                <a:effectLst/>
                <a:latin typeface="Times New Roman" panose="02020603050405020304" pitchFamily="18" charset="0"/>
                <a:ea typeface="DengXian" panose="02010600030101010101" pitchFamily="2" charset="-122"/>
              </a:rPr>
              <a:t>transparency</a:t>
            </a:r>
            <a:r>
              <a:rPr lang="en-US" sz="1800" dirty="0">
                <a:effectLst/>
                <a:latin typeface="Times New Roman" panose="02020603050405020304" pitchFamily="18" charset="0"/>
                <a:ea typeface="DengXian" panose="02010600030101010101" pitchFamily="2" charset="-122"/>
              </a:rPr>
              <a:t> at the forefront of its populist stance against corrupted political elites.</a:t>
            </a:r>
            <a:endParaRPr lang="en-GB" dirty="0"/>
          </a:p>
        </p:txBody>
      </p:sp>
      <p:sp>
        <p:nvSpPr>
          <p:cNvPr id="13" name="TextBox 12">
            <a:extLst>
              <a:ext uri="{FF2B5EF4-FFF2-40B4-BE49-F238E27FC236}">
                <a16:creationId xmlns:a16="http://schemas.microsoft.com/office/drawing/2014/main" id="{559D77B6-61FF-4498-A85D-D096F41C7A07}"/>
              </a:ext>
            </a:extLst>
          </p:cNvPr>
          <p:cNvSpPr txBox="1"/>
          <p:nvPr/>
        </p:nvSpPr>
        <p:spPr>
          <a:xfrm>
            <a:off x="4793673" y="4455958"/>
            <a:ext cx="5440218" cy="1477328"/>
          </a:xfrm>
          <a:prstGeom prst="rect">
            <a:avLst/>
          </a:prstGeom>
          <a:noFill/>
        </p:spPr>
        <p:txBody>
          <a:bodyPr wrap="square" rtlCol="0">
            <a:spAutoFit/>
          </a:bodyPr>
          <a:lstStyle/>
          <a:p>
            <a:r>
              <a:rPr lang="en-US" sz="1800" dirty="0">
                <a:effectLst/>
                <a:latin typeface="Times New Roman" panose="02020603050405020304" pitchFamily="18" charset="0"/>
                <a:ea typeface="DengXian" panose="02010600030101010101" pitchFamily="2" charset="-122"/>
              </a:rPr>
              <a:t>When the “Five Star Movement” entered first in the parliament after the election of 2013 required (for the first and last time of Italian history) to publicly stream on the internet the consultations for the formation of the new government </a:t>
            </a:r>
            <a:endParaRPr lang="en-GB" dirty="0"/>
          </a:p>
        </p:txBody>
      </p:sp>
    </p:spTree>
    <p:extLst>
      <p:ext uri="{BB962C8B-B14F-4D97-AF65-F5344CB8AC3E}">
        <p14:creationId xmlns:p14="http://schemas.microsoft.com/office/powerpoint/2010/main" val="1583184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7BA93D-7138-4B40-9C13-2441BE3B928F}"/>
              </a:ext>
            </a:extLst>
          </p:cNvPr>
          <p:cNvSpPr>
            <a:spLocks noGrp="1"/>
          </p:cNvSpPr>
          <p:nvPr>
            <p:ph type="title"/>
          </p:nvPr>
        </p:nvSpPr>
        <p:spPr>
          <a:xfrm>
            <a:off x="1024128" y="585216"/>
            <a:ext cx="9720072" cy="1499616"/>
          </a:xfrm>
        </p:spPr>
        <p:txBody>
          <a:bodyPr/>
          <a:lstStyle/>
          <a:p>
            <a:r>
              <a:rPr lang="en-GB" dirty="0"/>
              <a:t>POLITICAL TRANSPARENCY CAMPAIGN IN ITALY</a:t>
            </a:r>
          </a:p>
        </p:txBody>
      </p:sp>
      <p:sp>
        <p:nvSpPr>
          <p:cNvPr id="5" name="TextBox 4">
            <a:extLst>
              <a:ext uri="{FF2B5EF4-FFF2-40B4-BE49-F238E27FC236}">
                <a16:creationId xmlns:a16="http://schemas.microsoft.com/office/drawing/2014/main" id="{DE460794-C760-4554-B31B-35C2B264518F}"/>
              </a:ext>
            </a:extLst>
          </p:cNvPr>
          <p:cNvSpPr txBox="1"/>
          <p:nvPr/>
        </p:nvSpPr>
        <p:spPr>
          <a:xfrm>
            <a:off x="769748" y="2066544"/>
            <a:ext cx="2541847" cy="2585323"/>
          </a:xfrm>
          <a:prstGeom prst="rect">
            <a:avLst/>
          </a:prstGeom>
          <a:noFill/>
        </p:spPr>
        <p:txBody>
          <a:bodyPr wrap="square" rtlCol="0">
            <a:spAutoFit/>
          </a:bodyPr>
          <a:lstStyle/>
          <a:p>
            <a:r>
              <a:rPr lang="en-US" dirty="0">
                <a:latin typeface="Times New Roman" panose="02020603050405020304" pitchFamily="18" charset="0"/>
                <a:ea typeface="DengXian" panose="02010600030101010101" pitchFamily="2" charset="-122"/>
              </a:rPr>
              <a:t>The selection of the candidates for the first election of the five star movement where made on a web-platform where party-members selected candidates (among hundreds) based on simple report cards</a:t>
            </a:r>
            <a:endParaRPr lang="en-GB" dirty="0"/>
          </a:p>
        </p:txBody>
      </p:sp>
      <p:pic>
        <p:nvPicPr>
          <p:cNvPr id="7" name="Picture 6" descr="Graphical user interface, application, website&#10;&#10;Description automatically generated">
            <a:extLst>
              <a:ext uri="{FF2B5EF4-FFF2-40B4-BE49-F238E27FC236}">
                <a16:creationId xmlns:a16="http://schemas.microsoft.com/office/drawing/2014/main" id="{451235C8-37E6-4D61-8F85-0FCC9141A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715" y="1952752"/>
            <a:ext cx="7432605" cy="4515307"/>
          </a:xfrm>
          <a:prstGeom prst="rect">
            <a:avLst/>
          </a:prstGeom>
        </p:spPr>
      </p:pic>
      <p:sp>
        <p:nvSpPr>
          <p:cNvPr id="2" name="Rectangle 1">
            <a:extLst>
              <a:ext uri="{FF2B5EF4-FFF2-40B4-BE49-F238E27FC236}">
                <a16:creationId xmlns:a16="http://schemas.microsoft.com/office/drawing/2014/main" id="{A91068E8-1A71-4409-BE3C-CF8600B6CAC6}"/>
              </a:ext>
            </a:extLst>
          </p:cNvPr>
          <p:cNvSpPr/>
          <p:nvPr/>
        </p:nvSpPr>
        <p:spPr>
          <a:xfrm>
            <a:off x="5828145" y="3814618"/>
            <a:ext cx="1948873" cy="245816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Connector: Elbow 5">
            <a:extLst>
              <a:ext uri="{FF2B5EF4-FFF2-40B4-BE49-F238E27FC236}">
                <a16:creationId xmlns:a16="http://schemas.microsoft.com/office/drawing/2014/main" id="{162AA8F0-FD2A-4B60-BC11-EDC97E5BE4A4}"/>
              </a:ext>
            </a:extLst>
          </p:cNvPr>
          <p:cNvCxnSpPr>
            <a:cxnSpLocks/>
          </p:cNvCxnSpPr>
          <p:nvPr/>
        </p:nvCxnSpPr>
        <p:spPr>
          <a:xfrm rot="5400000" flipH="1" flipV="1">
            <a:off x="7036313" y="2773218"/>
            <a:ext cx="840509" cy="1242291"/>
          </a:xfrm>
          <a:prstGeom prst="bent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B704A89-D8A8-4571-9919-92DBDBFB5E9C}"/>
              </a:ext>
            </a:extLst>
          </p:cNvPr>
          <p:cNvSpPr txBox="1"/>
          <p:nvPr/>
        </p:nvSpPr>
        <p:spPr>
          <a:xfrm>
            <a:off x="8077713" y="2372127"/>
            <a:ext cx="2388114" cy="646331"/>
          </a:xfrm>
          <a:prstGeom prst="rect">
            <a:avLst/>
          </a:prstGeom>
          <a:noFill/>
        </p:spPr>
        <p:txBody>
          <a:bodyPr wrap="square" rtlCol="0">
            <a:spAutoFit/>
          </a:bodyPr>
          <a:lstStyle/>
          <a:p>
            <a:r>
              <a:rPr lang="en-GB" dirty="0">
                <a:solidFill>
                  <a:srgbClr val="C00000"/>
                </a:solidFill>
              </a:rPr>
              <a:t>Now currently ministry of foreign affairs!!</a:t>
            </a:r>
          </a:p>
        </p:txBody>
      </p:sp>
    </p:spTree>
    <p:extLst>
      <p:ext uri="{BB962C8B-B14F-4D97-AF65-F5344CB8AC3E}">
        <p14:creationId xmlns:p14="http://schemas.microsoft.com/office/powerpoint/2010/main" val="105474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7CE1F-F5A1-4944-B3AE-0C9BEE4BAF8D}"/>
              </a:ext>
            </a:extLst>
          </p:cNvPr>
          <p:cNvSpPr>
            <a:spLocks noGrp="1"/>
          </p:cNvSpPr>
          <p:nvPr>
            <p:ph type="title"/>
          </p:nvPr>
        </p:nvSpPr>
        <p:spPr/>
        <p:txBody>
          <a:bodyPr/>
          <a:lstStyle/>
          <a:p>
            <a:r>
              <a:rPr lang="en-GB" dirty="0"/>
              <a:t>The Italian Wave of Transparency</a:t>
            </a:r>
          </a:p>
        </p:txBody>
      </p:sp>
      <p:graphicFrame>
        <p:nvGraphicFramePr>
          <p:cNvPr id="4" name="Content Placeholder 3">
            <a:extLst>
              <a:ext uri="{FF2B5EF4-FFF2-40B4-BE49-F238E27FC236}">
                <a16:creationId xmlns:a16="http://schemas.microsoft.com/office/drawing/2014/main" id="{3DC4AB2B-C0E1-499F-A667-3C18218676EF}"/>
              </a:ext>
            </a:extLst>
          </p:cNvPr>
          <p:cNvGraphicFramePr>
            <a:graphicFrameLocks noGrp="1"/>
          </p:cNvGraphicFramePr>
          <p:nvPr>
            <p:ph idx="1"/>
            <p:extLst>
              <p:ext uri="{D42A27DB-BD31-4B8C-83A1-F6EECF244321}">
                <p14:modId xmlns:p14="http://schemas.microsoft.com/office/powerpoint/2010/main" val="3950162336"/>
              </p:ext>
            </p:extLst>
          </p:nvPr>
        </p:nvGraphicFramePr>
        <p:xfrm>
          <a:off x="286327" y="2286000"/>
          <a:ext cx="7352145"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E2E34F8-B080-4292-8038-B77C481537AC}"/>
              </a:ext>
            </a:extLst>
          </p:cNvPr>
          <p:cNvSpPr txBox="1"/>
          <p:nvPr/>
        </p:nvSpPr>
        <p:spPr>
          <a:xfrm>
            <a:off x="7906327" y="2216727"/>
            <a:ext cx="3999346" cy="923330"/>
          </a:xfrm>
          <a:prstGeom prst="rect">
            <a:avLst/>
          </a:prstGeom>
          <a:noFill/>
        </p:spPr>
        <p:txBody>
          <a:bodyPr wrap="square" rtlCol="0">
            <a:spAutoFit/>
          </a:bodyPr>
          <a:lstStyle/>
          <a:p>
            <a:r>
              <a:rPr lang="en-GB" dirty="0"/>
              <a:t>Adoption of a number of law to increase transparency in public administration and…</a:t>
            </a:r>
            <a:r>
              <a:rPr lang="en-GB" b="1" dirty="0"/>
              <a:t>Politics!</a:t>
            </a:r>
          </a:p>
        </p:txBody>
      </p:sp>
      <p:sp>
        <p:nvSpPr>
          <p:cNvPr id="6" name="Rectangle: Rounded Corners 5">
            <a:extLst>
              <a:ext uri="{FF2B5EF4-FFF2-40B4-BE49-F238E27FC236}">
                <a16:creationId xmlns:a16="http://schemas.microsoft.com/office/drawing/2014/main" id="{71DEC605-A821-4F69-A280-A02C1739CBEA}"/>
              </a:ext>
            </a:extLst>
          </p:cNvPr>
          <p:cNvSpPr/>
          <p:nvPr/>
        </p:nvSpPr>
        <p:spPr>
          <a:xfrm>
            <a:off x="6188366" y="2531206"/>
            <a:ext cx="1385454" cy="114486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43958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heel(1)">
                                      <p:cBhvr>
                                        <p:cTn id="11"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3E5A0C9-F515-4CD0-B3C0-3355D461C197}"/>
              </a:ext>
            </a:extLst>
          </p:cNvPr>
          <p:cNvSpPr>
            <a:spLocks noGrp="1"/>
          </p:cNvSpPr>
          <p:nvPr>
            <p:ph idx="1"/>
          </p:nvPr>
        </p:nvSpPr>
        <p:spPr>
          <a:xfrm>
            <a:off x="1024127" y="1926001"/>
            <a:ext cx="9720073" cy="1499616"/>
          </a:xfrm>
        </p:spPr>
        <p:txBody>
          <a:bodyPr>
            <a:normAutofit/>
          </a:bodyPr>
          <a:lstStyle/>
          <a:p>
            <a:pPr marL="0" indent="0">
              <a:buNone/>
            </a:pPr>
            <a:r>
              <a:rPr lang="it-IT" sz="1800" dirty="0"/>
              <a:t>Legge </a:t>
            </a:r>
            <a:r>
              <a:rPr lang="it-IT" sz="1800" i="1" dirty="0" err="1"/>
              <a:t>spazzacorrotti</a:t>
            </a:r>
            <a:r>
              <a:rPr lang="it-IT" sz="1800" i="1" dirty="0"/>
              <a:t> (</a:t>
            </a:r>
            <a:r>
              <a:rPr lang="it-IT" sz="1800" i="1" dirty="0" err="1"/>
              <a:t>corrupt-sweaper</a:t>
            </a:r>
            <a:r>
              <a:rPr lang="it-IT" sz="1800" i="1" dirty="0"/>
              <a:t>) , L. 9 gennaio 2019</a:t>
            </a:r>
            <a:br>
              <a:rPr lang="it-IT" sz="1800" dirty="0"/>
            </a:br>
            <a:r>
              <a:rPr lang="en-US" sz="1800" i="1" dirty="0">
                <a:solidFill>
                  <a:srgbClr val="FF0000"/>
                </a:solidFill>
              </a:rPr>
              <a:t>Measures for the contrast of crimes against the public administration, as well as in the matter of prescription of the crime </a:t>
            </a:r>
            <a:r>
              <a:rPr lang="en-US" sz="1800" i="1" dirty="0">
                <a:solidFill>
                  <a:schemeClr val="accent1"/>
                </a:solidFill>
              </a:rPr>
              <a:t>and in the matter of transparency of political parties and movements</a:t>
            </a:r>
            <a:endParaRPr lang="it-IT" sz="1800" i="1" dirty="0">
              <a:solidFill>
                <a:schemeClr val="accent1"/>
              </a:solidFill>
            </a:endParaRPr>
          </a:p>
        </p:txBody>
      </p:sp>
      <p:cxnSp>
        <p:nvCxnSpPr>
          <p:cNvPr id="10" name="Connettore a gomito 9">
            <a:extLst>
              <a:ext uri="{FF2B5EF4-FFF2-40B4-BE49-F238E27FC236}">
                <a16:creationId xmlns:a16="http://schemas.microsoft.com/office/drawing/2014/main" id="{570EB6ED-D169-4C4A-9156-289BC64243CA}"/>
              </a:ext>
            </a:extLst>
          </p:cNvPr>
          <p:cNvCxnSpPr>
            <a:cxnSpLocks/>
            <a:stCxn id="3" idx="1"/>
            <a:endCxn id="11" idx="1"/>
          </p:cNvCxnSpPr>
          <p:nvPr/>
        </p:nvCxnSpPr>
        <p:spPr>
          <a:xfrm rot="10800000" flipH="1" flipV="1">
            <a:off x="1024127" y="2675808"/>
            <a:ext cx="1057824" cy="637963"/>
          </a:xfrm>
          <a:prstGeom prst="bentConnector3">
            <a:avLst>
              <a:gd name="adj1" fmla="val -2161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B043A9BA-D6C7-47D3-AA98-201740486857}"/>
              </a:ext>
            </a:extLst>
          </p:cNvPr>
          <p:cNvSpPr txBox="1"/>
          <p:nvPr/>
        </p:nvSpPr>
        <p:spPr>
          <a:xfrm>
            <a:off x="2081951" y="2898273"/>
            <a:ext cx="2708031" cy="830997"/>
          </a:xfrm>
          <a:prstGeom prst="rect">
            <a:avLst/>
          </a:prstGeom>
          <a:noFill/>
          <a:ln>
            <a:solidFill>
              <a:srgbClr val="C00000"/>
            </a:solidFill>
          </a:ln>
        </p:spPr>
        <p:txBody>
          <a:bodyPr wrap="square" rtlCol="0">
            <a:spAutoFit/>
          </a:bodyPr>
          <a:lstStyle/>
          <a:p>
            <a:pPr algn="ctr"/>
            <a:r>
              <a:rPr lang="it-IT" sz="2400" dirty="0" err="1"/>
              <a:t>Norms</a:t>
            </a:r>
            <a:r>
              <a:rPr lang="it-IT" sz="2400" dirty="0"/>
              <a:t> </a:t>
            </a:r>
            <a:r>
              <a:rPr lang="it-IT" sz="2400" dirty="0" err="1"/>
              <a:t>against</a:t>
            </a:r>
            <a:r>
              <a:rPr lang="it-IT" sz="2400" dirty="0"/>
              <a:t> </a:t>
            </a:r>
            <a:r>
              <a:rPr lang="it-IT" sz="2400" dirty="0" err="1"/>
              <a:t>corruption</a:t>
            </a:r>
            <a:endParaRPr lang="it-IT" sz="2400" dirty="0"/>
          </a:p>
        </p:txBody>
      </p:sp>
      <p:sp>
        <p:nvSpPr>
          <p:cNvPr id="12" name="CasellaDiTesto 11">
            <a:extLst>
              <a:ext uri="{FF2B5EF4-FFF2-40B4-BE49-F238E27FC236}">
                <a16:creationId xmlns:a16="http://schemas.microsoft.com/office/drawing/2014/main" id="{EC473E51-2D2A-429E-90C9-0265AF3660AC}"/>
              </a:ext>
            </a:extLst>
          </p:cNvPr>
          <p:cNvSpPr txBox="1"/>
          <p:nvPr/>
        </p:nvSpPr>
        <p:spPr>
          <a:xfrm>
            <a:off x="8115300" y="3648670"/>
            <a:ext cx="3259016" cy="1200329"/>
          </a:xfrm>
          <a:prstGeom prst="rect">
            <a:avLst/>
          </a:prstGeom>
          <a:noFill/>
          <a:ln>
            <a:solidFill>
              <a:schemeClr val="accent1"/>
            </a:solidFill>
          </a:ln>
        </p:spPr>
        <p:txBody>
          <a:bodyPr wrap="square" rtlCol="0">
            <a:spAutoFit/>
          </a:bodyPr>
          <a:lstStyle/>
          <a:p>
            <a:pPr algn="ctr"/>
            <a:r>
              <a:rPr lang="it-IT" sz="2400" dirty="0" err="1"/>
              <a:t>Increase</a:t>
            </a:r>
            <a:r>
              <a:rPr lang="it-IT" sz="2400" dirty="0"/>
              <a:t> </a:t>
            </a:r>
            <a:r>
              <a:rPr lang="it-IT" sz="2400" dirty="0" err="1"/>
              <a:t>political</a:t>
            </a:r>
            <a:r>
              <a:rPr lang="it-IT" sz="2400" dirty="0"/>
              <a:t> </a:t>
            </a:r>
            <a:r>
              <a:rPr lang="it-IT" sz="2400" dirty="0" err="1"/>
              <a:t>transparency</a:t>
            </a:r>
            <a:endParaRPr lang="it-IT" sz="2400" dirty="0"/>
          </a:p>
          <a:p>
            <a:pPr algn="ctr"/>
            <a:r>
              <a:rPr lang="it-IT" sz="2400" dirty="0"/>
              <a:t>(to </a:t>
            </a:r>
            <a:r>
              <a:rPr lang="it-IT" sz="2400" dirty="0" err="1"/>
              <a:t>prevent</a:t>
            </a:r>
            <a:r>
              <a:rPr lang="it-IT" sz="2400" dirty="0"/>
              <a:t> </a:t>
            </a:r>
            <a:r>
              <a:rPr lang="it-IT" sz="2400" dirty="0" err="1"/>
              <a:t>corruption</a:t>
            </a:r>
            <a:r>
              <a:rPr lang="it-IT" sz="2400" dirty="0"/>
              <a:t>?)</a:t>
            </a:r>
          </a:p>
        </p:txBody>
      </p:sp>
      <p:cxnSp>
        <p:nvCxnSpPr>
          <p:cNvPr id="13" name="Connettore a gomito 12">
            <a:extLst>
              <a:ext uri="{FF2B5EF4-FFF2-40B4-BE49-F238E27FC236}">
                <a16:creationId xmlns:a16="http://schemas.microsoft.com/office/drawing/2014/main" id="{7B03B43E-A4F7-46B4-A29B-B890625B0C38}"/>
              </a:ext>
            </a:extLst>
          </p:cNvPr>
          <p:cNvCxnSpPr>
            <a:cxnSpLocks/>
            <a:endCxn id="12" idx="0"/>
          </p:cNvCxnSpPr>
          <p:nvPr/>
        </p:nvCxnSpPr>
        <p:spPr>
          <a:xfrm>
            <a:off x="8331200" y="2594009"/>
            <a:ext cx="1413608" cy="105466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E19F00BC-55EB-41D2-9393-9D7270BD05BA}"/>
              </a:ext>
            </a:extLst>
          </p:cNvPr>
          <p:cNvSpPr txBox="1"/>
          <p:nvPr/>
        </p:nvSpPr>
        <p:spPr>
          <a:xfrm>
            <a:off x="3469261" y="4942677"/>
            <a:ext cx="3259016" cy="1569660"/>
          </a:xfrm>
          <a:prstGeom prst="rect">
            <a:avLst/>
          </a:prstGeom>
          <a:noFill/>
          <a:ln w="76200">
            <a:solidFill>
              <a:schemeClr val="accent2"/>
            </a:solidFill>
          </a:ln>
        </p:spPr>
        <p:txBody>
          <a:bodyPr wrap="square" rtlCol="0">
            <a:spAutoFit/>
          </a:bodyPr>
          <a:lstStyle/>
          <a:p>
            <a:pPr algn="ctr"/>
            <a:r>
              <a:rPr lang="it-IT" sz="2400" dirty="0" err="1"/>
              <a:t>Pubblication</a:t>
            </a:r>
            <a:r>
              <a:rPr lang="it-IT" sz="2400" dirty="0"/>
              <a:t> of curriculum vitae and </a:t>
            </a:r>
            <a:r>
              <a:rPr lang="it-IT" sz="2400" dirty="0" err="1"/>
              <a:t>criminal</a:t>
            </a:r>
            <a:r>
              <a:rPr lang="it-IT" sz="2400" dirty="0"/>
              <a:t> </a:t>
            </a:r>
            <a:r>
              <a:rPr lang="it-IT" sz="2400" dirty="0" err="1"/>
              <a:t>records</a:t>
            </a:r>
            <a:r>
              <a:rPr lang="it-IT" sz="2400" dirty="0"/>
              <a:t> of ALL </a:t>
            </a:r>
            <a:r>
              <a:rPr lang="it-IT" sz="2400" dirty="0" err="1"/>
              <a:t>candidates</a:t>
            </a:r>
            <a:endParaRPr lang="it-IT" sz="2400" dirty="0"/>
          </a:p>
        </p:txBody>
      </p:sp>
      <p:cxnSp>
        <p:nvCxnSpPr>
          <p:cNvPr id="17" name="Connettore a gomito 16">
            <a:extLst>
              <a:ext uri="{FF2B5EF4-FFF2-40B4-BE49-F238E27FC236}">
                <a16:creationId xmlns:a16="http://schemas.microsoft.com/office/drawing/2014/main" id="{8D76E296-71CF-4C7A-9B4E-AF720E59946E}"/>
              </a:ext>
            </a:extLst>
          </p:cNvPr>
          <p:cNvCxnSpPr>
            <a:cxnSpLocks/>
            <a:stCxn id="12" idx="1"/>
            <a:endCxn id="16" idx="3"/>
          </p:cNvCxnSpPr>
          <p:nvPr/>
        </p:nvCxnSpPr>
        <p:spPr>
          <a:xfrm rot="10800000" flipV="1">
            <a:off x="6728278" y="4248835"/>
            <a:ext cx="1387023" cy="147867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Immagine 22" descr="Immagine che contiene persona, tuta, posando&#10;&#10;Descrizione generata automaticamente">
            <a:extLst>
              <a:ext uri="{FF2B5EF4-FFF2-40B4-BE49-F238E27FC236}">
                <a16:creationId xmlns:a16="http://schemas.microsoft.com/office/drawing/2014/main" id="{7EA7038B-5BE7-4315-ADB6-7C8E3DA9A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44" y="2472497"/>
            <a:ext cx="7078913" cy="4227683"/>
          </a:xfrm>
          <a:prstGeom prst="rect">
            <a:avLst/>
          </a:prstGeom>
        </p:spPr>
      </p:pic>
      <p:grpSp>
        <p:nvGrpSpPr>
          <p:cNvPr id="27" name="Gruppo 26">
            <a:extLst>
              <a:ext uri="{FF2B5EF4-FFF2-40B4-BE49-F238E27FC236}">
                <a16:creationId xmlns:a16="http://schemas.microsoft.com/office/drawing/2014/main" id="{5CE3041F-F8DD-409D-8D76-8A70EA247D54}"/>
              </a:ext>
            </a:extLst>
          </p:cNvPr>
          <p:cNvGrpSpPr/>
          <p:nvPr/>
        </p:nvGrpSpPr>
        <p:grpSpPr>
          <a:xfrm>
            <a:off x="5885423" y="3011854"/>
            <a:ext cx="6122814" cy="3717798"/>
            <a:chOff x="5802615" y="2914270"/>
            <a:chExt cx="6122814" cy="3717798"/>
          </a:xfrm>
        </p:grpSpPr>
        <p:pic>
          <p:nvPicPr>
            <p:cNvPr id="25" name="Immagine 24">
              <a:extLst>
                <a:ext uri="{FF2B5EF4-FFF2-40B4-BE49-F238E27FC236}">
                  <a16:creationId xmlns:a16="http://schemas.microsoft.com/office/drawing/2014/main" id="{0ED04BFB-E54E-48B2-8873-9BF1773A2651}"/>
                </a:ext>
              </a:extLst>
            </p:cNvPr>
            <p:cNvPicPr>
              <a:picLocks noChangeAspect="1"/>
            </p:cNvPicPr>
            <p:nvPr/>
          </p:nvPicPr>
          <p:blipFill>
            <a:blip r:embed="rId3"/>
            <a:stretch>
              <a:fillRect/>
            </a:stretch>
          </p:blipFill>
          <p:spPr>
            <a:xfrm>
              <a:off x="5802615" y="2914270"/>
              <a:ext cx="6122814" cy="3717798"/>
            </a:xfrm>
            <a:prstGeom prst="rect">
              <a:avLst/>
            </a:prstGeom>
          </p:spPr>
        </p:pic>
        <p:sp>
          <p:nvSpPr>
            <p:cNvPr id="26" name="Rettangolo 25">
              <a:extLst>
                <a:ext uri="{FF2B5EF4-FFF2-40B4-BE49-F238E27FC236}">
                  <a16:creationId xmlns:a16="http://schemas.microsoft.com/office/drawing/2014/main" id="{EA49CC5E-ABE0-477C-94F3-E08FB379D040}"/>
                </a:ext>
              </a:extLst>
            </p:cNvPr>
            <p:cNvSpPr/>
            <p:nvPr/>
          </p:nvSpPr>
          <p:spPr>
            <a:xfrm>
              <a:off x="6208295" y="3254550"/>
              <a:ext cx="5132856" cy="4479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 name="Title 4">
            <a:extLst>
              <a:ext uri="{FF2B5EF4-FFF2-40B4-BE49-F238E27FC236}">
                <a16:creationId xmlns:a16="http://schemas.microsoft.com/office/drawing/2014/main" id="{B0D04722-77C2-49A8-93C9-4288D9D92790}"/>
              </a:ext>
            </a:extLst>
          </p:cNvPr>
          <p:cNvSpPr>
            <a:spLocks noGrp="1"/>
          </p:cNvSpPr>
          <p:nvPr>
            <p:ph type="title"/>
          </p:nvPr>
        </p:nvSpPr>
        <p:spPr/>
        <p:txBody>
          <a:bodyPr/>
          <a:lstStyle/>
          <a:p>
            <a:r>
              <a:rPr lang="en-GB" dirty="0"/>
              <a:t>A LAW FOR POLITICAL TRANSPARENCY</a:t>
            </a:r>
          </a:p>
        </p:txBody>
      </p:sp>
    </p:spTree>
    <p:extLst>
      <p:ext uri="{BB962C8B-B14F-4D97-AF65-F5344CB8AC3E}">
        <p14:creationId xmlns:p14="http://schemas.microsoft.com/office/powerpoint/2010/main" val="205788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3"/>
                                        </p:tgtEl>
                                        <p:attrNameLst>
                                          <p:attrName>ppt_x</p:attrName>
                                        </p:attrNameLst>
                                      </p:cBhvr>
                                      <p:tavLst>
                                        <p:tav tm="0">
                                          <p:val>
                                            <p:strVal val="ppt_x"/>
                                          </p:val>
                                        </p:tav>
                                        <p:tav tm="100000">
                                          <p:val>
                                            <p:strVal val="ppt_x"/>
                                          </p:val>
                                        </p:tav>
                                      </p:tavLst>
                                    </p:anim>
                                    <p:anim calcmode="lin" valueType="num">
                                      <p:cBhvr additive="base">
                                        <p:cTn id="22" dur="500"/>
                                        <p:tgtEl>
                                          <p:spTgt spid="23"/>
                                        </p:tgtEl>
                                        <p:attrNameLst>
                                          <p:attrName>ppt_y</p:attrName>
                                        </p:attrNameLst>
                                      </p:cBhvr>
                                      <p:tavLst>
                                        <p:tav tm="0">
                                          <p:val>
                                            <p:strVal val="ppt_y"/>
                                          </p:val>
                                        </p:tav>
                                        <p:tav tm="100000">
                                          <p:val>
                                            <p:strVal val="1+ppt_h/2"/>
                                          </p:val>
                                        </p:tav>
                                      </p:tavLst>
                                    </p:anim>
                                    <p:set>
                                      <p:cBhvr>
                                        <p:cTn id="23" dur="1" fill="hold">
                                          <p:stCondLst>
                                            <p:cond delay="499"/>
                                          </p:stCondLst>
                                        </p:cTn>
                                        <p:tgtEl>
                                          <p:spTgt spid="23"/>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30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3000"/>
                                        <p:tgtEl>
                                          <p:spTgt spid="11"/>
                                        </p:tgtEl>
                                      </p:cBhvr>
                                    </p:animEffect>
                                  </p:childTnLst>
                                </p:cTn>
                              </p:par>
                              <p:par>
                                <p:cTn id="36" presetID="16" presetClass="entr" presetSubtype="21"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30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3000"/>
                                        <p:tgtEl>
                                          <p:spTgt spid="12"/>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3000"/>
                                        <p:tgtEl>
                                          <p:spTgt spid="1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EE65-76C8-499C-A3D0-271297DDED18}"/>
              </a:ext>
            </a:extLst>
          </p:cNvPr>
          <p:cNvSpPr>
            <a:spLocks noGrp="1"/>
          </p:cNvSpPr>
          <p:nvPr>
            <p:ph type="title"/>
          </p:nvPr>
        </p:nvSpPr>
        <p:spPr/>
        <p:txBody>
          <a:bodyPr/>
          <a:lstStyle/>
          <a:p>
            <a:r>
              <a:rPr lang="en-GB" dirty="0"/>
              <a:t>PUBBLICATION OF curriculum vitae</a:t>
            </a:r>
          </a:p>
        </p:txBody>
      </p:sp>
      <p:sp>
        <p:nvSpPr>
          <p:cNvPr id="3" name="Content Placeholder 2">
            <a:extLst>
              <a:ext uri="{FF2B5EF4-FFF2-40B4-BE49-F238E27FC236}">
                <a16:creationId xmlns:a16="http://schemas.microsoft.com/office/drawing/2014/main" id="{3F80A250-92AE-440A-8847-886A04D3F910}"/>
              </a:ext>
            </a:extLst>
          </p:cNvPr>
          <p:cNvSpPr>
            <a:spLocks noGrp="1"/>
          </p:cNvSpPr>
          <p:nvPr>
            <p:ph idx="1"/>
          </p:nvPr>
        </p:nvSpPr>
        <p:spPr/>
        <p:txBody>
          <a:bodyPr>
            <a:normAutofit/>
          </a:bodyPr>
          <a:lstStyle/>
          <a:p>
            <a:r>
              <a:rPr lang="it-IT" dirty="0"/>
              <a:t>Art.1 (14) :</a:t>
            </a:r>
          </a:p>
          <a:p>
            <a:r>
              <a:rPr lang="en-US" i="1" dirty="0"/>
              <a:t>By the fourteenth day before the date of elections (...) the political parties and movements (...) are obliged to publish, on their website or, for the lists referred to in the aforementioned first sentence of paragraph 11, on the website of the party or political movement ( ...) </a:t>
            </a:r>
            <a:r>
              <a:rPr lang="en-US" i="1" dirty="0">
                <a:solidFill>
                  <a:srgbClr val="C00000"/>
                </a:solidFill>
              </a:rPr>
              <a:t>the curriculum vitae of each candidate (...) </a:t>
            </a:r>
            <a:r>
              <a:rPr lang="en-US" i="1" dirty="0"/>
              <a:t>and the relative </a:t>
            </a:r>
            <a:r>
              <a:rPr lang="en-US" i="1" dirty="0">
                <a:solidFill>
                  <a:srgbClr val="C00000"/>
                </a:solidFill>
              </a:rPr>
              <a:t>certificate of the criminal record</a:t>
            </a:r>
          </a:p>
          <a:p>
            <a:endParaRPr lang="en-US" dirty="0">
              <a:solidFill>
                <a:srgbClr val="C00000"/>
              </a:solidFill>
            </a:endParaRPr>
          </a:p>
          <a:p>
            <a:pPr marL="0" indent="0">
              <a:buNone/>
            </a:pPr>
            <a:r>
              <a:rPr lang="en-US" dirty="0"/>
              <a:t>Art.1 paragraph 15: </a:t>
            </a:r>
          </a:p>
          <a:p>
            <a:r>
              <a:rPr lang="en-US" i="1" dirty="0" err="1">
                <a:solidFill>
                  <a:srgbClr val="C00000"/>
                </a:solidFill>
              </a:rPr>
              <a:t>Pubblication</a:t>
            </a:r>
            <a:r>
              <a:rPr lang="en-US" i="1" dirty="0">
                <a:solidFill>
                  <a:srgbClr val="C00000"/>
                </a:solidFill>
              </a:rPr>
              <a:t> on the website </a:t>
            </a:r>
            <a:r>
              <a:rPr lang="en-US" i="1" dirty="0"/>
              <a:t>of the Ministry of the Interior or the municipality / region in which the elections are held</a:t>
            </a:r>
            <a:endParaRPr lang="en-GB" i="1" dirty="0"/>
          </a:p>
        </p:txBody>
      </p:sp>
    </p:spTree>
    <p:extLst>
      <p:ext uri="{BB962C8B-B14F-4D97-AF65-F5344CB8AC3E}">
        <p14:creationId xmlns:p14="http://schemas.microsoft.com/office/powerpoint/2010/main" val="408845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42957E-FF15-4B7B-93ED-2BCD13E0818A}"/>
              </a:ext>
            </a:extLst>
          </p:cNvPr>
          <p:cNvSpPr>
            <a:spLocks noGrp="1"/>
          </p:cNvSpPr>
          <p:nvPr>
            <p:ph idx="1"/>
          </p:nvPr>
        </p:nvSpPr>
        <p:spPr>
          <a:xfrm>
            <a:off x="1024128" y="2589806"/>
            <a:ext cx="9720073" cy="2183363"/>
          </a:xfrm>
        </p:spPr>
        <p:txBody>
          <a:bodyPr>
            <a:normAutofit/>
          </a:bodyPr>
          <a:lstStyle/>
          <a:p>
            <a:pPr algn="ctr"/>
            <a:r>
              <a:rPr lang="en-GB" sz="6000" dirty="0"/>
              <a:t>How can we explain demand for political transparency ?</a:t>
            </a:r>
          </a:p>
        </p:txBody>
      </p:sp>
    </p:spTree>
    <p:extLst>
      <p:ext uri="{BB962C8B-B14F-4D97-AF65-F5344CB8AC3E}">
        <p14:creationId xmlns:p14="http://schemas.microsoft.com/office/powerpoint/2010/main" val="2171605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6D751-39BA-4D83-8DA3-5A114A5B451E}"/>
              </a:ext>
            </a:extLst>
          </p:cNvPr>
          <p:cNvSpPr>
            <a:spLocks noGrp="1"/>
          </p:cNvSpPr>
          <p:nvPr>
            <p:ph type="title"/>
          </p:nvPr>
        </p:nvSpPr>
        <p:spPr>
          <a:xfrm>
            <a:off x="912161" y="1042416"/>
            <a:ext cx="9720072" cy="1499616"/>
          </a:xfrm>
        </p:spPr>
        <p:txBody>
          <a:bodyPr>
            <a:normAutofit/>
          </a:bodyPr>
          <a:lstStyle/>
          <a:p>
            <a:pPr algn="ctr"/>
            <a:r>
              <a:rPr lang="en-GB" sz="4400" dirty="0"/>
              <a:t>A “</a:t>
            </a:r>
            <a:r>
              <a:rPr lang="en-GB" sz="4400" dirty="0" err="1"/>
              <a:t>BANAl</a:t>
            </a:r>
            <a:r>
              <a:rPr lang="en-GB" sz="4400" i="1" dirty="0"/>
              <a:t>”  </a:t>
            </a:r>
            <a:r>
              <a:rPr lang="en-GB" sz="4400" dirty="0"/>
              <a:t>model of POLITICAL ACCOUNTABILITY</a:t>
            </a:r>
          </a:p>
        </p:txBody>
      </p:sp>
      <p:pic>
        <p:nvPicPr>
          <p:cNvPr id="4" name="Immagine 3">
            <a:extLst>
              <a:ext uri="{FF2B5EF4-FFF2-40B4-BE49-F238E27FC236}">
                <a16:creationId xmlns:a16="http://schemas.microsoft.com/office/drawing/2014/main" id="{EFAA07F0-8BF9-4A2C-9AEF-9214DDB80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6225" y="3007337"/>
            <a:ext cx="5823485" cy="1765832"/>
          </a:xfrm>
          <a:prstGeom prst="rect">
            <a:avLst/>
          </a:prstGeom>
        </p:spPr>
      </p:pic>
      <p:pic>
        <p:nvPicPr>
          <p:cNvPr id="5" name="Segnaposto contenuto 10">
            <a:extLst>
              <a:ext uri="{FF2B5EF4-FFF2-40B4-BE49-F238E27FC236}">
                <a16:creationId xmlns:a16="http://schemas.microsoft.com/office/drawing/2014/main" id="{2A680AF9-9A33-4EE0-AC09-5CC0F10B8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3630" y="2870035"/>
            <a:ext cx="2058867" cy="2058867"/>
          </a:xfrm>
          <a:prstGeom prst="rect">
            <a:avLst/>
          </a:prstGeom>
        </p:spPr>
      </p:pic>
      <p:sp>
        <p:nvSpPr>
          <p:cNvPr id="6" name="CasellaDiTesto 15">
            <a:extLst>
              <a:ext uri="{FF2B5EF4-FFF2-40B4-BE49-F238E27FC236}">
                <a16:creationId xmlns:a16="http://schemas.microsoft.com/office/drawing/2014/main" id="{123CF472-1C76-49AA-95EA-64381828FF38}"/>
              </a:ext>
            </a:extLst>
          </p:cNvPr>
          <p:cNvSpPr txBox="1"/>
          <p:nvPr/>
        </p:nvSpPr>
        <p:spPr>
          <a:xfrm>
            <a:off x="2845442" y="5053808"/>
            <a:ext cx="1084382" cy="369332"/>
          </a:xfrm>
          <a:prstGeom prst="rect">
            <a:avLst/>
          </a:prstGeom>
          <a:noFill/>
        </p:spPr>
        <p:txBody>
          <a:bodyPr wrap="square" rtlCol="0">
            <a:spAutoFit/>
          </a:bodyPr>
          <a:lstStyle/>
          <a:p>
            <a:r>
              <a:rPr lang="it-IT" b="1" dirty="0"/>
              <a:t>VOTERS</a:t>
            </a:r>
          </a:p>
        </p:txBody>
      </p:sp>
      <p:sp>
        <p:nvSpPr>
          <p:cNvPr id="7" name="CasellaDiTesto 15">
            <a:extLst>
              <a:ext uri="{FF2B5EF4-FFF2-40B4-BE49-F238E27FC236}">
                <a16:creationId xmlns:a16="http://schemas.microsoft.com/office/drawing/2014/main" id="{7E00FE46-1BFF-4704-822F-C2710AC9493A}"/>
              </a:ext>
            </a:extLst>
          </p:cNvPr>
          <p:cNvSpPr txBox="1"/>
          <p:nvPr/>
        </p:nvSpPr>
        <p:spPr>
          <a:xfrm>
            <a:off x="7112000" y="5053808"/>
            <a:ext cx="1581063" cy="646331"/>
          </a:xfrm>
          <a:prstGeom prst="rect">
            <a:avLst/>
          </a:prstGeom>
          <a:noFill/>
        </p:spPr>
        <p:txBody>
          <a:bodyPr wrap="square" rtlCol="0">
            <a:spAutoFit/>
          </a:bodyPr>
          <a:lstStyle/>
          <a:p>
            <a:pPr algn="ctr"/>
            <a:r>
              <a:rPr lang="it-IT" b="1" dirty="0"/>
              <a:t>GOOD</a:t>
            </a:r>
          </a:p>
          <a:p>
            <a:pPr algn="ctr"/>
            <a:r>
              <a:rPr lang="it-IT" b="1" dirty="0"/>
              <a:t>POLITICIANS</a:t>
            </a:r>
          </a:p>
        </p:txBody>
      </p:sp>
      <p:sp>
        <p:nvSpPr>
          <p:cNvPr id="8" name="CasellaDiTesto 15">
            <a:extLst>
              <a:ext uri="{FF2B5EF4-FFF2-40B4-BE49-F238E27FC236}">
                <a16:creationId xmlns:a16="http://schemas.microsoft.com/office/drawing/2014/main" id="{22E55CF6-F5D9-4936-8AED-69C5DFB8E3A3}"/>
              </a:ext>
            </a:extLst>
          </p:cNvPr>
          <p:cNvSpPr txBox="1"/>
          <p:nvPr/>
        </p:nvSpPr>
        <p:spPr>
          <a:xfrm>
            <a:off x="8750126" y="5053807"/>
            <a:ext cx="1668492" cy="646331"/>
          </a:xfrm>
          <a:prstGeom prst="rect">
            <a:avLst/>
          </a:prstGeom>
          <a:noFill/>
        </p:spPr>
        <p:txBody>
          <a:bodyPr wrap="square" rtlCol="0">
            <a:spAutoFit/>
          </a:bodyPr>
          <a:lstStyle/>
          <a:p>
            <a:pPr algn="ctr"/>
            <a:r>
              <a:rPr lang="it-IT" b="1" dirty="0"/>
              <a:t>BAD</a:t>
            </a:r>
          </a:p>
          <a:p>
            <a:pPr algn="ctr"/>
            <a:r>
              <a:rPr lang="it-IT" b="1" dirty="0"/>
              <a:t>POLITICIANS</a:t>
            </a:r>
          </a:p>
        </p:txBody>
      </p:sp>
      <p:sp>
        <p:nvSpPr>
          <p:cNvPr id="3" name="TextBox 2">
            <a:extLst>
              <a:ext uri="{FF2B5EF4-FFF2-40B4-BE49-F238E27FC236}">
                <a16:creationId xmlns:a16="http://schemas.microsoft.com/office/drawing/2014/main" id="{E660E8C0-4690-44AD-B51B-B54D4E1A08EC}"/>
              </a:ext>
            </a:extLst>
          </p:cNvPr>
          <p:cNvSpPr txBox="1"/>
          <p:nvPr/>
        </p:nvSpPr>
        <p:spPr>
          <a:xfrm>
            <a:off x="8851726" y="5977137"/>
            <a:ext cx="2527474" cy="646331"/>
          </a:xfrm>
          <a:prstGeom prst="rect">
            <a:avLst/>
          </a:prstGeom>
          <a:noFill/>
        </p:spPr>
        <p:txBody>
          <a:bodyPr wrap="square" rtlCol="0">
            <a:spAutoFit/>
          </a:bodyPr>
          <a:lstStyle/>
          <a:p>
            <a:r>
              <a:rPr lang="en-GB" dirty="0"/>
              <a:t>e.g.: incompetent, corrupted, etc…</a:t>
            </a:r>
          </a:p>
        </p:txBody>
      </p:sp>
    </p:spTree>
    <p:extLst>
      <p:ext uri="{BB962C8B-B14F-4D97-AF65-F5344CB8AC3E}">
        <p14:creationId xmlns:p14="http://schemas.microsoft.com/office/powerpoint/2010/main" val="3038661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60F97AC-7F27-495B-AFBF-8717FEAC9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89450" y="3142070"/>
            <a:ext cx="2019949" cy="612501"/>
          </a:xfrm>
          <a:prstGeom prst="rect">
            <a:avLst/>
          </a:prstGeom>
        </p:spPr>
      </p:pic>
      <p:pic>
        <p:nvPicPr>
          <p:cNvPr id="5" name="Segnaposto contenuto 10">
            <a:extLst>
              <a:ext uri="{FF2B5EF4-FFF2-40B4-BE49-F238E27FC236}">
                <a16:creationId xmlns:a16="http://schemas.microsoft.com/office/drawing/2014/main" id="{3BB7C797-3FD4-49F1-9684-904D31345B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2978" y="2659513"/>
            <a:ext cx="727182" cy="727182"/>
          </a:xfrm>
        </p:spPr>
      </p:pic>
      <p:cxnSp>
        <p:nvCxnSpPr>
          <p:cNvPr id="6" name="Connettore a gomito 5">
            <a:extLst>
              <a:ext uri="{FF2B5EF4-FFF2-40B4-BE49-F238E27FC236}">
                <a16:creationId xmlns:a16="http://schemas.microsoft.com/office/drawing/2014/main" id="{D272773F-A777-460A-B756-B19F6439CEB1}"/>
              </a:ext>
            </a:extLst>
          </p:cNvPr>
          <p:cNvCxnSpPr>
            <a:cxnSpLocks/>
            <a:stCxn id="4" idx="0"/>
            <a:endCxn id="5" idx="0"/>
          </p:cNvCxnSpPr>
          <p:nvPr/>
        </p:nvCxnSpPr>
        <p:spPr>
          <a:xfrm rot="5400000" flipH="1" flipV="1">
            <a:off x="5891718" y="-1232780"/>
            <a:ext cx="482557" cy="8267145"/>
          </a:xfrm>
          <a:prstGeom prst="bentConnector3">
            <a:avLst>
              <a:gd name="adj1" fmla="val 14737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96B5B0DA-806B-4BA0-9A6A-C297B0CF40C9}"/>
              </a:ext>
            </a:extLst>
          </p:cNvPr>
          <p:cNvSpPr txBox="1"/>
          <p:nvPr/>
        </p:nvSpPr>
        <p:spPr>
          <a:xfrm>
            <a:off x="8563757" y="5324755"/>
            <a:ext cx="1776138" cy="307777"/>
          </a:xfrm>
          <a:prstGeom prst="rect">
            <a:avLst/>
          </a:prstGeom>
          <a:noFill/>
        </p:spPr>
        <p:txBody>
          <a:bodyPr wrap="square" rtlCol="0">
            <a:spAutoFit/>
          </a:bodyPr>
          <a:lstStyle/>
          <a:p>
            <a:r>
              <a:rPr lang="it-IT" sz="1400" dirty="0" err="1"/>
              <a:t>Doing</a:t>
            </a:r>
            <a:r>
              <a:rPr lang="it-IT" sz="1400" dirty="0"/>
              <a:t> good</a:t>
            </a:r>
          </a:p>
        </p:txBody>
      </p:sp>
      <p:pic>
        <p:nvPicPr>
          <p:cNvPr id="9" name="Immagine 8">
            <a:extLst>
              <a:ext uri="{FF2B5EF4-FFF2-40B4-BE49-F238E27FC236}">
                <a16:creationId xmlns:a16="http://schemas.microsoft.com/office/drawing/2014/main" id="{2E732E52-84E1-4FFE-87B2-FA9AB14D7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876" y="4775182"/>
            <a:ext cx="489701" cy="489701"/>
          </a:xfrm>
          <a:prstGeom prst="rect">
            <a:avLst/>
          </a:prstGeom>
        </p:spPr>
      </p:pic>
      <p:cxnSp>
        <p:nvCxnSpPr>
          <p:cNvPr id="10" name="Connettore a gomito 9">
            <a:extLst>
              <a:ext uri="{FF2B5EF4-FFF2-40B4-BE49-F238E27FC236}">
                <a16:creationId xmlns:a16="http://schemas.microsoft.com/office/drawing/2014/main" id="{EC0248B5-368C-4972-B42C-D526BC5136E5}"/>
              </a:ext>
            </a:extLst>
          </p:cNvPr>
          <p:cNvCxnSpPr>
            <a:stCxn id="5" idx="2"/>
            <a:endCxn id="9" idx="0"/>
          </p:cNvCxnSpPr>
          <p:nvPr/>
        </p:nvCxnSpPr>
        <p:spPr>
          <a:xfrm rot="5400000">
            <a:off x="8946905" y="3455517"/>
            <a:ext cx="1388487" cy="1250842"/>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Connettore a gomito 10">
            <a:extLst>
              <a:ext uri="{FF2B5EF4-FFF2-40B4-BE49-F238E27FC236}">
                <a16:creationId xmlns:a16="http://schemas.microsoft.com/office/drawing/2014/main" id="{873A4FB0-D03B-44E0-8DEE-2EF531B06952}"/>
              </a:ext>
            </a:extLst>
          </p:cNvPr>
          <p:cNvCxnSpPr>
            <a:cxnSpLocks/>
            <a:stCxn id="4" idx="2"/>
            <a:endCxn id="9" idx="1"/>
          </p:cNvCxnSpPr>
          <p:nvPr/>
        </p:nvCxnSpPr>
        <p:spPr>
          <a:xfrm rot="16200000" flipH="1">
            <a:off x="4752419" y="1001576"/>
            <a:ext cx="1265462" cy="6771452"/>
          </a:xfrm>
          <a:prstGeom prst="bentConnector2">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C14B9F2D-24AE-40BA-ABEE-0DF7D9A2BCCC}"/>
              </a:ext>
            </a:extLst>
          </p:cNvPr>
          <p:cNvSpPr txBox="1"/>
          <p:nvPr/>
        </p:nvSpPr>
        <p:spPr>
          <a:xfrm>
            <a:off x="7184138" y="4513995"/>
            <a:ext cx="1257850" cy="523220"/>
          </a:xfrm>
          <a:prstGeom prst="rect">
            <a:avLst/>
          </a:prstGeom>
          <a:noFill/>
        </p:spPr>
        <p:txBody>
          <a:bodyPr wrap="square" rtlCol="0">
            <a:spAutoFit/>
          </a:bodyPr>
          <a:lstStyle/>
          <a:p>
            <a:r>
              <a:rPr lang="it-IT" sz="1400" dirty="0" err="1"/>
              <a:t>Evaluate</a:t>
            </a:r>
            <a:r>
              <a:rPr lang="it-IT" sz="1400" dirty="0"/>
              <a:t> </a:t>
            </a:r>
            <a:r>
              <a:rPr lang="it-IT" sz="1400" dirty="0" err="1"/>
              <a:t>results</a:t>
            </a:r>
            <a:endParaRPr lang="it-IT" sz="1400" dirty="0"/>
          </a:p>
        </p:txBody>
      </p:sp>
      <p:cxnSp>
        <p:nvCxnSpPr>
          <p:cNvPr id="13" name="Connettore a gomito 12">
            <a:extLst>
              <a:ext uri="{FF2B5EF4-FFF2-40B4-BE49-F238E27FC236}">
                <a16:creationId xmlns:a16="http://schemas.microsoft.com/office/drawing/2014/main" id="{F55082CC-80EC-4C37-BA7D-BDF8A542D0AF}"/>
              </a:ext>
            </a:extLst>
          </p:cNvPr>
          <p:cNvCxnSpPr>
            <a:cxnSpLocks/>
            <a:stCxn id="12" idx="0"/>
            <a:endCxn id="5" idx="1"/>
          </p:cNvCxnSpPr>
          <p:nvPr/>
        </p:nvCxnSpPr>
        <p:spPr>
          <a:xfrm rot="5400000" flipH="1" flipV="1">
            <a:off x="8112575" y="2723593"/>
            <a:ext cx="1490891" cy="2089915"/>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3D5FC9C6-4072-46F2-B5E0-7B1484A2AF65}"/>
              </a:ext>
            </a:extLst>
          </p:cNvPr>
          <p:cNvSpPr txBox="1"/>
          <p:nvPr/>
        </p:nvSpPr>
        <p:spPr>
          <a:xfrm>
            <a:off x="8718386" y="2639414"/>
            <a:ext cx="1084382" cy="307777"/>
          </a:xfrm>
          <a:prstGeom prst="rect">
            <a:avLst/>
          </a:prstGeom>
          <a:noFill/>
        </p:spPr>
        <p:txBody>
          <a:bodyPr wrap="square" rtlCol="0">
            <a:spAutoFit/>
          </a:bodyPr>
          <a:lstStyle/>
          <a:p>
            <a:r>
              <a:rPr lang="it-IT" sz="1400" dirty="0"/>
              <a:t>Re-</a:t>
            </a:r>
            <a:r>
              <a:rPr lang="it-IT" sz="1400" dirty="0" err="1"/>
              <a:t>Elect</a:t>
            </a:r>
            <a:endParaRPr lang="it-IT" sz="1400" dirty="0"/>
          </a:p>
        </p:txBody>
      </p:sp>
      <p:pic>
        <p:nvPicPr>
          <p:cNvPr id="15" name="Immagine 14">
            <a:extLst>
              <a:ext uri="{FF2B5EF4-FFF2-40B4-BE49-F238E27FC236}">
                <a16:creationId xmlns:a16="http://schemas.microsoft.com/office/drawing/2014/main" id="{CB9D015F-0667-4A68-A577-C3DEE6CB2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4383" y="4523539"/>
            <a:ext cx="661523" cy="661523"/>
          </a:xfrm>
          <a:prstGeom prst="rect">
            <a:avLst/>
          </a:prstGeom>
        </p:spPr>
      </p:pic>
      <p:sp>
        <p:nvSpPr>
          <p:cNvPr id="16" name="CasellaDiTesto 15">
            <a:extLst>
              <a:ext uri="{FF2B5EF4-FFF2-40B4-BE49-F238E27FC236}">
                <a16:creationId xmlns:a16="http://schemas.microsoft.com/office/drawing/2014/main" id="{2C9EA960-6D6E-437F-B4CD-868DE37AA5B6}"/>
              </a:ext>
            </a:extLst>
          </p:cNvPr>
          <p:cNvSpPr txBox="1"/>
          <p:nvPr/>
        </p:nvSpPr>
        <p:spPr>
          <a:xfrm>
            <a:off x="915042" y="2781330"/>
            <a:ext cx="1084382" cy="369332"/>
          </a:xfrm>
          <a:prstGeom prst="rect">
            <a:avLst/>
          </a:prstGeom>
          <a:noFill/>
        </p:spPr>
        <p:txBody>
          <a:bodyPr wrap="square" rtlCol="0">
            <a:spAutoFit/>
          </a:bodyPr>
          <a:lstStyle/>
          <a:p>
            <a:r>
              <a:rPr lang="it-IT" b="1" dirty="0"/>
              <a:t>VOTERS</a:t>
            </a:r>
          </a:p>
        </p:txBody>
      </p:sp>
      <p:cxnSp>
        <p:nvCxnSpPr>
          <p:cNvPr id="19" name="Connettore a gomito 18">
            <a:extLst>
              <a:ext uri="{FF2B5EF4-FFF2-40B4-BE49-F238E27FC236}">
                <a16:creationId xmlns:a16="http://schemas.microsoft.com/office/drawing/2014/main" id="{7EFE8D1C-5CCA-436A-8E7D-5599C336ED6A}"/>
              </a:ext>
            </a:extLst>
          </p:cNvPr>
          <p:cNvCxnSpPr>
            <a:stCxn id="5" idx="2"/>
            <a:endCxn id="15" idx="0"/>
          </p:cNvCxnSpPr>
          <p:nvPr/>
        </p:nvCxnSpPr>
        <p:spPr>
          <a:xfrm rot="16200000" flipH="1">
            <a:off x="10342435" y="3310829"/>
            <a:ext cx="1136844" cy="1288576"/>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028E1BF3-FCC8-4A70-A4E0-00B3EB299AF3}"/>
              </a:ext>
            </a:extLst>
          </p:cNvPr>
          <p:cNvSpPr txBox="1"/>
          <p:nvPr/>
        </p:nvSpPr>
        <p:spPr>
          <a:xfrm>
            <a:off x="10630161" y="5349096"/>
            <a:ext cx="1550406" cy="523220"/>
          </a:xfrm>
          <a:prstGeom prst="rect">
            <a:avLst/>
          </a:prstGeom>
          <a:noFill/>
        </p:spPr>
        <p:txBody>
          <a:bodyPr wrap="square" rtlCol="0">
            <a:spAutoFit/>
          </a:bodyPr>
          <a:lstStyle/>
          <a:p>
            <a:r>
              <a:rPr lang="it-IT" sz="1400" dirty="0" err="1"/>
              <a:t>Doing</a:t>
            </a:r>
            <a:r>
              <a:rPr lang="it-IT" sz="1400" dirty="0"/>
              <a:t> </a:t>
            </a:r>
            <a:r>
              <a:rPr lang="it-IT" sz="1400" dirty="0" err="1"/>
              <a:t>bad</a:t>
            </a:r>
            <a:r>
              <a:rPr lang="it-IT" sz="1400" dirty="0"/>
              <a:t> (</a:t>
            </a:r>
            <a:r>
              <a:rPr lang="it-IT" sz="1400" dirty="0" err="1"/>
              <a:t>e.g</a:t>
            </a:r>
            <a:r>
              <a:rPr lang="it-IT" sz="1400" dirty="0"/>
              <a:t> </a:t>
            </a:r>
            <a:r>
              <a:rPr lang="it-IT" sz="1400" dirty="0" err="1"/>
              <a:t>corruption</a:t>
            </a:r>
            <a:r>
              <a:rPr lang="it-IT" sz="1400" dirty="0"/>
              <a:t>)</a:t>
            </a:r>
          </a:p>
        </p:txBody>
      </p:sp>
      <p:cxnSp>
        <p:nvCxnSpPr>
          <p:cNvPr id="22" name="Connettore a gomito 21">
            <a:extLst>
              <a:ext uri="{FF2B5EF4-FFF2-40B4-BE49-F238E27FC236}">
                <a16:creationId xmlns:a16="http://schemas.microsoft.com/office/drawing/2014/main" id="{DBFF9D62-8005-44F4-B71B-2B7745D017A7}"/>
              </a:ext>
            </a:extLst>
          </p:cNvPr>
          <p:cNvCxnSpPr>
            <a:cxnSpLocks/>
            <a:stCxn id="20" idx="2"/>
          </p:cNvCxnSpPr>
          <p:nvPr/>
        </p:nvCxnSpPr>
        <p:spPr>
          <a:xfrm rot="5400000">
            <a:off x="6410800" y="1042252"/>
            <a:ext cx="164501" cy="9824628"/>
          </a:xfrm>
          <a:prstGeom prst="bent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 name="Elemento grafico 22" descr="Secchio e straccio con riempimento a tinta unita">
            <a:extLst>
              <a:ext uri="{FF2B5EF4-FFF2-40B4-BE49-F238E27FC236}">
                <a16:creationId xmlns:a16="http://schemas.microsoft.com/office/drawing/2014/main" id="{23089DDD-4578-4BB3-8058-856EF38EFA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4973" y="5566574"/>
            <a:ext cx="443404" cy="443404"/>
          </a:xfrm>
          <a:prstGeom prst="rect">
            <a:avLst/>
          </a:prstGeom>
        </p:spPr>
      </p:pic>
      <p:pic>
        <p:nvPicPr>
          <p:cNvPr id="24" name="Immagine 23">
            <a:extLst>
              <a:ext uri="{FF2B5EF4-FFF2-40B4-BE49-F238E27FC236}">
                <a16:creationId xmlns:a16="http://schemas.microsoft.com/office/drawing/2014/main" id="{C8608EFA-EDD9-433A-B12A-B88223081218}"/>
              </a:ext>
            </a:extLst>
          </p:cNvPr>
          <p:cNvPicPr>
            <a:picLocks noChangeAspect="1"/>
          </p:cNvPicPr>
          <p:nvPr/>
        </p:nvPicPr>
        <p:blipFill>
          <a:blip r:embed="rId8"/>
          <a:stretch>
            <a:fillRect/>
          </a:stretch>
        </p:blipFill>
        <p:spPr>
          <a:xfrm rot="18900000">
            <a:off x="698856" y="5645315"/>
            <a:ext cx="309458" cy="609678"/>
          </a:xfrm>
          <a:prstGeom prst="rect">
            <a:avLst/>
          </a:prstGeom>
        </p:spPr>
      </p:pic>
      <p:sp>
        <p:nvSpPr>
          <p:cNvPr id="25" name="CasellaDiTesto 24">
            <a:extLst>
              <a:ext uri="{FF2B5EF4-FFF2-40B4-BE49-F238E27FC236}">
                <a16:creationId xmlns:a16="http://schemas.microsoft.com/office/drawing/2014/main" id="{53E75A9A-0026-4FE2-9755-9AE75DD8EDA5}"/>
              </a:ext>
            </a:extLst>
          </p:cNvPr>
          <p:cNvSpPr txBox="1"/>
          <p:nvPr/>
        </p:nvSpPr>
        <p:spPr>
          <a:xfrm>
            <a:off x="819038" y="5253560"/>
            <a:ext cx="949339" cy="523220"/>
          </a:xfrm>
          <a:prstGeom prst="rect">
            <a:avLst/>
          </a:prstGeom>
          <a:noFill/>
        </p:spPr>
        <p:txBody>
          <a:bodyPr wrap="square" rtlCol="0">
            <a:spAutoFit/>
          </a:bodyPr>
          <a:lstStyle/>
          <a:p>
            <a:r>
              <a:rPr lang="it-IT" sz="1400" dirty="0"/>
              <a:t>Not </a:t>
            </a:r>
            <a:r>
              <a:rPr lang="it-IT" sz="1400" dirty="0" err="1"/>
              <a:t>elected</a:t>
            </a:r>
            <a:endParaRPr lang="it-IT" sz="1400" dirty="0"/>
          </a:p>
        </p:txBody>
      </p:sp>
      <p:sp>
        <p:nvSpPr>
          <p:cNvPr id="17" name="Titolo 16">
            <a:extLst>
              <a:ext uri="{FF2B5EF4-FFF2-40B4-BE49-F238E27FC236}">
                <a16:creationId xmlns:a16="http://schemas.microsoft.com/office/drawing/2014/main" id="{A73D4DB4-FA4E-4242-B478-ABC1154B0907}"/>
              </a:ext>
            </a:extLst>
          </p:cNvPr>
          <p:cNvSpPr>
            <a:spLocks noGrp="1"/>
          </p:cNvSpPr>
          <p:nvPr>
            <p:ph type="title"/>
          </p:nvPr>
        </p:nvSpPr>
        <p:spPr/>
        <p:txBody>
          <a:bodyPr/>
          <a:lstStyle/>
          <a:p>
            <a:r>
              <a:rPr lang="it-IT" dirty="0"/>
              <a:t>HOW DOES TRANSPARENCY AFFECTS POLITICAL SELECTION ?</a:t>
            </a:r>
          </a:p>
        </p:txBody>
      </p:sp>
      <p:sp>
        <p:nvSpPr>
          <p:cNvPr id="26" name="Rettangolo 25">
            <a:extLst>
              <a:ext uri="{FF2B5EF4-FFF2-40B4-BE49-F238E27FC236}">
                <a16:creationId xmlns:a16="http://schemas.microsoft.com/office/drawing/2014/main" id="{7363CF4C-59D5-4CE6-B82A-AB1048ECFF45}"/>
              </a:ext>
            </a:extLst>
          </p:cNvPr>
          <p:cNvSpPr/>
          <p:nvPr/>
        </p:nvSpPr>
        <p:spPr>
          <a:xfrm>
            <a:off x="8304526" y="3841064"/>
            <a:ext cx="3761542" cy="2659258"/>
          </a:xfrm>
          <a:prstGeom prst="rect">
            <a:avLst/>
          </a:prstGeom>
          <a:solidFill>
            <a:schemeClr val="bg2">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Poor</a:t>
            </a:r>
            <a:r>
              <a:rPr lang="it-IT" sz="2400" dirty="0">
                <a:solidFill>
                  <a:schemeClr val="tx1"/>
                </a:solidFill>
              </a:rPr>
              <a:t> and </a:t>
            </a:r>
            <a:r>
              <a:rPr lang="it-IT" sz="2400" dirty="0" err="1">
                <a:solidFill>
                  <a:schemeClr val="tx1"/>
                </a:solidFill>
              </a:rPr>
              <a:t>opaque</a:t>
            </a:r>
            <a:r>
              <a:rPr lang="it-IT" sz="2400" dirty="0">
                <a:solidFill>
                  <a:schemeClr val="tx1"/>
                </a:solidFill>
              </a:rPr>
              <a:t> information on </a:t>
            </a:r>
            <a:r>
              <a:rPr lang="it-IT" sz="2400" dirty="0" err="1">
                <a:solidFill>
                  <a:schemeClr val="tx1"/>
                </a:solidFill>
              </a:rPr>
              <a:t>who</a:t>
            </a:r>
            <a:r>
              <a:rPr lang="it-IT" sz="2400" dirty="0">
                <a:solidFill>
                  <a:schemeClr val="tx1"/>
                </a:solidFill>
              </a:rPr>
              <a:t> are the </a:t>
            </a:r>
            <a:r>
              <a:rPr lang="it-IT" sz="2400" dirty="0" err="1">
                <a:solidFill>
                  <a:schemeClr val="tx1"/>
                </a:solidFill>
              </a:rPr>
              <a:t>politicians</a:t>
            </a:r>
            <a:r>
              <a:rPr lang="it-IT" sz="2400" dirty="0">
                <a:solidFill>
                  <a:schemeClr val="tx1"/>
                </a:solidFill>
              </a:rPr>
              <a:t> and </a:t>
            </a:r>
            <a:r>
              <a:rPr lang="it-IT" sz="2400" dirty="0" err="1">
                <a:solidFill>
                  <a:schemeClr val="tx1"/>
                </a:solidFill>
              </a:rPr>
              <a:t>what</a:t>
            </a:r>
            <a:r>
              <a:rPr lang="it-IT" sz="2400" dirty="0">
                <a:solidFill>
                  <a:schemeClr val="tx1"/>
                </a:solidFill>
              </a:rPr>
              <a:t> </a:t>
            </a:r>
            <a:r>
              <a:rPr lang="it-IT" sz="2400" dirty="0" err="1">
                <a:solidFill>
                  <a:schemeClr val="tx1"/>
                </a:solidFill>
              </a:rPr>
              <a:t>they</a:t>
            </a:r>
            <a:r>
              <a:rPr lang="it-IT" sz="2400" dirty="0">
                <a:solidFill>
                  <a:schemeClr val="tx1"/>
                </a:solidFill>
              </a:rPr>
              <a:t> do</a:t>
            </a:r>
          </a:p>
        </p:txBody>
      </p:sp>
      <p:sp>
        <p:nvSpPr>
          <p:cNvPr id="31" name="CasellaDiTesto 30">
            <a:extLst>
              <a:ext uri="{FF2B5EF4-FFF2-40B4-BE49-F238E27FC236}">
                <a16:creationId xmlns:a16="http://schemas.microsoft.com/office/drawing/2014/main" id="{88A4F5B2-A891-4F59-8B1F-3384C9E62C49}"/>
              </a:ext>
            </a:extLst>
          </p:cNvPr>
          <p:cNvSpPr txBox="1"/>
          <p:nvPr/>
        </p:nvSpPr>
        <p:spPr>
          <a:xfrm>
            <a:off x="10422743" y="2248415"/>
            <a:ext cx="1603279" cy="369332"/>
          </a:xfrm>
          <a:prstGeom prst="rect">
            <a:avLst/>
          </a:prstGeom>
          <a:noFill/>
        </p:spPr>
        <p:txBody>
          <a:bodyPr wrap="square" rtlCol="0">
            <a:spAutoFit/>
          </a:bodyPr>
          <a:lstStyle/>
          <a:p>
            <a:r>
              <a:rPr lang="it-IT" b="1" dirty="0"/>
              <a:t>POLITICIANS</a:t>
            </a:r>
          </a:p>
        </p:txBody>
      </p:sp>
      <p:sp>
        <p:nvSpPr>
          <p:cNvPr id="32" name="CasellaDiTesto 11">
            <a:extLst>
              <a:ext uri="{FF2B5EF4-FFF2-40B4-BE49-F238E27FC236}">
                <a16:creationId xmlns:a16="http://schemas.microsoft.com/office/drawing/2014/main" id="{A432E0E4-65BA-4F01-BBA4-8F196037F786}"/>
              </a:ext>
            </a:extLst>
          </p:cNvPr>
          <p:cNvSpPr txBox="1"/>
          <p:nvPr/>
        </p:nvSpPr>
        <p:spPr>
          <a:xfrm>
            <a:off x="5171834" y="2084832"/>
            <a:ext cx="2246001" cy="307777"/>
          </a:xfrm>
          <a:prstGeom prst="rect">
            <a:avLst/>
          </a:prstGeom>
          <a:noFill/>
        </p:spPr>
        <p:txBody>
          <a:bodyPr wrap="square" rtlCol="0">
            <a:spAutoFit/>
          </a:bodyPr>
          <a:lstStyle/>
          <a:p>
            <a:r>
              <a:rPr lang="it-IT" sz="1400" dirty="0"/>
              <a:t>… delegate</a:t>
            </a:r>
          </a:p>
        </p:txBody>
      </p:sp>
      <p:cxnSp>
        <p:nvCxnSpPr>
          <p:cNvPr id="3" name="Connector: Elbow 2">
            <a:extLst>
              <a:ext uri="{FF2B5EF4-FFF2-40B4-BE49-F238E27FC236}">
                <a16:creationId xmlns:a16="http://schemas.microsoft.com/office/drawing/2014/main" id="{1B18CDCA-5DD8-4592-AFC5-FF412B44EF12}"/>
              </a:ext>
            </a:extLst>
          </p:cNvPr>
          <p:cNvCxnSpPr>
            <a:stCxn id="12" idx="1"/>
          </p:cNvCxnSpPr>
          <p:nvPr/>
        </p:nvCxnSpPr>
        <p:spPr>
          <a:xfrm rot="10800000" flipH="1">
            <a:off x="7184138" y="3150665"/>
            <a:ext cx="2718840" cy="1624941"/>
          </a:xfrm>
          <a:prstGeom prst="bentConnector3">
            <a:avLst>
              <a:gd name="adj1" fmla="val -8408"/>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76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par>
                                <p:cTn id="49" presetID="16" presetClass="entr" presetSubtype="21"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xit" presetSubtype="0" fill="hold" nodeType="clickEffect">
                                  <p:stCondLst>
                                    <p:cond delay="0"/>
                                  </p:stCondLst>
                                  <p:childTnLst>
                                    <p:animEffect transition="out" filter="wipe(down)">
                                      <p:cBhvr>
                                        <p:cTn id="63" dur="180" accel="50000">
                                          <p:stCondLst>
                                            <p:cond delay="1820"/>
                                          </p:stCondLst>
                                        </p:cTn>
                                        <p:tgtEl>
                                          <p:spTgt spid="22"/>
                                        </p:tgtEl>
                                      </p:cBhvr>
                                    </p:animEffect>
                                    <p:anim calcmode="lin" valueType="num">
                                      <p:cBhvr>
                                        <p:cTn id="64"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65"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66"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7"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8"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9"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0"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71" dur="26">
                                          <p:stCondLst>
                                            <p:cond delay="620"/>
                                          </p:stCondLst>
                                        </p:cTn>
                                        <p:tgtEl>
                                          <p:spTgt spid="22"/>
                                        </p:tgtEl>
                                      </p:cBhvr>
                                      <p:to x="100000" y="60000"/>
                                    </p:animScale>
                                    <p:animScale>
                                      <p:cBhvr>
                                        <p:cTn id="72" dur="166" decel="50000">
                                          <p:stCondLst>
                                            <p:cond delay="646"/>
                                          </p:stCondLst>
                                        </p:cTn>
                                        <p:tgtEl>
                                          <p:spTgt spid="22"/>
                                        </p:tgtEl>
                                      </p:cBhvr>
                                      <p:to x="100000" y="100000"/>
                                    </p:animScale>
                                    <p:animScale>
                                      <p:cBhvr>
                                        <p:cTn id="73" dur="26">
                                          <p:stCondLst>
                                            <p:cond delay="1312"/>
                                          </p:stCondLst>
                                        </p:cTn>
                                        <p:tgtEl>
                                          <p:spTgt spid="22"/>
                                        </p:tgtEl>
                                      </p:cBhvr>
                                      <p:to x="100000" y="80000"/>
                                    </p:animScale>
                                    <p:animScale>
                                      <p:cBhvr>
                                        <p:cTn id="74" dur="166" decel="50000">
                                          <p:stCondLst>
                                            <p:cond delay="1338"/>
                                          </p:stCondLst>
                                        </p:cTn>
                                        <p:tgtEl>
                                          <p:spTgt spid="22"/>
                                        </p:tgtEl>
                                      </p:cBhvr>
                                      <p:to x="100000" y="100000"/>
                                    </p:animScale>
                                    <p:animScale>
                                      <p:cBhvr>
                                        <p:cTn id="75" dur="26">
                                          <p:stCondLst>
                                            <p:cond delay="1642"/>
                                          </p:stCondLst>
                                        </p:cTn>
                                        <p:tgtEl>
                                          <p:spTgt spid="22"/>
                                        </p:tgtEl>
                                      </p:cBhvr>
                                      <p:to x="100000" y="90000"/>
                                    </p:animScale>
                                    <p:animScale>
                                      <p:cBhvr>
                                        <p:cTn id="76" dur="166" decel="50000">
                                          <p:stCondLst>
                                            <p:cond delay="1668"/>
                                          </p:stCondLst>
                                        </p:cTn>
                                        <p:tgtEl>
                                          <p:spTgt spid="22"/>
                                        </p:tgtEl>
                                      </p:cBhvr>
                                      <p:to x="100000" y="100000"/>
                                    </p:animScale>
                                    <p:animScale>
                                      <p:cBhvr>
                                        <p:cTn id="77" dur="26">
                                          <p:stCondLst>
                                            <p:cond delay="1808"/>
                                          </p:stCondLst>
                                        </p:cTn>
                                        <p:tgtEl>
                                          <p:spTgt spid="22"/>
                                        </p:tgtEl>
                                      </p:cBhvr>
                                      <p:to x="100000" y="95000"/>
                                    </p:animScale>
                                    <p:animScale>
                                      <p:cBhvr>
                                        <p:cTn id="78" dur="166" decel="50000">
                                          <p:stCondLst>
                                            <p:cond delay="1834"/>
                                          </p:stCondLst>
                                        </p:cTn>
                                        <p:tgtEl>
                                          <p:spTgt spid="22"/>
                                        </p:tgtEl>
                                      </p:cBhvr>
                                      <p:to x="100000" y="100000"/>
                                    </p:animScale>
                                    <p:set>
                                      <p:cBhvr>
                                        <p:cTn id="79" dur="1" fill="hold">
                                          <p:stCondLst>
                                            <p:cond delay="1999"/>
                                          </p:stCondLst>
                                        </p:cTn>
                                        <p:tgtEl>
                                          <p:spTgt spid="22"/>
                                        </p:tgtEl>
                                        <p:attrNameLst>
                                          <p:attrName>style.visibility</p:attrName>
                                        </p:attrNameLst>
                                      </p:cBhvr>
                                      <p:to>
                                        <p:strVal val="hidden"/>
                                      </p:to>
                                    </p:set>
                                  </p:childTnLst>
                                </p:cTn>
                              </p:par>
                              <p:par>
                                <p:cTn id="80" presetID="26" presetClass="exit" presetSubtype="0" fill="hold" grpId="1" nodeType="withEffect">
                                  <p:stCondLst>
                                    <p:cond delay="0"/>
                                  </p:stCondLst>
                                  <p:childTnLst>
                                    <p:animEffect transition="out" filter="wipe(down)">
                                      <p:cBhvr>
                                        <p:cTn id="81" dur="180" accel="50000">
                                          <p:stCondLst>
                                            <p:cond delay="1820"/>
                                          </p:stCondLst>
                                        </p:cTn>
                                        <p:tgtEl>
                                          <p:spTgt spid="25"/>
                                        </p:tgtEl>
                                      </p:cBhvr>
                                    </p:animEffect>
                                    <p:anim calcmode="lin" valueType="num">
                                      <p:cBhvr>
                                        <p:cTn id="82" dur="1822" tmFilter="0,0; 0.14,0.31; 0.43,0.73; 0.71,0.91; 1.0,1.0">
                                          <p:stCondLst>
                                            <p:cond delay="0"/>
                                          </p:stCondLst>
                                        </p:cTn>
                                        <p:tgtEl>
                                          <p:spTgt spid="25"/>
                                        </p:tgtEl>
                                        <p:attrNameLst>
                                          <p:attrName>ppt_x</p:attrName>
                                        </p:attrNameLst>
                                      </p:cBhvr>
                                      <p:tavLst>
                                        <p:tav tm="0">
                                          <p:val>
                                            <p:strVal val="ppt_x"/>
                                          </p:val>
                                        </p:tav>
                                        <p:tav tm="100000">
                                          <p:val>
                                            <p:strVal val="#ppt_x+0.25"/>
                                          </p:val>
                                        </p:tav>
                                      </p:tavLst>
                                    </p:anim>
                                    <p:anim calcmode="lin" valueType="num">
                                      <p:cBhvr>
                                        <p:cTn id="83" dur="178">
                                          <p:stCondLst>
                                            <p:cond delay="1822"/>
                                          </p:stCondLst>
                                        </p:cTn>
                                        <p:tgtEl>
                                          <p:spTgt spid="25"/>
                                        </p:tgtEl>
                                        <p:attrNameLst>
                                          <p:attrName>ppt_x</p:attrName>
                                        </p:attrNameLst>
                                      </p:cBhvr>
                                      <p:tavLst>
                                        <p:tav tm="0">
                                          <p:val>
                                            <p:strVal val="ppt_x"/>
                                          </p:val>
                                        </p:tav>
                                        <p:tav tm="100000">
                                          <p:val>
                                            <p:strVal val="ppt_x"/>
                                          </p:val>
                                        </p:tav>
                                      </p:tavLst>
                                    </p:anim>
                                    <p:anim calcmode="lin" valueType="num">
                                      <p:cBhvr>
                                        <p:cTn id="84" dur="664" tmFilter="0.0,0.0;0.25,0.07;0.50,0.2;0.75,0.467;1.0,1.0">
                                          <p:stCondLst>
                                            <p:cond delay="0"/>
                                          </p:stCondLst>
                                        </p:cTn>
                                        <p:tgtEl>
                                          <p:spTgt spid="2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5" dur="664" tmFilter="0, 0; 0.125,0.2665; 0.25,0.4; 0.375,0.465; 0.5,0.5;  0.625,0.535; 0.75,0.6; 0.875,0.7335; 1,1">
                                          <p:stCondLst>
                                            <p:cond delay="664"/>
                                          </p:stCondLst>
                                        </p:cTn>
                                        <p:tgtEl>
                                          <p:spTgt spid="2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6" dur="332" tmFilter="0, 0; 0.125,0.2665; 0.25,0.4; 0.375,0.465; 0.5,0.5;  0.625,0.535; 0.75,0.6; 0.875,0.7335; 1,1">
                                          <p:stCondLst>
                                            <p:cond delay="1324"/>
                                          </p:stCondLst>
                                        </p:cTn>
                                        <p:tgtEl>
                                          <p:spTgt spid="2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7" dur="164" tmFilter="0, 0; 0.125,0.2665; 0.25,0.4; 0.375,0.465; 0.5,0.5;  0.625,0.535; 0.75,0.6; 0.875,0.7335; 1,1">
                                          <p:stCondLst>
                                            <p:cond delay="1656"/>
                                          </p:stCondLst>
                                        </p:cTn>
                                        <p:tgtEl>
                                          <p:spTgt spid="2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8" dur="180" accel="50000">
                                          <p:stCondLst>
                                            <p:cond delay="1820"/>
                                          </p:stCondLst>
                                        </p:cTn>
                                        <p:tgtEl>
                                          <p:spTgt spid="25"/>
                                        </p:tgtEl>
                                        <p:attrNameLst>
                                          <p:attrName>ppt_y</p:attrName>
                                        </p:attrNameLst>
                                      </p:cBhvr>
                                      <p:tavLst>
                                        <p:tav tm="0">
                                          <p:val>
                                            <p:strVal val="ppt_y"/>
                                          </p:val>
                                        </p:tav>
                                        <p:tav tm="100000">
                                          <p:val>
                                            <p:strVal val="ppt_y+ppt_h"/>
                                          </p:val>
                                        </p:tav>
                                      </p:tavLst>
                                    </p:anim>
                                    <p:animScale>
                                      <p:cBhvr>
                                        <p:cTn id="89" dur="26">
                                          <p:stCondLst>
                                            <p:cond delay="620"/>
                                          </p:stCondLst>
                                        </p:cTn>
                                        <p:tgtEl>
                                          <p:spTgt spid="25"/>
                                        </p:tgtEl>
                                      </p:cBhvr>
                                      <p:to x="100000" y="60000"/>
                                    </p:animScale>
                                    <p:animScale>
                                      <p:cBhvr>
                                        <p:cTn id="90" dur="166" decel="50000">
                                          <p:stCondLst>
                                            <p:cond delay="646"/>
                                          </p:stCondLst>
                                        </p:cTn>
                                        <p:tgtEl>
                                          <p:spTgt spid="25"/>
                                        </p:tgtEl>
                                      </p:cBhvr>
                                      <p:to x="100000" y="100000"/>
                                    </p:animScale>
                                    <p:animScale>
                                      <p:cBhvr>
                                        <p:cTn id="91" dur="26">
                                          <p:stCondLst>
                                            <p:cond delay="1312"/>
                                          </p:stCondLst>
                                        </p:cTn>
                                        <p:tgtEl>
                                          <p:spTgt spid="25"/>
                                        </p:tgtEl>
                                      </p:cBhvr>
                                      <p:to x="100000" y="80000"/>
                                    </p:animScale>
                                    <p:animScale>
                                      <p:cBhvr>
                                        <p:cTn id="92" dur="166" decel="50000">
                                          <p:stCondLst>
                                            <p:cond delay="1338"/>
                                          </p:stCondLst>
                                        </p:cTn>
                                        <p:tgtEl>
                                          <p:spTgt spid="25"/>
                                        </p:tgtEl>
                                      </p:cBhvr>
                                      <p:to x="100000" y="100000"/>
                                    </p:animScale>
                                    <p:animScale>
                                      <p:cBhvr>
                                        <p:cTn id="93" dur="26">
                                          <p:stCondLst>
                                            <p:cond delay="1642"/>
                                          </p:stCondLst>
                                        </p:cTn>
                                        <p:tgtEl>
                                          <p:spTgt spid="25"/>
                                        </p:tgtEl>
                                      </p:cBhvr>
                                      <p:to x="100000" y="90000"/>
                                    </p:animScale>
                                    <p:animScale>
                                      <p:cBhvr>
                                        <p:cTn id="94" dur="166" decel="50000">
                                          <p:stCondLst>
                                            <p:cond delay="1668"/>
                                          </p:stCondLst>
                                        </p:cTn>
                                        <p:tgtEl>
                                          <p:spTgt spid="25"/>
                                        </p:tgtEl>
                                      </p:cBhvr>
                                      <p:to x="100000" y="100000"/>
                                    </p:animScale>
                                    <p:animScale>
                                      <p:cBhvr>
                                        <p:cTn id="95" dur="26">
                                          <p:stCondLst>
                                            <p:cond delay="1808"/>
                                          </p:stCondLst>
                                        </p:cTn>
                                        <p:tgtEl>
                                          <p:spTgt spid="25"/>
                                        </p:tgtEl>
                                      </p:cBhvr>
                                      <p:to x="100000" y="95000"/>
                                    </p:animScale>
                                    <p:animScale>
                                      <p:cBhvr>
                                        <p:cTn id="96" dur="166" decel="50000">
                                          <p:stCondLst>
                                            <p:cond delay="1834"/>
                                          </p:stCondLst>
                                        </p:cTn>
                                        <p:tgtEl>
                                          <p:spTgt spid="25"/>
                                        </p:tgtEl>
                                      </p:cBhvr>
                                      <p:to x="100000" y="100000"/>
                                    </p:animScale>
                                    <p:set>
                                      <p:cBhvr>
                                        <p:cTn id="97" dur="1" fill="hold">
                                          <p:stCondLst>
                                            <p:cond delay="1999"/>
                                          </p:stCondLst>
                                        </p:cTn>
                                        <p:tgtEl>
                                          <p:spTgt spid="25"/>
                                        </p:tgtEl>
                                        <p:attrNameLst>
                                          <p:attrName>style.visibility</p:attrName>
                                        </p:attrNameLst>
                                      </p:cBhvr>
                                      <p:to>
                                        <p:strVal val="hidden"/>
                                      </p:to>
                                    </p:set>
                                  </p:childTnLst>
                                </p:cTn>
                              </p:par>
                              <p:par>
                                <p:cTn id="98" presetID="26" presetClass="exit" presetSubtype="0" fill="hold" nodeType="withEffect">
                                  <p:stCondLst>
                                    <p:cond delay="0"/>
                                  </p:stCondLst>
                                  <p:childTnLst>
                                    <p:animEffect transition="out" filter="wipe(down)">
                                      <p:cBhvr>
                                        <p:cTn id="99" dur="180" accel="50000">
                                          <p:stCondLst>
                                            <p:cond delay="1820"/>
                                          </p:stCondLst>
                                        </p:cTn>
                                        <p:tgtEl>
                                          <p:spTgt spid="24"/>
                                        </p:tgtEl>
                                      </p:cBhvr>
                                    </p:animEffect>
                                    <p:anim calcmode="lin" valueType="num">
                                      <p:cBhvr>
                                        <p:cTn id="100"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101"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102"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3"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04"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05"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06"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107" dur="26">
                                          <p:stCondLst>
                                            <p:cond delay="620"/>
                                          </p:stCondLst>
                                        </p:cTn>
                                        <p:tgtEl>
                                          <p:spTgt spid="24"/>
                                        </p:tgtEl>
                                      </p:cBhvr>
                                      <p:to x="100000" y="60000"/>
                                    </p:animScale>
                                    <p:animScale>
                                      <p:cBhvr>
                                        <p:cTn id="108" dur="166" decel="50000">
                                          <p:stCondLst>
                                            <p:cond delay="646"/>
                                          </p:stCondLst>
                                        </p:cTn>
                                        <p:tgtEl>
                                          <p:spTgt spid="24"/>
                                        </p:tgtEl>
                                      </p:cBhvr>
                                      <p:to x="100000" y="100000"/>
                                    </p:animScale>
                                    <p:animScale>
                                      <p:cBhvr>
                                        <p:cTn id="109" dur="26">
                                          <p:stCondLst>
                                            <p:cond delay="1312"/>
                                          </p:stCondLst>
                                        </p:cTn>
                                        <p:tgtEl>
                                          <p:spTgt spid="24"/>
                                        </p:tgtEl>
                                      </p:cBhvr>
                                      <p:to x="100000" y="80000"/>
                                    </p:animScale>
                                    <p:animScale>
                                      <p:cBhvr>
                                        <p:cTn id="110" dur="166" decel="50000">
                                          <p:stCondLst>
                                            <p:cond delay="1338"/>
                                          </p:stCondLst>
                                        </p:cTn>
                                        <p:tgtEl>
                                          <p:spTgt spid="24"/>
                                        </p:tgtEl>
                                      </p:cBhvr>
                                      <p:to x="100000" y="100000"/>
                                    </p:animScale>
                                    <p:animScale>
                                      <p:cBhvr>
                                        <p:cTn id="111" dur="26">
                                          <p:stCondLst>
                                            <p:cond delay="1642"/>
                                          </p:stCondLst>
                                        </p:cTn>
                                        <p:tgtEl>
                                          <p:spTgt spid="24"/>
                                        </p:tgtEl>
                                      </p:cBhvr>
                                      <p:to x="100000" y="90000"/>
                                    </p:animScale>
                                    <p:animScale>
                                      <p:cBhvr>
                                        <p:cTn id="112" dur="166" decel="50000">
                                          <p:stCondLst>
                                            <p:cond delay="1668"/>
                                          </p:stCondLst>
                                        </p:cTn>
                                        <p:tgtEl>
                                          <p:spTgt spid="24"/>
                                        </p:tgtEl>
                                      </p:cBhvr>
                                      <p:to x="100000" y="100000"/>
                                    </p:animScale>
                                    <p:animScale>
                                      <p:cBhvr>
                                        <p:cTn id="113" dur="26">
                                          <p:stCondLst>
                                            <p:cond delay="1808"/>
                                          </p:stCondLst>
                                        </p:cTn>
                                        <p:tgtEl>
                                          <p:spTgt spid="24"/>
                                        </p:tgtEl>
                                      </p:cBhvr>
                                      <p:to x="100000" y="95000"/>
                                    </p:animScale>
                                    <p:animScale>
                                      <p:cBhvr>
                                        <p:cTn id="114" dur="166" decel="50000">
                                          <p:stCondLst>
                                            <p:cond delay="1834"/>
                                          </p:stCondLst>
                                        </p:cTn>
                                        <p:tgtEl>
                                          <p:spTgt spid="24"/>
                                        </p:tgtEl>
                                      </p:cBhvr>
                                      <p:to x="100000" y="100000"/>
                                    </p:animScale>
                                    <p:set>
                                      <p:cBhvr>
                                        <p:cTn id="115" dur="1" fill="hold">
                                          <p:stCondLst>
                                            <p:cond delay="1999"/>
                                          </p:stCondLst>
                                        </p:cTn>
                                        <p:tgtEl>
                                          <p:spTgt spid="24"/>
                                        </p:tgtEl>
                                        <p:attrNameLst>
                                          <p:attrName>style.visibility</p:attrName>
                                        </p:attrNameLst>
                                      </p:cBhvr>
                                      <p:to>
                                        <p:strVal val="hidden"/>
                                      </p:to>
                                    </p:set>
                                  </p:childTnLst>
                                </p:cTn>
                              </p:par>
                              <p:par>
                                <p:cTn id="116" presetID="26" presetClass="exit" presetSubtype="0" fill="hold" nodeType="withEffect">
                                  <p:stCondLst>
                                    <p:cond delay="0"/>
                                  </p:stCondLst>
                                  <p:childTnLst>
                                    <p:animEffect transition="out" filter="wipe(down)">
                                      <p:cBhvr>
                                        <p:cTn id="117" dur="180" accel="50000">
                                          <p:stCondLst>
                                            <p:cond delay="1820"/>
                                          </p:stCondLst>
                                        </p:cTn>
                                        <p:tgtEl>
                                          <p:spTgt spid="23"/>
                                        </p:tgtEl>
                                      </p:cBhvr>
                                    </p:animEffect>
                                    <p:anim calcmode="lin" valueType="num">
                                      <p:cBhvr>
                                        <p:cTn id="118"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119"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120"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1"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2"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3"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4"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125" dur="26">
                                          <p:stCondLst>
                                            <p:cond delay="620"/>
                                          </p:stCondLst>
                                        </p:cTn>
                                        <p:tgtEl>
                                          <p:spTgt spid="23"/>
                                        </p:tgtEl>
                                      </p:cBhvr>
                                      <p:to x="100000" y="60000"/>
                                    </p:animScale>
                                    <p:animScale>
                                      <p:cBhvr>
                                        <p:cTn id="126" dur="166" decel="50000">
                                          <p:stCondLst>
                                            <p:cond delay="646"/>
                                          </p:stCondLst>
                                        </p:cTn>
                                        <p:tgtEl>
                                          <p:spTgt spid="23"/>
                                        </p:tgtEl>
                                      </p:cBhvr>
                                      <p:to x="100000" y="100000"/>
                                    </p:animScale>
                                    <p:animScale>
                                      <p:cBhvr>
                                        <p:cTn id="127" dur="26">
                                          <p:stCondLst>
                                            <p:cond delay="1312"/>
                                          </p:stCondLst>
                                        </p:cTn>
                                        <p:tgtEl>
                                          <p:spTgt spid="23"/>
                                        </p:tgtEl>
                                      </p:cBhvr>
                                      <p:to x="100000" y="80000"/>
                                    </p:animScale>
                                    <p:animScale>
                                      <p:cBhvr>
                                        <p:cTn id="128" dur="166" decel="50000">
                                          <p:stCondLst>
                                            <p:cond delay="1338"/>
                                          </p:stCondLst>
                                        </p:cTn>
                                        <p:tgtEl>
                                          <p:spTgt spid="23"/>
                                        </p:tgtEl>
                                      </p:cBhvr>
                                      <p:to x="100000" y="100000"/>
                                    </p:animScale>
                                    <p:animScale>
                                      <p:cBhvr>
                                        <p:cTn id="129" dur="26">
                                          <p:stCondLst>
                                            <p:cond delay="1642"/>
                                          </p:stCondLst>
                                        </p:cTn>
                                        <p:tgtEl>
                                          <p:spTgt spid="23"/>
                                        </p:tgtEl>
                                      </p:cBhvr>
                                      <p:to x="100000" y="90000"/>
                                    </p:animScale>
                                    <p:animScale>
                                      <p:cBhvr>
                                        <p:cTn id="130" dur="166" decel="50000">
                                          <p:stCondLst>
                                            <p:cond delay="1668"/>
                                          </p:stCondLst>
                                        </p:cTn>
                                        <p:tgtEl>
                                          <p:spTgt spid="23"/>
                                        </p:tgtEl>
                                      </p:cBhvr>
                                      <p:to x="100000" y="100000"/>
                                    </p:animScale>
                                    <p:animScale>
                                      <p:cBhvr>
                                        <p:cTn id="131" dur="26">
                                          <p:stCondLst>
                                            <p:cond delay="1808"/>
                                          </p:stCondLst>
                                        </p:cTn>
                                        <p:tgtEl>
                                          <p:spTgt spid="23"/>
                                        </p:tgtEl>
                                      </p:cBhvr>
                                      <p:to x="100000" y="95000"/>
                                    </p:animScale>
                                    <p:animScale>
                                      <p:cBhvr>
                                        <p:cTn id="132" dur="166" decel="50000">
                                          <p:stCondLst>
                                            <p:cond delay="1834"/>
                                          </p:stCondLst>
                                        </p:cTn>
                                        <p:tgtEl>
                                          <p:spTgt spid="23"/>
                                        </p:tgtEl>
                                      </p:cBhvr>
                                      <p:to x="100000" y="100000"/>
                                    </p:animScale>
                                    <p:set>
                                      <p:cBhvr>
                                        <p:cTn id="133" dur="1" fill="hold">
                                          <p:stCondLst>
                                            <p:cond delay="1999"/>
                                          </p:stCondLst>
                                        </p:cTn>
                                        <p:tgtEl>
                                          <p:spTgt spid="23"/>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nodeType="clickEffect">
                                  <p:stCondLst>
                                    <p:cond delay="0"/>
                                  </p:stCondLst>
                                  <p:childTnLst>
                                    <p:set>
                                      <p:cBhvr>
                                        <p:cTn id="137" dur="1" fill="hold">
                                          <p:stCondLst>
                                            <p:cond delay="0"/>
                                          </p:stCondLst>
                                        </p:cTn>
                                        <p:tgtEl>
                                          <p:spTgt spid="3"/>
                                        </p:tgtEl>
                                        <p:attrNameLst>
                                          <p:attrName>style.visibility</p:attrName>
                                        </p:attrNameLst>
                                      </p:cBhvr>
                                      <p:to>
                                        <p:strVal val="visible"/>
                                      </p:to>
                                    </p:set>
                                    <p:anim calcmode="lin" valueType="num">
                                      <p:cBhvr additive="base">
                                        <p:cTn id="138" dur="500" fill="hold"/>
                                        <p:tgtEl>
                                          <p:spTgt spid="3"/>
                                        </p:tgtEl>
                                        <p:attrNameLst>
                                          <p:attrName>ppt_x</p:attrName>
                                        </p:attrNameLst>
                                      </p:cBhvr>
                                      <p:tavLst>
                                        <p:tav tm="0">
                                          <p:val>
                                            <p:strVal val="#ppt_x"/>
                                          </p:val>
                                        </p:tav>
                                        <p:tav tm="100000">
                                          <p:val>
                                            <p:strVal val="#ppt_x"/>
                                          </p:val>
                                        </p:tav>
                                      </p:tavLst>
                                    </p:anim>
                                    <p:anim calcmode="lin" valueType="num">
                                      <p:cBhvr additive="base">
                                        <p:cTn id="1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20" grpId="0"/>
      <p:bldP spid="25" grpId="0"/>
      <p:bldP spid="25" grpId="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60F97AC-7F27-495B-AFBF-8717FEAC9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89450" y="3142070"/>
            <a:ext cx="2019949" cy="612501"/>
          </a:xfrm>
          <a:prstGeom prst="rect">
            <a:avLst/>
          </a:prstGeom>
        </p:spPr>
      </p:pic>
      <p:pic>
        <p:nvPicPr>
          <p:cNvPr id="5" name="Segnaposto contenuto 10">
            <a:extLst>
              <a:ext uri="{FF2B5EF4-FFF2-40B4-BE49-F238E27FC236}">
                <a16:creationId xmlns:a16="http://schemas.microsoft.com/office/drawing/2014/main" id="{3BB7C797-3FD4-49F1-9684-904D31345BF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5794"/>
          <a:stretch/>
        </p:blipFill>
        <p:spPr>
          <a:xfrm>
            <a:off x="9838291" y="2613616"/>
            <a:ext cx="321457" cy="727182"/>
          </a:xfrm>
        </p:spPr>
      </p:pic>
      <p:cxnSp>
        <p:nvCxnSpPr>
          <p:cNvPr id="6" name="Connettore a gomito 5">
            <a:extLst>
              <a:ext uri="{FF2B5EF4-FFF2-40B4-BE49-F238E27FC236}">
                <a16:creationId xmlns:a16="http://schemas.microsoft.com/office/drawing/2014/main" id="{D272773F-A777-460A-B756-B19F6439CEB1}"/>
              </a:ext>
            </a:extLst>
          </p:cNvPr>
          <p:cNvCxnSpPr>
            <a:cxnSpLocks/>
            <a:stCxn id="4" idx="0"/>
            <a:endCxn id="5" idx="0"/>
          </p:cNvCxnSpPr>
          <p:nvPr/>
        </p:nvCxnSpPr>
        <p:spPr>
          <a:xfrm rot="5400000" flipH="1" flipV="1">
            <a:off x="5734995" y="-1121955"/>
            <a:ext cx="528454" cy="7999596"/>
          </a:xfrm>
          <a:prstGeom prst="bentConnector3">
            <a:avLst>
              <a:gd name="adj1" fmla="val 143258"/>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96B5B0DA-806B-4BA0-9A6A-C297B0CF40C9}"/>
              </a:ext>
            </a:extLst>
          </p:cNvPr>
          <p:cNvSpPr txBox="1"/>
          <p:nvPr/>
        </p:nvSpPr>
        <p:spPr>
          <a:xfrm>
            <a:off x="8563757" y="5400810"/>
            <a:ext cx="1776138" cy="307777"/>
          </a:xfrm>
          <a:prstGeom prst="rect">
            <a:avLst/>
          </a:prstGeom>
          <a:noFill/>
        </p:spPr>
        <p:txBody>
          <a:bodyPr wrap="square" rtlCol="0">
            <a:spAutoFit/>
          </a:bodyPr>
          <a:lstStyle/>
          <a:p>
            <a:r>
              <a:rPr lang="it-IT" sz="1400" dirty="0" err="1"/>
              <a:t>Doing</a:t>
            </a:r>
            <a:r>
              <a:rPr lang="it-IT" sz="1400" dirty="0"/>
              <a:t> good</a:t>
            </a:r>
          </a:p>
        </p:txBody>
      </p:sp>
      <p:pic>
        <p:nvPicPr>
          <p:cNvPr id="9" name="Immagine 8">
            <a:extLst>
              <a:ext uri="{FF2B5EF4-FFF2-40B4-BE49-F238E27FC236}">
                <a16:creationId xmlns:a16="http://schemas.microsoft.com/office/drawing/2014/main" id="{2E732E52-84E1-4FFE-87B2-FA9AB14D7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876" y="4775182"/>
            <a:ext cx="489701" cy="489701"/>
          </a:xfrm>
          <a:prstGeom prst="rect">
            <a:avLst/>
          </a:prstGeom>
        </p:spPr>
      </p:pic>
      <p:cxnSp>
        <p:nvCxnSpPr>
          <p:cNvPr id="10" name="Connettore a gomito 9">
            <a:extLst>
              <a:ext uri="{FF2B5EF4-FFF2-40B4-BE49-F238E27FC236}">
                <a16:creationId xmlns:a16="http://schemas.microsoft.com/office/drawing/2014/main" id="{EC0248B5-368C-4972-B42C-D526BC5136E5}"/>
              </a:ext>
            </a:extLst>
          </p:cNvPr>
          <p:cNvCxnSpPr>
            <a:stCxn id="5" idx="2"/>
            <a:endCxn id="9" idx="0"/>
          </p:cNvCxnSpPr>
          <p:nvPr/>
        </p:nvCxnSpPr>
        <p:spPr>
          <a:xfrm rot="5400000">
            <a:off x="8790182" y="3566344"/>
            <a:ext cx="1434384" cy="983293"/>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Connettore a gomito 10">
            <a:extLst>
              <a:ext uri="{FF2B5EF4-FFF2-40B4-BE49-F238E27FC236}">
                <a16:creationId xmlns:a16="http://schemas.microsoft.com/office/drawing/2014/main" id="{873A4FB0-D03B-44E0-8DEE-2EF531B06952}"/>
              </a:ext>
            </a:extLst>
          </p:cNvPr>
          <p:cNvCxnSpPr>
            <a:cxnSpLocks/>
            <a:stCxn id="4" idx="2"/>
            <a:endCxn id="9" idx="1"/>
          </p:cNvCxnSpPr>
          <p:nvPr/>
        </p:nvCxnSpPr>
        <p:spPr>
          <a:xfrm rot="16200000" flipH="1">
            <a:off x="4752419" y="1001576"/>
            <a:ext cx="1265462" cy="6771452"/>
          </a:xfrm>
          <a:prstGeom prst="bentConnector2">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C14B9F2D-24AE-40BA-ABEE-0DF7D9A2BCCC}"/>
              </a:ext>
            </a:extLst>
          </p:cNvPr>
          <p:cNvSpPr txBox="1"/>
          <p:nvPr/>
        </p:nvSpPr>
        <p:spPr>
          <a:xfrm>
            <a:off x="7184138" y="4513995"/>
            <a:ext cx="1257850" cy="523220"/>
          </a:xfrm>
          <a:prstGeom prst="rect">
            <a:avLst/>
          </a:prstGeom>
          <a:noFill/>
        </p:spPr>
        <p:txBody>
          <a:bodyPr wrap="square" rtlCol="0">
            <a:spAutoFit/>
          </a:bodyPr>
          <a:lstStyle/>
          <a:p>
            <a:r>
              <a:rPr lang="it-IT" sz="1400" dirty="0" err="1"/>
              <a:t>Evaluate</a:t>
            </a:r>
            <a:r>
              <a:rPr lang="it-IT" sz="1400" dirty="0"/>
              <a:t> </a:t>
            </a:r>
            <a:r>
              <a:rPr lang="it-IT" sz="1400" dirty="0" err="1"/>
              <a:t>results</a:t>
            </a:r>
            <a:endParaRPr lang="it-IT" sz="1400" dirty="0"/>
          </a:p>
        </p:txBody>
      </p:sp>
      <p:cxnSp>
        <p:nvCxnSpPr>
          <p:cNvPr id="13" name="Connettore a gomito 12">
            <a:extLst>
              <a:ext uri="{FF2B5EF4-FFF2-40B4-BE49-F238E27FC236}">
                <a16:creationId xmlns:a16="http://schemas.microsoft.com/office/drawing/2014/main" id="{F55082CC-80EC-4C37-BA7D-BDF8A542D0AF}"/>
              </a:ext>
            </a:extLst>
          </p:cNvPr>
          <p:cNvCxnSpPr>
            <a:cxnSpLocks/>
            <a:stCxn id="12" idx="0"/>
            <a:endCxn id="5" idx="1"/>
          </p:cNvCxnSpPr>
          <p:nvPr/>
        </p:nvCxnSpPr>
        <p:spPr>
          <a:xfrm rot="5400000" flipH="1" flipV="1">
            <a:off x="8057283" y="2732987"/>
            <a:ext cx="1536788" cy="202522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3D5FC9C6-4072-46F2-B5E0-7B1484A2AF65}"/>
              </a:ext>
            </a:extLst>
          </p:cNvPr>
          <p:cNvSpPr txBox="1"/>
          <p:nvPr/>
        </p:nvSpPr>
        <p:spPr>
          <a:xfrm>
            <a:off x="8706306" y="2431922"/>
            <a:ext cx="1084382" cy="307777"/>
          </a:xfrm>
          <a:prstGeom prst="rect">
            <a:avLst/>
          </a:prstGeom>
          <a:noFill/>
        </p:spPr>
        <p:txBody>
          <a:bodyPr wrap="square" rtlCol="0">
            <a:spAutoFit/>
          </a:bodyPr>
          <a:lstStyle/>
          <a:p>
            <a:r>
              <a:rPr lang="it-IT" sz="1400" dirty="0"/>
              <a:t>Re-</a:t>
            </a:r>
            <a:r>
              <a:rPr lang="it-IT" sz="1400" dirty="0" err="1"/>
              <a:t>Elect</a:t>
            </a:r>
            <a:endParaRPr lang="it-IT" sz="1400" dirty="0"/>
          </a:p>
        </p:txBody>
      </p:sp>
      <p:pic>
        <p:nvPicPr>
          <p:cNvPr id="15" name="Immagine 14">
            <a:extLst>
              <a:ext uri="{FF2B5EF4-FFF2-40B4-BE49-F238E27FC236}">
                <a16:creationId xmlns:a16="http://schemas.microsoft.com/office/drawing/2014/main" id="{CB9D015F-0667-4A68-A577-C3DEE6CB2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3944" y="4531385"/>
            <a:ext cx="661523" cy="661523"/>
          </a:xfrm>
          <a:prstGeom prst="rect">
            <a:avLst/>
          </a:prstGeom>
        </p:spPr>
      </p:pic>
      <p:sp>
        <p:nvSpPr>
          <p:cNvPr id="16" name="CasellaDiTesto 15">
            <a:extLst>
              <a:ext uri="{FF2B5EF4-FFF2-40B4-BE49-F238E27FC236}">
                <a16:creationId xmlns:a16="http://schemas.microsoft.com/office/drawing/2014/main" id="{2C9EA960-6D6E-437F-B4CD-868DE37AA5B6}"/>
              </a:ext>
            </a:extLst>
          </p:cNvPr>
          <p:cNvSpPr txBox="1"/>
          <p:nvPr/>
        </p:nvSpPr>
        <p:spPr>
          <a:xfrm>
            <a:off x="915042" y="2781330"/>
            <a:ext cx="1084382" cy="369332"/>
          </a:xfrm>
          <a:prstGeom prst="rect">
            <a:avLst/>
          </a:prstGeom>
          <a:noFill/>
        </p:spPr>
        <p:txBody>
          <a:bodyPr wrap="square" rtlCol="0">
            <a:spAutoFit/>
          </a:bodyPr>
          <a:lstStyle/>
          <a:p>
            <a:r>
              <a:rPr lang="it-IT" b="1" dirty="0"/>
              <a:t>VOTERS</a:t>
            </a:r>
          </a:p>
        </p:txBody>
      </p:sp>
      <p:cxnSp>
        <p:nvCxnSpPr>
          <p:cNvPr id="19" name="Connettore a gomito 18">
            <a:extLst>
              <a:ext uri="{FF2B5EF4-FFF2-40B4-BE49-F238E27FC236}">
                <a16:creationId xmlns:a16="http://schemas.microsoft.com/office/drawing/2014/main" id="{7EFE8D1C-5CCA-436A-8E7D-5599C336ED6A}"/>
              </a:ext>
            </a:extLst>
          </p:cNvPr>
          <p:cNvCxnSpPr>
            <a:cxnSpLocks/>
            <a:stCxn id="5" idx="2"/>
          </p:cNvCxnSpPr>
          <p:nvPr/>
        </p:nvCxnSpPr>
        <p:spPr>
          <a:xfrm rot="16200000" flipH="1">
            <a:off x="10184621" y="3155197"/>
            <a:ext cx="1269044" cy="1640246"/>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028E1BF3-FCC8-4A70-A4E0-00B3EB299AF3}"/>
              </a:ext>
            </a:extLst>
          </p:cNvPr>
          <p:cNvSpPr txBox="1"/>
          <p:nvPr/>
        </p:nvSpPr>
        <p:spPr>
          <a:xfrm>
            <a:off x="10979284" y="5356942"/>
            <a:ext cx="1250843" cy="738664"/>
          </a:xfrm>
          <a:prstGeom prst="rect">
            <a:avLst/>
          </a:prstGeom>
          <a:noFill/>
        </p:spPr>
        <p:txBody>
          <a:bodyPr wrap="square" rtlCol="0">
            <a:spAutoFit/>
          </a:bodyPr>
          <a:lstStyle/>
          <a:p>
            <a:r>
              <a:rPr lang="en-US" sz="1400" dirty="0"/>
              <a:t>Doing bad (e.g. corruption)</a:t>
            </a:r>
            <a:endParaRPr lang="it-IT" sz="1400" dirty="0"/>
          </a:p>
        </p:txBody>
      </p:sp>
      <p:sp>
        <p:nvSpPr>
          <p:cNvPr id="17" name="Titolo 16">
            <a:extLst>
              <a:ext uri="{FF2B5EF4-FFF2-40B4-BE49-F238E27FC236}">
                <a16:creationId xmlns:a16="http://schemas.microsoft.com/office/drawing/2014/main" id="{A73D4DB4-FA4E-4242-B478-ABC1154B0907}"/>
              </a:ext>
            </a:extLst>
          </p:cNvPr>
          <p:cNvSpPr>
            <a:spLocks noGrp="1"/>
          </p:cNvSpPr>
          <p:nvPr>
            <p:ph type="title"/>
          </p:nvPr>
        </p:nvSpPr>
        <p:spPr/>
        <p:txBody>
          <a:bodyPr/>
          <a:lstStyle/>
          <a:p>
            <a:r>
              <a:rPr lang="it-IT" dirty="0"/>
              <a:t>HOW DOES TRANSPARENCY AFFECTS POLITICAL SELECTION ?</a:t>
            </a:r>
          </a:p>
        </p:txBody>
      </p:sp>
      <p:sp>
        <p:nvSpPr>
          <p:cNvPr id="26" name="Rettangolo 25">
            <a:extLst>
              <a:ext uri="{FF2B5EF4-FFF2-40B4-BE49-F238E27FC236}">
                <a16:creationId xmlns:a16="http://schemas.microsoft.com/office/drawing/2014/main" id="{7363CF4C-59D5-4CE6-B82A-AB1048ECFF45}"/>
              </a:ext>
            </a:extLst>
          </p:cNvPr>
          <p:cNvSpPr/>
          <p:nvPr/>
        </p:nvSpPr>
        <p:spPr>
          <a:xfrm>
            <a:off x="8311805" y="3869252"/>
            <a:ext cx="3761542" cy="2659258"/>
          </a:xfrm>
          <a:prstGeom prst="rect">
            <a:avLst/>
          </a:prstGeom>
          <a:solidFill>
            <a:schemeClr val="bg2">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Poor</a:t>
            </a:r>
            <a:r>
              <a:rPr lang="it-IT" sz="2400" dirty="0">
                <a:solidFill>
                  <a:schemeClr val="tx1"/>
                </a:solidFill>
              </a:rPr>
              <a:t> and </a:t>
            </a:r>
            <a:r>
              <a:rPr lang="it-IT" sz="2400" dirty="0" err="1">
                <a:solidFill>
                  <a:schemeClr val="tx1"/>
                </a:solidFill>
              </a:rPr>
              <a:t>opaque</a:t>
            </a:r>
            <a:r>
              <a:rPr lang="it-IT" sz="2400" dirty="0">
                <a:solidFill>
                  <a:schemeClr val="tx1"/>
                </a:solidFill>
              </a:rPr>
              <a:t> information on </a:t>
            </a:r>
            <a:r>
              <a:rPr lang="it-IT" sz="2400" dirty="0" err="1">
                <a:solidFill>
                  <a:schemeClr val="tx1"/>
                </a:solidFill>
              </a:rPr>
              <a:t>who</a:t>
            </a:r>
            <a:r>
              <a:rPr lang="it-IT" sz="2400" dirty="0">
                <a:solidFill>
                  <a:schemeClr val="tx1"/>
                </a:solidFill>
              </a:rPr>
              <a:t> are the </a:t>
            </a:r>
            <a:r>
              <a:rPr lang="it-IT" sz="2400" dirty="0" err="1">
                <a:solidFill>
                  <a:schemeClr val="tx1"/>
                </a:solidFill>
              </a:rPr>
              <a:t>politicians</a:t>
            </a:r>
            <a:r>
              <a:rPr lang="it-IT" sz="2400" dirty="0">
                <a:solidFill>
                  <a:schemeClr val="tx1"/>
                </a:solidFill>
              </a:rPr>
              <a:t> and </a:t>
            </a:r>
            <a:r>
              <a:rPr lang="it-IT" sz="2400" dirty="0" err="1">
                <a:solidFill>
                  <a:schemeClr val="tx1"/>
                </a:solidFill>
              </a:rPr>
              <a:t>what</a:t>
            </a:r>
            <a:r>
              <a:rPr lang="it-IT" sz="2400" dirty="0">
                <a:solidFill>
                  <a:schemeClr val="tx1"/>
                </a:solidFill>
              </a:rPr>
              <a:t> </a:t>
            </a:r>
            <a:r>
              <a:rPr lang="it-IT" sz="2400" dirty="0" err="1">
                <a:solidFill>
                  <a:schemeClr val="tx1"/>
                </a:solidFill>
              </a:rPr>
              <a:t>they</a:t>
            </a:r>
            <a:r>
              <a:rPr lang="it-IT" sz="2400" dirty="0">
                <a:solidFill>
                  <a:schemeClr val="tx1"/>
                </a:solidFill>
              </a:rPr>
              <a:t> do</a:t>
            </a:r>
          </a:p>
        </p:txBody>
      </p:sp>
      <p:sp>
        <p:nvSpPr>
          <p:cNvPr id="31" name="CasellaDiTesto 30">
            <a:extLst>
              <a:ext uri="{FF2B5EF4-FFF2-40B4-BE49-F238E27FC236}">
                <a16:creationId xmlns:a16="http://schemas.microsoft.com/office/drawing/2014/main" id="{88A4F5B2-A891-4F59-8B1F-3384C9E62C49}"/>
              </a:ext>
            </a:extLst>
          </p:cNvPr>
          <p:cNvSpPr txBox="1"/>
          <p:nvPr/>
        </p:nvSpPr>
        <p:spPr>
          <a:xfrm>
            <a:off x="10422743" y="2248415"/>
            <a:ext cx="1603279" cy="369332"/>
          </a:xfrm>
          <a:prstGeom prst="rect">
            <a:avLst/>
          </a:prstGeom>
          <a:noFill/>
        </p:spPr>
        <p:txBody>
          <a:bodyPr wrap="square" rtlCol="0">
            <a:spAutoFit/>
          </a:bodyPr>
          <a:lstStyle/>
          <a:p>
            <a:r>
              <a:rPr lang="it-IT" b="1" dirty="0"/>
              <a:t>POLITICIANS</a:t>
            </a:r>
          </a:p>
        </p:txBody>
      </p:sp>
      <p:sp>
        <p:nvSpPr>
          <p:cNvPr id="32" name="CasellaDiTesto 11">
            <a:extLst>
              <a:ext uri="{FF2B5EF4-FFF2-40B4-BE49-F238E27FC236}">
                <a16:creationId xmlns:a16="http://schemas.microsoft.com/office/drawing/2014/main" id="{A432E0E4-65BA-4F01-BBA4-8F196037F786}"/>
              </a:ext>
            </a:extLst>
          </p:cNvPr>
          <p:cNvSpPr txBox="1"/>
          <p:nvPr/>
        </p:nvSpPr>
        <p:spPr>
          <a:xfrm>
            <a:off x="5171834" y="2084832"/>
            <a:ext cx="2246001" cy="307777"/>
          </a:xfrm>
          <a:prstGeom prst="rect">
            <a:avLst/>
          </a:prstGeom>
          <a:noFill/>
        </p:spPr>
        <p:txBody>
          <a:bodyPr wrap="square" rtlCol="0">
            <a:spAutoFit/>
          </a:bodyPr>
          <a:lstStyle/>
          <a:p>
            <a:r>
              <a:rPr lang="it-IT" sz="1400" dirty="0"/>
              <a:t>...delegate</a:t>
            </a:r>
          </a:p>
        </p:txBody>
      </p:sp>
      <p:sp>
        <p:nvSpPr>
          <p:cNvPr id="2" name="TextBox 1">
            <a:extLst>
              <a:ext uri="{FF2B5EF4-FFF2-40B4-BE49-F238E27FC236}">
                <a16:creationId xmlns:a16="http://schemas.microsoft.com/office/drawing/2014/main" id="{78834BD6-0ED1-40F1-82E4-AEE27148464D}"/>
              </a:ext>
            </a:extLst>
          </p:cNvPr>
          <p:cNvSpPr txBox="1"/>
          <p:nvPr/>
        </p:nvSpPr>
        <p:spPr>
          <a:xfrm>
            <a:off x="3454400" y="2900792"/>
            <a:ext cx="3648564" cy="923330"/>
          </a:xfrm>
          <a:prstGeom prst="rect">
            <a:avLst/>
          </a:prstGeom>
          <a:noFill/>
        </p:spPr>
        <p:txBody>
          <a:bodyPr wrap="square" rtlCol="0">
            <a:spAutoFit/>
          </a:bodyPr>
          <a:lstStyle/>
          <a:p>
            <a:pPr algn="ctr"/>
            <a:r>
              <a:rPr lang="en-GB" b="1" dirty="0"/>
              <a:t>Mechanisms</a:t>
            </a:r>
          </a:p>
          <a:p>
            <a:pPr marL="342900" indent="-342900">
              <a:buFont typeface="+mj-lt"/>
              <a:buAutoNum type="arabicPeriod"/>
            </a:pPr>
            <a:r>
              <a:rPr lang="en-GB" dirty="0"/>
              <a:t>Deterrence (bad politicians do not run)</a:t>
            </a:r>
          </a:p>
        </p:txBody>
      </p:sp>
      <p:pic>
        <p:nvPicPr>
          <p:cNvPr id="27" name="Segnaposto contenuto 10">
            <a:extLst>
              <a:ext uri="{FF2B5EF4-FFF2-40B4-BE49-F238E27FC236}">
                <a16:creationId xmlns:a16="http://schemas.microsoft.com/office/drawing/2014/main" id="{EB5BD1AF-FE1A-4939-936F-C0068997C96A}"/>
              </a:ext>
            </a:extLst>
          </p:cNvPr>
          <p:cNvPicPr>
            <a:picLocks noChangeAspect="1"/>
          </p:cNvPicPr>
          <p:nvPr/>
        </p:nvPicPr>
        <p:blipFill rotWithShape="1">
          <a:blip r:embed="rId3">
            <a:extLst>
              <a:ext uri="{28A0092B-C50C-407E-A947-70E740481C1C}">
                <a14:useLocalDpi xmlns:a14="http://schemas.microsoft.com/office/drawing/2010/main" val="0"/>
              </a:ext>
            </a:extLst>
          </a:blip>
          <a:srcRect l="55794"/>
          <a:stretch/>
        </p:blipFill>
        <p:spPr>
          <a:xfrm>
            <a:off x="10155770" y="2605331"/>
            <a:ext cx="321457" cy="727182"/>
          </a:xfrm>
          <a:prstGeom prst="rect">
            <a:avLst/>
          </a:prstGeom>
        </p:spPr>
      </p:pic>
      <p:sp>
        <p:nvSpPr>
          <p:cNvPr id="7" name="TextBox 6">
            <a:extLst>
              <a:ext uri="{FF2B5EF4-FFF2-40B4-BE49-F238E27FC236}">
                <a16:creationId xmlns:a16="http://schemas.microsoft.com/office/drawing/2014/main" id="{618A7133-7AFB-4A6D-9821-0DD44C1E457F}"/>
              </a:ext>
            </a:extLst>
          </p:cNvPr>
          <p:cNvSpPr txBox="1"/>
          <p:nvPr/>
        </p:nvSpPr>
        <p:spPr>
          <a:xfrm>
            <a:off x="10094854" y="2514732"/>
            <a:ext cx="566001" cy="646331"/>
          </a:xfrm>
          <a:prstGeom prst="rect">
            <a:avLst/>
          </a:prstGeom>
          <a:noFill/>
        </p:spPr>
        <p:txBody>
          <a:bodyPr wrap="square" rtlCol="0">
            <a:spAutoFit/>
          </a:bodyPr>
          <a:lstStyle/>
          <a:p>
            <a:r>
              <a:rPr lang="en-GB" sz="3600" b="1" dirty="0">
                <a:solidFill>
                  <a:srgbClr val="FF0000"/>
                </a:solidFill>
              </a:rPr>
              <a:t>X</a:t>
            </a:r>
          </a:p>
        </p:txBody>
      </p:sp>
      <p:sp>
        <p:nvSpPr>
          <p:cNvPr id="28" name="TextBox 27">
            <a:extLst>
              <a:ext uri="{FF2B5EF4-FFF2-40B4-BE49-F238E27FC236}">
                <a16:creationId xmlns:a16="http://schemas.microsoft.com/office/drawing/2014/main" id="{5C8B83BD-7583-46D1-91B6-83B3E80772C4}"/>
              </a:ext>
            </a:extLst>
          </p:cNvPr>
          <p:cNvSpPr txBox="1"/>
          <p:nvPr/>
        </p:nvSpPr>
        <p:spPr>
          <a:xfrm>
            <a:off x="3967222" y="5277699"/>
            <a:ext cx="4064000" cy="1077218"/>
          </a:xfrm>
          <a:prstGeom prst="rect">
            <a:avLst/>
          </a:prstGeom>
          <a:noFill/>
        </p:spPr>
        <p:txBody>
          <a:bodyPr wrap="square" rtlCol="0">
            <a:spAutoFit/>
          </a:bodyPr>
          <a:lstStyle/>
          <a:p>
            <a:r>
              <a:rPr lang="en-GB" sz="3200" dirty="0"/>
              <a:t>IF WE INCREASE TRASPARENCY</a:t>
            </a:r>
          </a:p>
        </p:txBody>
      </p:sp>
    </p:spTree>
    <p:extLst>
      <p:ext uri="{BB962C8B-B14F-4D97-AF65-F5344CB8AC3E}">
        <p14:creationId xmlns:p14="http://schemas.microsoft.com/office/powerpoint/2010/main" val="397147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26"/>
                                        </p:tgtEl>
                                      </p:cBhvr>
                                    </p:animEffect>
                                    <p:set>
                                      <p:cBhvr>
                                        <p:cTn id="7" dur="1" fill="hold">
                                          <p:stCondLst>
                                            <p:cond delay="1999"/>
                                          </p:stCondLst>
                                        </p:cTn>
                                        <p:tgtEl>
                                          <p:spTgt spid="26"/>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1000"/>
                                        <p:tgtEl>
                                          <p:spTgt spid="28"/>
                                        </p:tgtEl>
                                      </p:cBhvr>
                                    </p:animEffect>
                                  </p:childTnLst>
                                </p:cTn>
                              </p:par>
                            </p:childTnLst>
                          </p:cTn>
                        </p:par>
                        <p:par>
                          <p:cTn id="11" fill="hold">
                            <p:stCondLst>
                              <p:cond delay="2000"/>
                            </p:stCondLst>
                            <p:childTnLst>
                              <p:par>
                                <p:cTn id="12" presetID="2" presetClass="exit" presetSubtype="4" fill="hold" grpId="1" nodeType="afterEffect">
                                  <p:stCondLst>
                                    <p:cond delay="0"/>
                                  </p:stCondLst>
                                  <p:childTnLst>
                                    <p:anim calcmode="lin" valueType="num">
                                      <p:cBhvr additive="base">
                                        <p:cTn id="13" dur="500"/>
                                        <p:tgtEl>
                                          <p:spTgt spid="28"/>
                                        </p:tgtEl>
                                        <p:attrNameLst>
                                          <p:attrName>ppt_x</p:attrName>
                                        </p:attrNameLst>
                                      </p:cBhvr>
                                      <p:tavLst>
                                        <p:tav tm="0">
                                          <p:val>
                                            <p:strVal val="ppt_x"/>
                                          </p:val>
                                        </p:tav>
                                        <p:tav tm="100000">
                                          <p:val>
                                            <p:strVal val="ppt_x"/>
                                          </p:val>
                                        </p:tav>
                                      </p:tavLst>
                                    </p:anim>
                                    <p:anim calcmode="lin" valueType="num">
                                      <p:cBhvr additive="base">
                                        <p:cTn id="14" dur="500"/>
                                        <p:tgtEl>
                                          <p:spTgt spid="28"/>
                                        </p:tgtEl>
                                        <p:attrNameLst>
                                          <p:attrName>ppt_y</p:attrName>
                                        </p:attrNameLst>
                                      </p:cBhvr>
                                      <p:tavLst>
                                        <p:tav tm="0">
                                          <p:val>
                                            <p:strVal val="ppt_y"/>
                                          </p:val>
                                        </p:tav>
                                        <p:tav tm="100000">
                                          <p:val>
                                            <p:strVal val="1+ppt_h/2"/>
                                          </p:val>
                                        </p:tav>
                                      </p:tavLst>
                                    </p:anim>
                                    <p:set>
                                      <p:cBhvr>
                                        <p:cTn id="15" dur="1" fill="hold">
                                          <p:stCondLst>
                                            <p:cond delay="499"/>
                                          </p:stCondLst>
                                        </p:cTn>
                                        <p:tgtEl>
                                          <p:spTgt spid="2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500"/>
                            </p:stCondLst>
                            <p:childTnLst>
                              <p:par>
                                <p:cTn id="22" presetID="42" presetClass="entr" presetSubtype="0" fill="hold" grpId="1"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7"/>
                                        </p:tgtEl>
                                        <p:attrNameLst>
                                          <p:attrName>ppt_x</p:attrName>
                                        </p:attrNameLst>
                                      </p:cBhvr>
                                      <p:tavLst>
                                        <p:tav tm="0">
                                          <p:val>
                                            <p:strVal val="ppt_x"/>
                                          </p:val>
                                        </p:tav>
                                        <p:tav tm="100000">
                                          <p:val>
                                            <p:strVal val="ppt_x"/>
                                          </p:val>
                                        </p:tav>
                                      </p:tavLst>
                                    </p:anim>
                                    <p:anim calcmode="lin" valueType="num">
                                      <p:cBhvr additive="base">
                                        <p:cTn id="31" dur="500"/>
                                        <p:tgtEl>
                                          <p:spTgt spid="27"/>
                                        </p:tgtEl>
                                        <p:attrNameLst>
                                          <p:attrName>ppt_y</p:attrName>
                                        </p:attrNameLst>
                                      </p:cBhvr>
                                      <p:tavLst>
                                        <p:tav tm="0">
                                          <p:val>
                                            <p:strVal val="ppt_y"/>
                                          </p:val>
                                        </p:tav>
                                        <p:tav tm="100000">
                                          <p:val>
                                            <p:strVal val="1+ppt_h/2"/>
                                          </p:val>
                                        </p:tav>
                                      </p:tavLst>
                                    </p:anim>
                                    <p:set>
                                      <p:cBhvr>
                                        <p:cTn id="32" dur="1" fill="hold">
                                          <p:stCondLst>
                                            <p:cond delay="499"/>
                                          </p:stCondLst>
                                        </p:cTn>
                                        <p:tgtEl>
                                          <p:spTgt spid="27"/>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19"/>
                                        </p:tgtEl>
                                        <p:attrNameLst>
                                          <p:attrName>ppt_x</p:attrName>
                                        </p:attrNameLst>
                                      </p:cBhvr>
                                      <p:tavLst>
                                        <p:tav tm="0">
                                          <p:val>
                                            <p:strVal val="ppt_x"/>
                                          </p:val>
                                        </p:tav>
                                        <p:tav tm="100000">
                                          <p:val>
                                            <p:strVal val="ppt_x"/>
                                          </p:val>
                                        </p:tav>
                                      </p:tavLst>
                                    </p:anim>
                                    <p:anim calcmode="lin" valueType="num">
                                      <p:cBhvr additive="base">
                                        <p:cTn id="35" dur="500"/>
                                        <p:tgtEl>
                                          <p:spTgt spid="19"/>
                                        </p:tgtEl>
                                        <p:attrNameLst>
                                          <p:attrName>ppt_y</p:attrName>
                                        </p:attrNameLst>
                                      </p:cBhvr>
                                      <p:tavLst>
                                        <p:tav tm="0">
                                          <p:val>
                                            <p:strVal val="ppt_y"/>
                                          </p:val>
                                        </p:tav>
                                        <p:tav tm="100000">
                                          <p:val>
                                            <p:strVal val="1+ppt_h/2"/>
                                          </p:val>
                                        </p:tav>
                                      </p:tavLst>
                                    </p:anim>
                                    <p:set>
                                      <p:cBhvr>
                                        <p:cTn id="36" dur="1" fill="hold">
                                          <p:stCondLst>
                                            <p:cond delay="499"/>
                                          </p:stCondLst>
                                        </p:cTn>
                                        <p:tgtEl>
                                          <p:spTgt spid="19"/>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15"/>
                                        </p:tgtEl>
                                        <p:attrNameLst>
                                          <p:attrName>ppt_x</p:attrName>
                                        </p:attrNameLst>
                                      </p:cBhvr>
                                      <p:tavLst>
                                        <p:tav tm="0">
                                          <p:val>
                                            <p:strVal val="ppt_x"/>
                                          </p:val>
                                        </p:tav>
                                        <p:tav tm="100000">
                                          <p:val>
                                            <p:strVal val="ppt_x"/>
                                          </p:val>
                                        </p:tav>
                                      </p:tavLst>
                                    </p:anim>
                                    <p:anim calcmode="lin" valueType="num">
                                      <p:cBhvr additive="base">
                                        <p:cTn id="39" dur="500"/>
                                        <p:tgtEl>
                                          <p:spTgt spid="15"/>
                                        </p:tgtEl>
                                        <p:attrNameLst>
                                          <p:attrName>ppt_y</p:attrName>
                                        </p:attrNameLst>
                                      </p:cBhvr>
                                      <p:tavLst>
                                        <p:tav tm="0">
                                          <p:val>
                                            <p:strVal val="ppt_y"/>
                                          </p:val>
                                        </p:tav>
                                        <p:tav tm="100000">
                                          <p:val>
                                            <p:strVal val="1+ppt_h/2"/>
                                          </p:val>
                                        </p:tav>
                                      </p:tavLst>
                                    </p:anim>
                                    <p:set>
                                      <p:cBhvr>
                                        <p:cTn id="40" dur="1" fill="hold">
                                          <p:stCondLst>
                                            <p:cond delay="499"/>
                                          </p:stCondLst>
                                        </p:cTn>
                                        <p:tgtEl>
                                          <p:spTgt spid="15"/>
                                        </p:tgtEl>
                                        <p:attrNameLst>
                                          <p:attrName>style.visibility</p:attrName>
                                        </p:attrNameLst>
                                      </p:cBhvr>
                                      <p:to>
                                        <p:strVal val="hidden"/>
                                      </p:to>
                                    </p:set>
                                  </p:childTnLst>
                                </p:cTn>
                              </p:par>
                              <p:par>
                                <p:cTn id="41" presetID="2" presetClass="exit" presetSubtype="4" fill="hold" grpId="0" nodeType="withEffect">
                                  <p:stCondLst>
                                    <p:cond delay="0"/>
                                  </p:stCondLst>
                                  <p:childTnLst>
                                    <p:anim calcmode="lin" valueType="num">
                                      <p:cBhvr additive="base">
                                        <p:cTn id="42" dur="500"/>
                                        <p:tgtEl>
                                          <p:spTgt spid="20"/>
                                        </p:tgtEl>
                                        <p:attrNameLst>
                                          <p:attrName>ppt_x</p:attrName>
                                        </p:attrNameLst>
                                      </p:cBhvr>
                                      <p:tavLst>
                                        <p:tav tm="0">
                                          <p:val>
                                            <p:strVal val="ppt_x"/>
                                          </p:val>
                                        </p:tav>
                                        <p:tav tm="100000">
                                          <p:val>
                                            <p:strVal val="ppt_x"/>
                                          </p:val>
                                        </p:tav>
                                      </p:tavLst>
                                    </p:anim>
                                    <p:anim calcmode="lin" valueType="num">
                                      <p:cBhvr additive="base">
                                        <p:cTn id="43" dur="500"/>
                                        <p:tgtEl>
                                          <p:spTgt spid="20"/>
                                        </p:tgtEl>
                                        <p:attrNameLst>
                                          <p:attrName>ppt_y</p:attrName>
                                        </p:attrNameLst>
                                      </p:cBhvr>
                                      <p:tavLst>
                                        <p:tav tm="0">
                                          <p:val>
                                            <p:strVal val="ppt_y"/>
                                          </p:val>
                                        </p:tav>
                                        <p:tav tm="100000">
                                          <p:val>
                                            <p:strVal val="1+ppt_h/2"/>
                                          </p:val>
                                        </p:tav>
                                      </p:tavLst>
                                    </p:anim>
                                    <p:set>
                                      <p:cBhvr>
                                        <p:cTn id="44" dur="1" fill="hold">
                                          <p:stCondLst>
                                            <p:cond delay="499"/>
                                          </p:stCondLst>
                                        </p:cTn>
                                        <p:tgtEl>
                                          <p:spTgt spid="20"/>
                                        </p:tgtEl>
                                        <p:attrNameLst>
                                          <p:attrName>style.visibility</p:attrName>
                                        </p:attrNameLst>
                                      </p:cBhvr>
                                      <p:to>
                                        <p:strVal val="hidden"/>
                                      </p:to>
                                    </p:set>
                                  </p:childTnLst>
                                </p:cTn>
                              </p:par>
                              <p:par>
                                <p:cTn id="45" presetID="2" presetClass="exit" presetSubtype="4" fill="hold" grpId="0" nodeType="withEffect">
                                  <p:stCondLst>
                                    <p:cond delay="0"/>
                                  </p:stCondLst>
                                  <p:childTnLst>
                                    <p:anim calcmode="lin" valueType="num">
                                      <p:cBhvr additive="base">
                                        <p:cTn id="46" dur="500"/>
                                        <p:tgtEl>
                                          <p:spTgt spid="7"/>
                                        </p:tgtEl>
                                        <p:attrNameLst>
                                          <p:attrName>ppt_x</p:attrName>
                                        </p:attrNameLst>
                                      </p:cBhvr>
                                      <p:tavLst>
                                        <p:tav tm="0">
                                          <p:val>
                                            <p:strVal val="ppt_x"/>
                                          </p:val>
                                        </p:tav>
                                        <p:tav tm="100000">
                                          <p:val>
                                            <p:strVal val="ppt_x"/>
                                          </p:val>
                                        </p:tav>
                                      </p:tavLst>
                                    </p:anim>
                                    <p:anim calcmode="lin" valueType="num">
                                      <p:cBhvr additive="base">
                                        <p:cTn id="47" dur="500"/>
                                        <p:tgtEl>
                                          <p:spTgt spid="7"/>
                                        </p:tgtEl>
                                        <p:attrNameLst>
                                          <p:attrName>ppt_y</p:attrName>
                                        </p:attrNameLst>
                                      </p:cBhvr>
                                      <p:tavLst>
                                        <p:tav tm="0">
                                          <p:val>
                                            <p:strVal val="ppt_y"/>
                                          </p:val>
                                        </p:tav>
                                        <p:tav tm="100000">
                                          <p:val>
                                            <p:strVal val="1+ppt_h/2"/>
                                          </p:val>
                                        </p:tav>
                                      </p:tavLst>
                                    </p:anim>
                                    <p:set>
                                      <p:cBhvr>
                                        <p:cTn id="4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animBg="1"/>
      <p:bldP spid="2" grpId="0"/>
      <p:bldP spid="7" grpId="0"/>
      <p:bldP spid="7" grpId="1"/>
      <p:bldP spid="28" grpId="0"/>
      <p:bldP spid="2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60F97AC-7F27-495B-AFBF-8717FEAC9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89449" y="3150662"/>
            <a:ext cx="2019949" cy="612501"/>
          </a:xfrm>
          <a:prstGeom prst="rect">
            <a:avLst/>
          </a:prstGeom>
        </p:spPr>
      </p:pic>
      <p:pic>
        <p:nvPicPr>
          <p:cNvPr id="5" name="Segnaposto contenuto 10">
            <a:extLst>
              <a:ext uri="{FF2B5EF4-FFF2-40B4-BE49-F238E27FC236}">
                <a16:creationId xmlns:a16="http://schemas.microsoft.com/office/drawing/2014/main" id="{3BB7C797-3FD4-49F1-9684-904D31345BF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5794"/>
          <a:stretch/>
        </p:blipFill>
        <p:spPr>
          <a:xfrm>
            <a:off x="9838291" y="2613616"/>
            <a:ext cx="321457" cy="727182"/>
          </a:xfrm>
        </p:spPr>
      </p:pic>
      <p:cxnSp>
        <p:nvCxnSpPr>
          <p:cNvPr id="6" name="Connettore a gomito 5">
            <a:extLst>
              <a:ext uri="{FF2B5EF4-FFF2-40B4-BE49-F238E27FC236}">
                <a16:creationId xmlns:a16="http://schemas.microsoft.com/office/drawing/2014/main" id="{D272773F-A777-460A-B756-B19F6439CEB1}"/>
              </a:ext>
            </a:extLst>
          </p:cNvPr>
          <p:cNvCxnSpPr>
            <a:cxnSpLocks/>
            <a:stCxn id="4" idx="0"/>
            <a:endCxn id="5" idx="0"/>
          </p:cNvCxnSpPr>
          <p:nvPr/>
        </p:nvCxnSpPr>
        <p:spPr>
          <a:xfrm rot="5400000" flipH="1" flipV="1">
            <a:off x="5730698" y="-1117659"/>
            <a:ext cx="537046" cy="7999597"/>
          </a:xfrm>
          <a:prstGeom prst="bentConnector3">
            <a:avLst>
              <a:gd name="adj1" fmla="val 142566"/>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96B5B0DA-806B-4BA0-9A6A-C297B0CF40C9}"/>
              </a:ext>
            </a:extLst>
          </p:cNvPr>
          <p:cNvSpPr txBox="1"/>
          <p:nvPr/>
        </p:nvSpPr>
        <p:spPr>
          <a:xfrm>
            <a:off x="8563757" y="5400810"/>
            <a:ext cx="1776138" cy="307777"/>
          </a:xfrm>
          <a:prstGeom prst="rect">
            <a:avLst/>
          </a:prstGeom>
          <a:noFill/>
        </p:spPr>
        <p:txBody>
          <a:bodyPr wrap="square" rtlCol="0">
            <a:spAutoFit/>
          </a:bodyPr>
          <a:lstStyle/>
          <a:p>
            <a:r>
              <a:rPr lang="it-IT" sz="1400" dirty="0" err="1"/>
              <a:t>Doing</a:t>
            </a:r>
            <a:r>
              <a:rPr lang="it-IT" sz="1400" dirty="0"/>
              <a:t> good</a:t>
            </a:r>
          </a:p>
        </p:txBody>
      </p:sp>
      <p:pic>
        <p:nvPicPr>
          <p:cNvPr id="9" name="Immagine 8">
            <a:extLst>
              <a:ext uri="{FF2B5EF4-FFF2-40B4-BE49-F238E27FC236}">
                <a16:creationId xmlns:a16="http://schemas.microsoft.com/office/drawing/2014/main" id="{2E732E52-84E1-4FFE-87B2-FA9AB14D7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876" y="4775182"/>
            <a:ext cx="489701" cy="489701"/>
          </a:xfrm>
          <a:prstGeom prst="rect">
            <a:avLst/>
          </a:prstGeom>
        </p:spPr>
      </p:pic>
      <p:cxnSp>
        <p:nvCxnSpPr>
          <p:cNvPr id="10" name="Connettore a gomito 9">
            <a:extLst>
              <a:ext uri="{FF2B5EF4-FFF2-40B4-BE49-F238E27FC236}">
                <a16:creationId xmlns:a16="http://schemas.microsoft.com/office/drawing/2014/main" id="{EC0248B5-368C-4972-B42C-D526BC5136E5}"/>
              </a:ext>
            </a:extLst>
          </p:cNvPr>
          <p:cNvCxnSpPr>
            <a:stCxn id="5" idx="2"/>
            <a:endCxn id="9" idx="0"/>
          </p:cNvCxnSpPr>
          <p:nvPr/>
        </p:nvCxnSpPr>
        <p:spPr>
          <a:xfrm rot="5400000">
            <a:off x="8790182" y="3566344"/>
            <a:ext cx="1434384" cy="983293"/>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Connettore a gomito 10">
            <a:extLst>
              <a:ext uri="{FF2B5EF4-FFF2-40B4-BE49-F238E27FC236}">
                <a16:creationId xmlns:a16="http://schemas.microsoft.com/office/drawing/2014/main" id="{873A4FB0-D03B-44E0-8DEE-2EF531B06952}"/>
              </a:ext>
            </a:extLst>
          </p:cNvPr>
          <p:cNvCxnSpPr>
            <a:cxnSpLocks/>
            <a:stCxn id="4" idx="2"/>
            <a:endCxn id="9" idx="1"/>
          </p:cNvCxnSpPr>
          <p:nvPr/>
        </p:nvCxnSpPr>
        <p:spPr>
          <a:xfrm rot="16200000" flipH="1">
            <a:off x="4756714" y="1005871"/>
            <a:ext cx="1256870" cy="6771453"/>
          </a:xfrm>
          <a:prstGeom prst="bentConnector2">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C14B9F2D-24AE-40BA-ABEE-0DF7D9A2BCCC}"/>
              </a:ext>
            </a:extLst>
          </p:cNvPr>
          <p:cNvSpPr txBox="1"/>
          <p:nvPr/>
        </p:nvSpPr>
        <p:spPr>
          <a:xfrm>
            <a:off x="7184138" y="4513995"/>
            <a:ext cx="1257850" cy="523220"/>
          </a:xfrm>
          <a:prstGeom prst="rect">
            <a:avLst/>
          </a:prstGeom>
          <a:noFill/>
        </p:spPr>
        <p:txBody>
          <a:bodyPr wrap="square" rtlCol="0">
            <a:spAutoFit/>
          </a:bodyPr>
          <a:lstStyle/>
          <a:p>
            <a:r>
              <a:rPr lang="it-IT" sz="1400" dirty="0" err="1"/>
              <a:t>Evaluate</a:t>
            </a:r>
            <a:r>
              <a:rPr lang="it-IT" sz="1400" dirty="0"/>
              <a:t> </a:t>
            </a:r>
            <a:r>
              <a:rPr lang="it-IT" sz="1400" dirty="0" err="1"/>
              <a:t>Results</a:t>
            </a:r>
            <a:endParaRPr lang="it-IT" sz="1400" dirty="0"/>
          </a:p>
        </p:txBody>
      </p:sp>
      <p:cxnSp>
        <p:nvCxnSpPr>
          <p:cNvPr id="13" name="Connettore a gomito 12">
            <a:extLst>
              <a:ext uri="{FF2B5EF4-FFF2-40B4-BE49-F238E27FC236}">
                <a16:creationId xmlns:a16="http://schemas.microsoft.com/office/drawing/2014/main" id="{F55082CC-80EC-4C37-BA7D-BDF8A542D0AF}"/>
              </a:ext>
            </a:extLst>
          </p:cNvPr>
          <p:cNvCxnSpPr>
            <a:cxnSpLocks/>
            <a:stCxn id="12" idx="0"/>
            <a:endCxn id="5" idx="1"/>
          </p:cNvCxnSpPr>
          <p:nvPr/>
        </p:nvCxnSpPr>
        <p:spPr>
          <a:xfrm rot="5400000" flipH="1" flipV="1">
            <a:off x="8057283" y="2732987"/>
            <a:ext cx="1536788" cy="202522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3D5FC9C6-4072-46F2-B5E0-7B1484A2AF65}"/>
              </a:ext>
            </a:extLst>
          </p:cNvPr>
          <p:cNvSpPr txBox="1"/>
          <p:nvPr/>
        </p:nvSpPr>
        <p:spPr>
          <a:xfrm>
            <a:off x="8706306" y="2431922"/>
            <a:ext cx="1084382" cy="307777"/>
          </a:xfrm>
          <a:prstGeom prst="rect">
            <a:avLst/>
          </a:prstGeom>
          <a:noFill/>
        </p:spPr>
        <p:txBody>
          <a:bodyPr wrap="square" rtlCol="0">
            <a:spAutoFit/>
          </a:bodyPr>
          <a:lstStyle/>
          <a:p>
            <a:r>
              <a:rPr lang="it-IT" sz="1400" dirty="0"/>
              <a:t>Re-</a:t>
            </a:r>
            <a:r>
              <a:rPr lang="it-IT" sz="1400" dirty="0" err="1"/>
              <a:t>Elect</a:t>
            </a:r>
            <a:endParaRPr lang="it-IT" sz="1400" dirty="0"/>
          </a:p>
        </p:txBody>
      </p:sp>
      <p:pic>
        <p:nvPicPr>
          <p:cNvPr id="15" name="Immagine 14">
            <a:extLst>
              <a:ext uri="{FF2B5EF4-FFF2-40B4-BE49-F238E27FC236}">
                <a16:creationId xmlns:a16="http://schemas.microsoft.com/office/drawing/2014/main" id="{CB9D015F-0667-4A68-A577-C3DEE6CB2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4383" y="4523539"/>
            <a:ext cx="661523" cy="661523"/>
          </a:xfrm>
          <a:prstGeom prst="rect">
            <a:avLst/>
          </a:prstGeom>
        </p:spPr>
      </p:pic>
      <p:sp>
        <p:nvSpPr>
          <p:cNvPr id="16" name="CasellaDiTesto 15">
            <a:extLst>
              <a:ext uri="{FF2B5EF4-FFF2-40B4-BE49-F238E27FC236}">
                <a16:creationId xmlns:a16="http://schemas.microsoft.com/office/drawing/2014/main" id="{2C9EA960-6D6E-437F-B4CD-868DE37AA5B6}"/>
              </a:ext>
            </a:extLst>
          </p:cNvPr>
          <p:cNvSpPr txBox="1"/>
          <p:nvPr/>
        </p:nvSpPr>
        <p:spPr>
          <a:xfrm>
            <a:off x="915042" y="2781330"/>
            <a:ext cx="1084382" cy="369332"/>
          </a:xfrm>
          <a:prstGeom prst="rect">
            <a:avLst/>
          </a:prstGeom>
          <a:noFill/>
        </p:spPr>
        <p:txBody>
          <a:bodyPr wrap="square" rtlCol="0">
            <a:spAutoFit/>
          </a:bodyPr>
          <a:lstStyle/>
          <a:p>
            <a:r>
              <a:rPr lang="it-IT" b="1" dirty="0"/>
              <a:t>VOTERS</a:t>
            </a:r>
          </a:p>
        </p:txBody>
      </p:sp>
      <p:cxnSp>
        <p:nvCxnSpPr>
          <p:cNvPr id="19" name="Connettore a gomito 18">
            <a:extLst>
              <a:ext uri="{FF2B5EF4-FFF2-40B4-BE49-F238E27FC236}">
                <a16:creationId xmlns:a16="http://schemas.microsoft.com/office/drawing/2014/main" id="{7EFE8D1C-5CCA-436A-8E7D-5599C336ED6A}"/>
              </a:ext>
            </a:extLst>
          </p:cNvPr>
          <p:cNvCxnSpPr>
            <a:stCxn id="5" idx="2"/>
            <a:endCxn id="15" idx="0"/>
          </p:cNvCxnSpPr>
          <p:nvPr/>
        </p:nvCxnSpPr>
        <p:spPr>
          <a:xfrm rot="16200000" flipH="1">
            <a:off x="10185712" y="3154105"/>
            <a:ext cx="1182741" cy="1556125"/>
          </a:xfrm>
          <a:prstGeom prst="bentConnector3">
            <a:avLst>
              <a:gd name="adj1" fmla="val 61714"/>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028E1BF3-FCC8-4A70-A4E0-00B3EB299AF3}"/>
              </a:ext>
            </a:extLst>
          </p:cNvPr>
          <p:cNvSpPr txBox="1"/>
          <p:nvPr/>
        </p:nvSpPr>
        <p:spPr>
          <a:xfrm>
            <a:off x="10929723" y="5349096"/>
            <a:ext cx="1250843" cy="738664"/>
          </a:xfrm>
          <a:prstGeom prst="rect">
            <a:avLst/>
          </a:prstGeom>
          <a:noFill/>
        </p:spPr>
        <p:txBody>
          <a:bodyPr wrap="square" rtlCol="0">
            <a:spAutoFit/>
          </a:bodyPr>
          <a:lstStyle/>
          <a:p>
            <a:r>
              <a:rPr lang="en-US" sz="1400" dirty="0"/>
              <a:t>Doing bad (e.g. corruption)</a:t>
            </a:r>
            <a:endParaRPr lang="it-IT" sz="1400" dirty="0"/>
          </a:p>
        </p:txBody>
      </p:sp>
      <p:cxnSp>
        <p:nvCxnSpPr>
          <p:cNvPr id="22" name="Connettore a gomito 21">
            <a:extLst>
              <a:ext uri="{FF2B5EF4-FFF2-40B4-BE49-F238E27FC236}">
                <a16:creationId xmlns:a16="http://schemas.microsoft.com/office/drawing/2014/main" id="{DBFF9D62-8005-44F4-B71B-2B7745D017A7}"/>
              </a:ext>
            </a:extLst>
          </p:cNvPr>
          <p:cNvCxnSpPr>
            <a:cxnSpLocks/>
            <a:stCxn id="20" idx="2"/>
          </p:cNvCxnSpPr>
          <p:nvPr/>
        </p:nvCxnSpPr>
        <p:spPr>
          <a:xfrm rot="5400000" flipH="1">
            <a:off x="6542466" y="1075081"/>
            <a:ext cx="50946" cy="9974412"/>
          </a:xfrm>
          <a:prstGeom prst="bentConnector4">
            <a:avLst>
              <a:gd name="adj1" fmla="val -448710"/>
              <a:gd name="adj2" fmla="val 53135"/>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 name="Elemento grafico 22" descr="Secchio e straccio con riempimento a tinta unita">
            <a:extLst>
              <a:ext uri="{FF2B5EF4-FFF2-40B4-BE49-F238E27FC236}">
                <a16:creationId xmlns:a16="http://schemas.microsoft.com/office/drawing/2014/main" id="{23089DDD-4578-4BB3-8058-856EF38EFA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4973" y="5566574"/>
            <a:ext cx="443404" cy="443404"/>
          </a:xfrm>
          <a:prstGeom prst="rect">
            <a:avLst/>
          </a:prstGeom>
        </p:spPr>
      </p:pic>
      <p:pic>
        <p:nvPicPr>
          <p:cNvPr id="24" name="Immagine 23">
            <a:extLst>
              <a:ext uri="{FF2B5EF4-FFF2-40B4-BE49-F238E27FC236}">
                <a16:creationId xmlns:a16="http://schemas.microsoft.com/office/drawing/2014/main" id="{C8608EFA-EDD9-433A-B12A-B88223081218}"/>
              </a:ext>
            </a:extLst>
          </p:cNvPr>
          <p:cNvPicPr>
            <a:picLocks noChangeAspect="1"/>
          </p:cNvPicPr>
          <p:nvPr/>
        </p:nvPicPr>
        <p:blipFill>
          <a:blip r:embed="rId8"/>
          <a:stretch>
            <a:fillRect/>
          </a:stretch>
        </p:blipFill>
        <p:spPr>
          <a:xfrm rot="18900000">
            <a:off x="698856" y="5645315"/>
            <a:ext cx="309458" cy="609678"/>
          </a:xfrm>
          <a:prstGeom prst="rect">
            <a:avLst/>
          </a:prstGeom>
        </p:spPr>
      </p:pic>
      <p:sp>
        <p:nvSpPr>
          <p:cNvPr id="25" name="CasellaDiTesto 24">
            <a:extLst>
              <a:ext uri="{FF2B5EF4-FFF2-40B4-BE49-F238E27FC236}">
                <a16:creationId xmlns:a16="http://schemas.microsoft.com/office/drawing/2014/main" id="{53E75A9A-0026-4FE2-9755-9AE75DD8EDA5}"/>
              </a:ext>
            </a:extLst>
          </p:cNvPr>
          <p:cNvSpPr txBox="1"/>
          <p:nvPr/>
        </p:nvSpPr>
        <p:spPr>
          <a:xfrm>
            <a:off x="819038" y="5253560"/>
            <a:ext cx="949339" cy="523220"/>
          </a:xfrm>
          <a:prstGeom prst="rect">
            <a:avLst/>
          </a:prstGeom>
          <a:noFill/>
        </p:spPr>
        <p:txBody>
          <a:bodyPr wrap="square" rtlCol="0">
            <a:spAutoFit/>
          </a:bodyPr>
          <a:lstStyle/>
          <a:p>
            <a:r>
              <a:rPr lang="it-IT" sz="1400" dirty="0"/>
              <a:t>Not </a:t>
            </a:r>
            <a:r>
              <a:rPr lang="it-IT" sz="1400" dirty="0" err="1"/>
              <a:t>elected</a:t>
            </a:r>
            <a:endParaRPr lang="it-IT" sz="1400" dirty="0"/>
          </a:p>
        </p:txBody>
      </p:sp>
      <p:sp>
        <p:nvSpPr>
          <p:cNvPr id="17" name="Titolo 16">
            <a:extLst>
              <a:ext uri="{FF2B5EF4-FFF2-40B4-BE49-F238E27FC236}">
                <a16:creationId xmlns:a16="http://schemas.microsoft.com/office/drawing/2014/main" id="{A73D4DB4-FA4E-4242-B478-ABC1154B0907}"/>
              </a:ext>
            </a:extLst>
          </p:cNvPr>
          <p:cNvSpPr>
            <a:spLocks noGrp="1"/>
          </p:cNvSpPr>
          <p:nvPr>
            <p:ph type="title"/>
          </p:nvPr>
        </p:nvSpPr>
        <p:spPr/>
        <p:txBody>
          <a:bodyPr/>
          <a:lstStyle/>
          <a:p>
            <a:r>
              <a:rPr lang="it-IT" dirty="0"/>
              <a:t>HOW DOES TRANSPARENCY AFFECTS POLITICAL SELECTION ?</a:t>
            </a:r>
          </a:p>
        </p:txBody>
      </p:sp>
      <p:sp>
        <p:nvSpPr>
          <p:cNvPr id="31" name="CasellaDiTesto 30">
            <a:extLst>
              <a:ext uri="{FF2B5EF4-FFF2-40B4-BE49-F238E27FC236}">
                <a16:creationId xmlns:a16="http://schemas.microsoft.com/office/drawing/2014/main" id="{88A4F5B2-A891-4F59-8B1F-3384C9E62C49}"/>
              </a:ext>
            </a:extLst>
          </p:cNvPr>
          <p:cNvSpPr txBox="1"/>
          <p:nvPr/>
        </p:nvSpPr>
        <p:spPr>
          <a:xfrm>
            <a:off x="10422743" y="2248415"/>
            <a:ext cx="1603279" cy="369332"/>
          </a:xfrm>
          <a:prstGeom prst="rect">
            <a:avLst/>
          </a:prstGeom>
          <a:noFill/>
        </p:spPr>
        <p:txBody>
          <a:bodyPr wrap="square" rtlCol="0">
            <a:spAutoFit/>
          </a:bodyPr>
          <a:lstStyle/>
          <a:p>
            <a:r>
              <a:rPr lang="it-IT" b="1" dirty="0"/>
              <a:t>POLITICIANS</a:t>
            </a:r>
          </a:p>
        </p:txBody>
      </p:sp>
      <p:sp>
        <p:nvSpPr>
          <p:cNvPr id="32" name="CasellaDiTesto 11">
            <a:extLst>
              <a:ext uri="{FF2B5EF4-FFF2-40B4-BE49-F238E27FC236}">
                <a16:creationId xmlns:a16="http://schemas.microsoft.com/office/drawing/2014/main" id="{A432E0E4-65BA-4F01-BBA4-8F196037F786}"/>
              </a:ext>
            </a:extLst>
          </p:cNvPr>
          <p:cNvSpPr txBox="1"/>
          <p:nvPr/>
        </p:nvSpPr>
        <p:spPr>
          <a:xfrm>
            <a:off x="5171834" y="2084832"/>
            <a:ext cx="2246001" cy="307777"/>
          </a:xfrm>
          <a:prstGeom prst="rect">
            <a:avLst/>
          </a:prstGeom>
          <a:noFill/>
        </p:spPr>
        <p:txBody>
          <a:bodyPr wrap="square" rtlCol="0">
            <a:spAutoFit/>
          </a:bodyPr>
          <a:lstStyle/>
          <a:p>
            <a:r>
              <a:rPr lang="it-IT" sz="1400" dirty="0"/>
              <a:t>...delegate</a:t>
            </a:r>
          </a:p>
        </p:txBody>
      </p:sp>
      <p:sp>
        <p:nvSpPr>
          <p:cNvPr id="2" name="TextBox 1">
            <a:extLst>
              <a:ext uri="{FF2B5EF4-FFF2-40B4-BE49-F238E27FC236}">
                <a16:creationId xmlns:a16="http://schemas.microsoft.com/office/drawing/2014/main" id="{78834BD6-0ED1-40F1-82E4-AEE27148464D}"/>
              </a:ext>
            </a:extLst>
          </p:cNvPr>
          <p:cNvSpPr txBox="1"/>
          <p:nvPr/>
        </p:nvSpPr>
        <p:spPr>
          <a:xfrm>
            <a:off x="3454400" y="2900792"/>
            <a:ext cx="3648564" cy="1754326"/>
          </a:xfrm>
          <a:prstGeom prst="rect">
            <a:avLst/>
          </a:prstGeom>
          <a:noFill/>
        </p:spPr>
        <p:txBody>
          <a:bodyPr wrap="square" rtlCol="0">
            <a:spAutoFit/>
          </a:bodyPr>
          <a:lstStyle/>
          <a:p>
            <a:pPr algn="ctr"/>
            <a:r>
              <a:rPr lang="en-GB" b="1" dirty="0"/>
              <a:t>Mechanisms</a:t>
            </a:r>
          </a:p>
          <a:p>
            <a:pPr marL="342900" indent="-342900">
              <a:buFont typeface="+mj-lt"/>
              <a:buAutoNum type="arabicPeriod"/>
            </a:pPr>
            <a:r>
              <a:rPr lang="en-GB" dirty="0"/>
              <a:t>Deterrence (bad politicians do not run)</a:t>
            </a:r>
          </a:p>
          <a:p>
            <a:pPr marL="342900" indent="-342900">
              <a:buFont typeface="+mj-lt"/>
              <a:buAutoNum type="arabicPeriod"/>
            </a:pPr>
            <a:r>
              <a:rPr lang="en-GB" dirty="0"/>
              <a:t>Influence on vote choices (better-informed voters make better choices)</a:t>
            </a:r>
          </a:p>
        </p:txBody>
      </p:sp>
      <p:pic>
        <p:nvPicPr>
          <p:cNvPr id="27" name="Segnaposto contenuto 10">
            <a:extLst>
              <a:ext uri="{FF2B5EF4-FFF2-40B4-BE49-F238E27FC236}">
                <a16:creationId xmlns:a16="http://schemas.microsoft.com/office/drawing/2014/main" id="{EB5BD1AF-FE1A-4939-936F-C0068997C96A}"/>
              </a:ext>
            </a:extLst>
          </p:cNvPr>
          <p:cNvPicPr>
            <a:picLocks noChangeAspect="1"/>
          </p:cNvPicPr>
          <p:nvPr/>
        </p:nvPicPr>
        <p:blipFill rotWithShape="1">
          <a:blip r:embed="rId3">
            <a:extLst>
              <a:ext uri="{28A0092B-C50C-407E-A947-70E740481C1C}">
                <a14:useLocalDpi xmlns:a14="http://schemas.microsoft.com/office/drawing/2010/main" val="0"/>
              </a:ext>
            </a:extLst>
          </a:blip>
          <a:srcRect l="55794"/>
          <a:stretch/>
        </p:blipFill>
        <p:spPr>
          <a:xfrm>
            <a:off x="10194310" y="2605770"/>
            <a:ext cx="321457" cy="727182"/>
          </a:xfrm>
          <a:prstGeom prst="rect">
            <a:avLst/>
          </a:prstGeom>
        </p:spPr>
      </p:pic>
      <p:sp>
        <p:nvSpPr>
          <p:cNvPr id="28" name="Rettangolo 25">
            <a:extLst>
              <a:ext uri="{FF2B5EF4-FFF2-40B4-BE49-F238E27FC236}">
                <a16:creationId xmlns:a16="http://schemas.microsoft.com/office/drawing/2014/main" id="{4DE0618A-345E-42A7-82D7-E3735533680E}"/>
              </a:ext>
            </a:extLst>
          </p:cNvPr>
          <p:cNvSpPr/>
          <p:nvPr/>
        </p:nvSpPr>
        <p:spPr>
          <a:xfrm>
            <a:off x="8311807" y="3871050"/>
            <a:ext cx="3761542" cy="2659258"/>
          </a:xfrm>
          <a:prstGeom prst="rect">
            <a:avLst/>
          </a:prstGeom>
          <a:solidFill>
            <a:schemeClr val="bg2">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Poor</a:t>
            </a:r>
            <a:r>
              <a:rPr lang="it-IT" sz="2400" dirty="0">
                <a:solidFill>
                  <a:schemeClr val="tx1"/>
                </a:solidFill>
              </a:rPr>
              <a:t> and </a:t>
            </a:r>
            <a:r>
              <a:rPr lang="it-IT" sz="2400" dirty="0" err="1">
                <a:solidFill>
                  <a:schemeClr val="tx1"/>
                </a:solidFill>
              </a:rPr>
              <a:t>opaque</a:t>
            </a:r>
            <a:r>
              <a:rPr lang="it-IT" sz="2400" dirty="0">
                <a:solidFill>
                  <a:schemeClr val="tx1"/>
                </a:solidFill>
              </a:rPr>
              <a:t> information on </a:t>
            </a:r>
            <a:r>
              <a:rPr lang="it-IT" sz="2400" dirty="0" err="1">
                <a:solidFill>
                  <a:schemeClr val="tx1"/>
                </a:solidFill>
              </a:rPr>
              <a:t>who</a:t>
            </a:r>
            <a:r>
              <a:rPr lang="it-IT" sz="2400" dirty="0">
                <a:solidFill>
                  <a:schemeClr val="tx1"/>
                </a:solidFill>
              </a:rPr>
              <a:t> are the </a:t>
            </a:r>
            <a:r>
              <a:rPr lang="it-IT" sz="2400" dirty="0" err="1">
                <a:solidFill>
                  <a:schemeClr val="tx1"/>
                </a:solidFill>
              </a:rPr>
              <a:t>politicians</a:t>
            </a:r>
            <a:r>
              <a:rPr lang="it-IT" sz="2400" dirty="0">
                <a:solidFill>
                  <a:schemeClr val="tx1"/>
                </a:solidFill>
              </a:rPr>
              <a:t> and </a:t>
            </a:r>
            <a:r>
              <a:rPr lang="it-IT" sz="2400" dirty="0" err="1">
                <a:solidFill>
                  <a:schemeClr val="tx1"/>
                </a:solidFill>
              </a:rPr>
              <a:t>what</a:t>
            </a:r>
            <a:r>
              <a:rPr lang="it-IT" sz="2400" dirty="0">
                <a:solidFill>
                  <a:schemeClr val="tx1"/>
                </a:solidFill>
              </a:rPr>
              <a:t> </a:t>
            </a:r>
            <a:r>
              <a:rPr lang="it-IT" sz="2400" dirty="0" err="1">
                <a:solidFill>
                  <a:schemeClr val="tx1"/>
                </a:solidFill>
              </a:rPr>
              <a:t>they</a:t>
            </a:r>
            <a:r>
              <a:rPr lang="it-IT" sz="2400" dirty="0">
                <a:solidFill>
                  <a:schemeClr val="tx1"/>
                </a:solidFill>
              </a:rPr>
              <a:t> do</a:t>
            </a:r>
          </a:p>
        </p:txBody>
      </p:sp>
      <p:sp>
        <p:nvSpPr>
          <p:cNvPr id="29" name="TextBox 28">
            <a:extLst>
              <a:ext uri="{FF2B5EF4-FFF2-40B4-BE49-F238E27FC236}">
                <a16:creationId xmlns:a16="http://schemas.microsoft.com/office/drawing/2014/main" id="{BA0CE730-72BC-47DF-B75A-47E1EF5461B7}"/>
              </a:ext>
            </a:extLst>
          </p:cNvPr>
          <p:cNvSpPr txBox="1"/>
          <p:nvPr/>
        </p:nvSpPr>
        <p:spPr>
          <a:xfrm>
            <a:off x="3967222" y="5277699"/>
            <a:ext cx="4064000" cy="1077218"/>
          </a:xfrm>
          <a:prstGeom prst="rect">
            <a:avLst/>
          </a:prstGeom>
          <a:noFill/>
        </p:spPr>
        <p:txBody>
          <a:bodyPr wrap="square" rtlCol="0">
            <a:spAutoFit/>
          </a:bodyPr>
          <a:lstStyle/>
          <a:p>
            <a:r>
              <a:rPr lang="en-GB" sz="3200" dirty="0"/>
              <a:t>IF WE INCREASE TRANSPARENCY</a:t>
            </a:r>
          </a:p>
        </p:txBody>
      </p:sp>
    </p:spTree>
    <p:extLst>
      <p:ext uri="{BB962C8B-B14F-4D97-AF65-F5344CB8AC3E}">
        <p14:creationId xmlns:p14="http://schemas.microsoft.com/office/powerpoint/2010/main" val="3672434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1000"/>
                                        <p:tgtEl>
                                          <p:spTgt spid="29"/>
                                        </p:tgtEl>
                                      </p:cBhvr>
                                    </p:animEffect>
                                  </p:childTnLst>
                                </p:cTn>
                              </p:par>
                            </p:childTnLst>
                          </p:cTn>
                        </p:par>
                        <p:par>
                          <p:cTn id="11" fill="hold">
                            <p:stCondLst>
                              <p:cond delay="1000"/>
                            </p:stCondLst>
                            <p:childTnLst>
                              <p:par>
                                <p:cTn id="12" presetID="2" presetClass="exit" presetSubtype="4" fill="hold" grpId="1" nodeType="afterEffect">
                                  <p:stCondLst>
                                    <p:cond delay="0"/>
                                  </p:stCondLst>
                                  <p:childTnLst>
                                    <p:anim calcmode="lin" valueType="num">
                                      <p:cBhvr additive="base">
                                        <p:cTn id="13" dur="500"/>
                                        <p:tgtEl>
                                          <p:spTgt spid="29"/>
                                        </p:tgtEl>
                                        <p:attrNameLst>
                                          <p:attrName>ppt_x</p:attrName>
                                        </p:attrNameLst>
                                      </p:cBhvr>
                                      <p:tavLst>
                                        <p:tav tm="0">
                                          <p:val>
                                            <p:strVal val="ppt_x"/>
                                          </p:val>
                                        </p:tav>
                                        <p:tav tm="100000">
                                          <p:val>
                                            <p:strVal val="ppt_x"/>
                                          </p:val>
                                        </p:tav>
                                      </p:tavLst>
                                    </p:anim>
                                    <p:anim calcmode="lin" valueType="num">
                                      <p:cBhvr additive="base">
                                        <p:cTn id="14" dur="500"/>
                                        <p:tgtEl>
                                          <p:spTgt spid="29"/>
                                        </p:tgtEl>
                                        <p:attrNameLst>
                                          <p:attrName>ppt_y</p:attrName>
                                        </p:attrNameLst>
                                      </p:cBhvr>
                                      <p:tavLst>
                                        <p:tav tm="0">
                                          <p:val>
                                            <p:strVal val="ppt_y"/>
                                          </p:val>
                                        </p:tav>
                                        <p:tav tm="100000">
                                          <p:val>
                                            <p:strVal val="1+ppt_h/2"/>
                                          </p:val>
                                        </p:tav>
                                      </p:tavLst>
                                    </p:anim>
                                    <p:set>
                                      <p:cBhvr>
                                        <p:cTn id="15" dur="1" fill="hold">
                                          <p:stCondLst>
                                            <p:cond delay="499"/>
                                          </p:stCondLst>
                                        </p:cTn>
                                        <p:tgtEl>
                                          <p:spTgt spid="2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par>
                                <p:cTn id="41" presetID="2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8" grpId="0" animBg="1"/>
      <p:bldP spid="29" grpId="0"/>
      <p:bldP spid="29"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0EACCC-53AE-4265-9FB1-8EDF5BD63EDD}"/>
              </a:ext>
            </a:extLst>
          </p:cNvPr>
          <p:cNvSpPr>
            <a:spLocks noGrp="1"/>
          </p:cNvSpPr>
          <p:nvPr>
            <p:ph type="title"/>
          </p:nvPr>
        </p:nvSpPr>
        <p:spPr>
          <a:xfrm>
            <a:off x="1024128" y="585216"/>
            <a:ext cx="5867061" cy="1499616"/>
          </a:xfrm>
        </p:spPr>
        <p:txBody>
          <a:bodyPr>
            <a:normAutofit/>
          </a:bodyPr>
          <a:lstStyle/>
          <a:p>
            <a:r>
              <a:rPr lang="it-IT" dirty="0"/>
              <a:t>THE STUDY</a:t>
            </a:r>
          </a:p>
        </p:txBody>
      </p:sp>
      <p:pic>
        <p:nvPicPr>
          <p:cNvPr id="5" name="Segnaposto contenuto 4">
            <a:extLst>
              <a:ext uri="{FF2B5EF4-FFF2-40B4-BE49-F238E27FC236}">
                <a16:creationId xmlns:a16="http://schemas.microsoft.com/office/drawing/2014/main" id="{55CFA6F2-C096-4093-8805-6F5FE09FD9E1}"/>
              </a:ext>
            </a:extLst>
          </p:cNvPr>
          <p:cNvPicPr>
            <a:picLocks noChangeAspect="1"/>
          </p:cNvPicPr>
          <p:nvPr/>
        </p:nvPicPr>
        <p:blipFill>
          <a:blip r:embed="rId2"/>
          <a:stretch>
            <a:fillRect/>
          </a:stretch>
        </p:blipFill>
        <p:spPr>
          <a:xfrm>
            <a:off x="1139010" y="2136780"/>
            <a:ext cx="5822022" cy="3886200"/>
          </a:xfrm>
          <a:prstGeom prst="rect">
            <a:avLst/>
          </a:prstGeom>
        </p:spPr>
      </p:pic>
      <p:sp>
        <p:nvSpPr>
          <p:cNvPr id="14" name="Rectangle 13">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220FD9B0-2500-4B22-89C4-1BD4012BFAA8}"/>
              </a:ext>
            </a:extLst>
          </p:cNvPr>
          <p:cNvSpPr>
            <a:spLocks noGrp="1"/>
          </p:cNvSpPr>
          <p:nvPr>
            <p:ph idx="1"/>
          </p:nvPr>
        </p:nvSpPr>
        <p:spPr>
          <a:xfrm>
            <a:off x="8021490" y="585216"/>
            <a:ext cx="3527043" cy="5586984"/>
          </a:xfrm>
        </p:spPr>
        <p:txBody>
          <a:bodyPr anchor="ctr">
            <a:normAutofit/>
          </a:bodyPr>
          <a:lstStyle/>
          <a:p>
            <a:r>
              <a:rPr lang="en-US" sz="2000" dirty="0">
                <a:solidFill>
                  <a:srgbClr val="FFFFFF"/>
                </a:solidFill>
              </a:rPr>
              <a:t>Period:</a:t>
            </a:r>
          </a:p>
          <a:p>
            <a:r>
              <a:rPr lang="en-US" sz="2000" b="1" dirty="0">
                <a:solidFill>
                  <a:srgbClr val="FFFFFF"/>
                </a:solidFill>
              </a:rPr>
              <a:t>October 2021, Elections for the municipality of Rome (Italy)</a:t>
            </a:r>
          </a:p>
          <a:p>
            <a:r>
              <a:rPr lang="en-US" sz="2000" dirty="0">
                <a:solidFill>
                  <a:srgbClr val="FFFFFF"/>
                </a:solidFill>
              </a:rPr>
              <a:t>Method:</a:t>
            </a:r>
          </a:p>
          <a:p>
            <a:r>
              <a:rPr lang="en-US" sz="2000" b="1" dirty="0">
                <a:solidFill>
                  <a:srgbClr val="FFFFFF"/>
                </a:solidFill>
              </a:rPr>
              <a:t>Web-based experiment</a:t>
            </a:r>
          </a:p>
        </p:txBody>
      </p:sp>
      <p:sp>
        <p:nvSpPr>
          <p:cNvPr id="3" name="TextBox 2">
            <a:extLst>
              <a:ext uri="{FF2B5EF4-FFF2-40B4-BE49-F238E27FC236}">
                <a16:creationId xmlns:a16="http://schemas.microsoft.com/office/drawing/2014/main" id="{E91B5EAD-0809-4F85-B226-B2C36205E6D1}"/>
              </a:ext>
            </a:extLst>
          </p:cNvPr>
          <p:cNvSpPr txBox="1"/>
          <p:nvPr/>
        </p:nvSpPr>
        <p:spPr>
          <a:xfrm rot="20700000">
            <a:off x="1732778" y="3434670"/>
            <a:ext cx="6012733" cy="707886"/>
          </a:xfrm>
          <a:prstGeom prst="rect">
            <a:avLst/>
          </a:prstGeom>
          <a:noFill/>
        </p:spPr>
        <p:txBody>
          <a:bodyPr wrap="square" rtlCol="0">
            <a:spAutoFit/>
          </a:bodyPr>
          <a:lstStyle/>
          <a:p>
            <a:r>
              <a:rPr lang="en-GB" sz="4000" dirty="0">
                <a:solidFill>
                  <a:schemeClr val="bg1"/>
                </a:solidFill>
                <a:highlight>
                  <a:srgbClr val="FF0000"/>
                </a:highlight>
              </a:rPr>
              <a:t>PRELIMINARY RESULTS*</a:t>
            </a:r>
          </a:p>
        </p:txBody>
      </p:sp>
    </p:spTree>
    <p:extLst>
      <p:ext uri="{BB962C8B-B14F-4D97-AF65-F5344CB8AC3E}">
        <p14:creationId xmlns:p14="http://schemas.microsoft.com/office/powerpoint/2010/main" val="28877734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60F97AC-7F27-495B-AFBF-8717FEAC9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89450" y="3142070"/>
            <a:ext cx="2019949" cy="612501"/>
          </a:xfrm>
          <a:prstGeom prst="rect">
            <a:avLst/>
          </a:prstGeom>
        </p:spPr>
      </p:pic>
      <p:pic>
        <p:nvPicPr>
          <p:cNvPr id="5" name="Segnaposto contenuto 10">
            <a:extLst>
              <a:ext uri="{FF2B5EF4-FFF2-40B4-BE49-F238E27FC236}">
                <a16:creationId xmlns:a16="http://schemas.microsoft.com/office/drawing/2014/main" id="{3BB7C797-3FD4-49F1-9684-904D31345BF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5794"/>
          <a:stretch/>
        </p:blipFill>
        <p:spPr>
          <a:xfrm>
            <a:off x="9838291" y="2613616"/>
            <a:ext cx="321457" cy="727182"/>
          </a:xfrm>
        </p:spPr>
      </p:pic>
      <p:cxnSp>
        <p:nvCxnSpPr>
          <p:cNvPr id="6" name="Connettore a gomito 5">
            <a:extLst>
              <a:ext uri="{FF2B5EF4-FFF2-40B4-BE49-F238E27FC236}">
                <a16:creationId xmlns:a16="http://schemas.microsoft.com/office/drawing/2014/main" id="{D272773F-A777-460A-B756-B19F6439CEB1}"/>
              </a:ext>
            </a:extLst>
          </p:cNvPr>
          <p:cNvCxnSpPr>
            <a:cxnSpLocks/>
            <a:stCxn id="4" idx="0"/>
            <a:endCxn id="5" idx="0"/>
          </p:cNvCxnSpPr>
          <p:nvPr/>
        </p:nvCxnSpPr>
        <p:spPr>
          <a:xfrm rot="5400000" flipH="1" flipV="1">
            <a:off x="5734995" y="-1121955"/>
            <a:ext cx="528454" cy="7999596"/>
          </a:xfrm>
          <a:prstGeom prst="bentConnector3">
            <a:avLst>
              <a:gd name="adj1" fmla="val 143258"/>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96B5B0DA-806B-4BA0-9A6A-C297B0CF40C9}"/>
              </a:ext>
            </a:extLst>
          </p:cNvPr>
          <p:cNvSpPr txBox="1"/>
          <p:nvPr/>
        </p:nvSpPr>
        <p:spPr>
          <a:xfrm>
            <a:off x="8563757" y="5400810"/>
            <a:ext cx="1776138" cy="307777"/>
          </a:xfrm>
          <a:prstGeom prst="rect">
            <a:avLst/>
          </a:prstGeom>
          <a:noFill/>
        </p:spPr>
        <p:txBody>
          <a:bodyPr wrap="square" rtlCol="0">
            <a:spAutoFit/>
          </a:bodyPr>
          <a:lstStyle/>
          <a:p>
            <a:r>
              <a:rPr lang="it-IT" sz="1400" dirty="0" err="1"/>
              <a:t>Doing</a:t>
            </a:r>
            <a:r>
              <a:rPr lang="it-IT" sz="1400" dirty="0"/>
              <a:t> good</a:t>
            </a:r>
          </a:p>
        </p:txBody>
      </p:sp>
      <p:pic>
        <p:nvPicPr>
          <p:cNvPr id="9" name="Immagine 8">
            <a:extLst>
              <a:ext uri="{FF2B5EF4-FFF2-40B4-BE49-F238E27FC236}">
                <a16:creationId xmlns:a16="http://schemas.microsoft.com/office/drawing/2014/main" id="{2E732E52-84E1-4FFE-87B2-FA9AB14D7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876" y="4775182"/>
            <a:ext cx="489701" cy="489701"/>
          </a:xfrm>
          <a:prstGeom prst="rect">
            <a:avLst/>
          </a:prstGeom>
        </p:spPr>
      </p:pic>
      <p:cxnSp>
        <p:nvCxnSpPr>
          <p:cNvPr id="10" name="Connettore a gomito 9">
            <a:extLst>
              <a:ext uri="{FF2B5EF4-FFF2-40B4-BE49-F238E27FC236}">
                <a16:creationId xmlns:a16="http://schemas.microsoft.com/office/drawing/2014/main" id="{EC0248B5-368C-4972-B42C-D526BC5136E5}"/>
              </a:ext>
            </a:extLst>
          </p:cNvPr>
          <p:cNvCxnSpPr>
            <a:stCxn id="5" idx="2"/>
            <a:endCxn id="9" idx="0"/>
          </p:cNvCxnSpPr>
          <p:nvPr/>
        </p:nvCxnSpPr>
        <p:spPr>
          <a:xfrm rot="5400000">
            <a:off x="8790182" y="3566344"/>
            <a:ext cx="1434384" cy="983293"/>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Connettore a gomito 10">
            <a:extLst>
              <a:ext uri="{FF2B5EF4-FFF2-40B4-BE49-F238E27FC236}">
                <a16:creationId xmlns:a16="http://schemas.microsoft.com/office/drawing/2014/main" id="{873A4FB0-D03B-44E0-8DEE-2EF531B06952}"/>
              </a:ext>
            </a:extLst>
          </p:cNvPr>
          <p:cNvCxnSpPr>
            <a:cxnSpLocks/>
            <a:stCxn id="4" idx="2"/>
            <a:endCxn id="9" idx="1"/>
          </p:cNvCxnSpPr>
          <p:nvPr/>
        </p:nvCxnSpPr>
        <p:spPr>
          <a:xfrm rot="16200000" flipH="1">
            <a:off x="4752419" y="1001576"/>
            <a:ext cx="1265462" cy="6771452"/>
          </a:xfrm>
          <a:prstGeom prst="bentConnector2">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C14B9F2D-24AE-40BA-ABEE-0DF7D9A2BCCC}"/>
              </a:ext>
            </a:extLst>
          </p:cNvPr>
          <p:cNvSpPr txBox="1"/>
          <p:nvPr/>
        </p:nvSpPr>
        <p:spPr>
          <a:xfrm>
            <a:off x="7184138" y="4513995"/>
            <a:ext cx="1257850" cy="523220"/>
          </a:xfrm>
          <a:prstGeom prst="rect">
            <a:avLst/>
          </a:prstGeom>
          <a:noFill/>
        </p:spPr>
        <p:txBody>
          <a:bodyPr wrap="square" rtlCol="0">
            <a:spAutoFit/>
          </a:bodyPr>
          <a:lstStyle/>
          <a:p>
            <a:r>
              <a:rPr lang="it-IT" sz="1400" dirty="0"/>
              <a:t>Valutano i risultati</a:t>
            </a:r>
          </a:p>
        </p:txBody>
      </p:sp>
      <p:cxnSp>
        <p:nvCxnSpPr>
          <p:cNvPr id="13" name="Connettore a gomito 12">
            <a:extLst>
              <a:ext uri="{FF2B5EF4-FFF2-40B4-BE49-F238E27FC236}">
                <a16:creationId xmlns:a16="http://schemas.microsoft.com/office/drawing/2014/main" id="{F55082CC-80EC-4C37-BA7D-BDF8A542D0AF}"/>
              </a:ext>
            </a:extLst>
          </p:cNvPr>
          <p:cNvCxnSpPr>
            <a:cxnSpLocks/>
            <a:stCxn id="12" idx="0"/>
            <a:endCxn id="5" idx="1"/>
          </p:cNvCxnSpPr>
          <p:nvPr/>
        </p:nvCxnSpPr>
        <p:spPr>
          <a:xfrm rot="5400000" flipH="1" flipV="1">
            <a:off x="8057283" y="2732987"/>
            <a:ext cx="1536788" cy="202522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3D5FC9C6-4072-46F2-B5E0-7B1484A2AF65}"/>
              </a:ext>
            </a:extLst>
          </p:cNvPr>
          <p:cNvSpPr txBox="1"/>
          <p:nvPr/>
        </p:nvSpPr>
        <p:spPr>
          <a:xfrm>
            <a:off x="8706306" y="2431922"/>
            <a:ext cx="1084382" cy="307777"/>
          </a:xfrm>
          <a:prstGeom prst="rect">
            <a:avLst/>
          </a:prstGeom>
          <a:noFill/>
        </p:spPr>
        <p:txBody>
          <a:bodyPr wrap="square" rtlCol="0">
            <a:spAutoFit/>
          </a:bodyPr>
          <a:lstStyle/>
          <a:p>
            <a:r>
              <a:rPr lang="it-IT" sz="1400" dirty="0"/>
              <a:t>Re-</a:t>
            </a:r>
            <a:r>
              <a:rPr lang="it-IT" sz="1400" dirty="0" err="1"/>
              <a:t>Elect</a:t>
            </a:r>
            <a:endParaRPr lang="it-IT" sz="1400" dirty="0"/>
          </a:p>
        </p:txBody>
      </p:sp>
      <p:pic>
        <p:nvPicPr>
          <p:cNvPr id="15" name="Immagine 14">
            <a:extLst>
              <a:ext uri="{FF2B5EF4-FFF2-40B4-BE49-F238E27FC236}">
                <a16:creationId xmlns:a16="http://schemas.microsoft.com/office/drawing/2014/main" id="{CB9D015F-0667-4A68-A577-C3DEE6CB2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4383" y="4523539"/>
            <a:ext cx="661523" cy="661523"/>
          </a:xfrm>
          <a:prstGeom prst="rect">
            <a:avLst/>
          </a:prstGeom>
        </p:spPr>
      </p:pic>
      <p:sp>
        <p:nvSpPr>
          <p:cNvPr id="16" name="CasellaDiTesto 15">
            <a:extLst>
              <a:ext uri="{FF2B5EF4-FFF2-40B4-BE49-F238E27FC236}">
                <a16:creationId xmlns:a16="http://schemas.microsoft.com/office/drawing/2014/main" id="{2C9EA960-6D6E-437F-B4CD-868DE37AA5B6}"/>
              </a:ext>
            </a:extLst>
          </p:cNvPr>
          <p:cNvSpPr txBox="1"/>
          <p:nvPr/>
        </p:nvSpPr>
        <p:spPr>
          <a:xfrm>
            <a:off x="915042" y="2781330"/>
            <a:ext cx="1084382" cy="369332"/>
          </a:xfrm>
          <a:prstGeom prst="rect">
            <a:avLst/>
          </a:prstGeom>
          <a:noFill/>
        </p:spPr>
        <p:txBody>
          <a:bodyPr wrap="square" rtlCol="0">
            <a:spAutoFit/>
          </a:bodyPr>
          <a:lstStyle/>
          <a:p>
            <a:r>
              <a:rPr lang="it-IT" b="1" dirty="0"/>
              <a:t>VOTERS</a:t>
            </a:r>
          </a:p>
        </p:txBody>
      </p:sp>
      <p:cxnSp>
        <p:nvCxnSpPr>
          <p:cNvPr id="19" name="Connettore a gomito 18">
            <a:extLst>
              <a:ext uri="{FF2B5EF4-FFF2-40B4-BE49-F238E27FC236}">
                <a16:creationId xmlns:a16="http://schemas.microsoft.com/office/drawing/2014/main" id="{7EFE8D1C-5CCA-436A-8E7D-5599C336ED6A}"/>
              </a:ext>
            </a:extLst>
          </p:cNvPr>
          <p:cNvCxnSpPr>
            <a:stCxn id="5" idx="2"/>
            <a:endCxn id="15" idx="0"/>
          </p:cNvCxnSpPr>
          <p:nvPr/>
        </p:nvCxnSpPr>
        <p:spPr>
          <a:xfrm rot="16200000" flipH="1">
            <a:off x="10185712" y="3154105"/>
            <a:ext cx="1182741" cy="1556125"/>
          </a:xfrm>
          <a:prstGeom prst="bentConnector3">
            <a:avLst>
              <a:gd name="adj1" fmla="val 61714"/>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028E1BF3-FCC8-4A70-A4E0-00B3EB299AF3}"/>
              </a:ext>
            </a:extLst>
          </p:cNvPr>
          <p:cNvSpPr txBox="1"/>
          <p:nvPr/>
        </p:nvSpPr>
        <p:spPr>
          <a:xfrm>
            <a:off x="10929723" y="5349096"/>
            <a:ext cx="1250843" cy="738664"/>
          </a:xfrm>
          <a:prstGeom prst="rect">
            <a:avLst/>
          </a:prstGeom>
          <a:noFill/>
        </p:spPr>
        <p:txBody>
          <a:bodyPr wrap="square" rtlCol="0">
            <a:spAutoFit/>
          </a:bodyPr>
          <a:lstStyle/>
          <a:p>
            <a:r>
              <a:rPr lang="en-US" sz="1400" dirty="0"/>
              <a:t>Doing bad (e.g. corruption)</a:t>
            </a:r>
            <a:endParaRPr lang="it-IT" sz="1400" dirty="0"/>
          </a:p>
        </p:txBody>
      </p:sp>
      <p:cxnSp>
        <p:nvCxnSpPr>
          <p:cNvPr id="22" name="Connettore a gomito 21">
            <a:extLst>
              <a:ext uri="{FF2B5EF4-FFF2-40B4-BE49-F238E27FC236}">
                <a16:creationId xmlns:a16="http://schemas.microsoft.com/office/drawing/2014/main" id="{DBFF9D62-8005-44F4-B71B-2B7745D017A7}"/>
              </a:ext>
            </a:extLst>
          </p:cNvPr>
          <p:cNvCxnSpPr>
            <a:cxnSpLocks/>
            <a:stCxn id="20" idx="2"/>
          </p:cNvCxnSpPr>
          <p:nvPr/>
        </p:nvCxnSpPr>
        <p:spPr>
          <a:xfrm rot="5400000" flipH="1">
            <a:off x="6542466" y="1075081"/>
            <a:ext cx="50946" cy="9974412"/>
          </a:xfrm>
          <a:prstGeom prst="bentConnector4">
            <a:avLst>
              <a:gd name="adj1" fmla="val -448710"/>
              <a:gd name="adj2" fmla="val 53135"/>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 name="Elemento grafico 22" descr="Secchio e straccio con riempimento a tinta unita">
            <a:extLst>
              <a:ext uri="{FF2B5EF4-FFF2-40B4-BE49-F238E27FC236}">
                <a16:creationId xmlns:a16="http://schemas.microsoft.com/office/drawing/2014/main" id="{23089DDD-4578-4BB3-8058-856EF38EFA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4973" y="5566574"/>
            <a:ext cx="443404" cy="443404"/>
          </a:xfrm>
          <a:prstGeom prst="rect">
            <a:avLst/>
          </a:prstGeom>
        </p:spPr>
      </p:pic>
      <p:pic>
        <p:nvPicPr>
          <p:cNvPr id="24" name="Immagine 23">
            <a:extLst>
              <a:ext uri="{FF2B5EF4-FFF2-40B4-BE49-F238E27FC236}">
                <a16:creationId xmlns:a16="http://schemas.microsoft.com/office/drawing/2014/main" id="{C8608EFA-EDD9-433A-B12A-B88223081218}"/>
              </a:ext>
            </a:extLst>
          </p:cNvPr>
          <p:cNvPicPr>
            <a:picLocks noChangeAspect="1"/>
          </p:cNvPicPr>
          <p:nvPr/>
        </p:nvPicPr>
        <p:blipFill>
          <a:blip r:embed="rId8"/>
          <a:stretch>
            <a:fillRect/>
          </a:stretch>
        </p:blipFill>
        <p:spPr>
          <a:xfrm rot="18900000">
            <a:off x="698856" y="5645315"/>
            <a:ext cx="309458" cy="609678"/>
          </a:xfrm>
          <a:prstGeom prst="rect">
            <a:avLst/>
          </a:prstGeom>
        </p:spPr>
      </p:pic>
      <p:sp>
        <p:nvSpPr>
          <p:cNvPr id="25" name="CasellaDiTesto 24">
            <a:extLst>
              <a:ext uri="{FF2B5EF4-FFF2-40B4-BE49-F238E27FC236}">
                <a16:creationId xmlns:a16="http://schemas.microsoft.com/office/drawing/2014/main" id="{53E75A9A-0026-4FE2-9755-9AE75DD8EDA5}"/>
              </a:ext>
            </a:extLst>
          </p:cNvPr>
          <p:cNvSpPr txBox="1"/>
          <p:nvPr/>
        </p:nvSpPr>
        <p:spPr>
          <a:xfrm>
            <a:off x="819038" y="5253560"/>
            <a:ext cx="949339" cy="523220"/>
          </a:xfrm>
          <a:prstGeom prst="rect">
            <a:avLst/>
          </a:prstGeom>
          <a:noFill/>
        </p:spPr>
        <p:txBody>
          <a:bodyPr wrap="square" rtlCol="0">
            <a:spAutoFit/>
          </a:bodyPr>
          <a:lstStyle/>
          <a:p>
            <a:r>
              <a:rPr lang="it-IT" sz="1400" dirty="0"/>
              <a:t>Not </a:t>
            </a:r>
            <a:r>
              <a:rPr lang="it-IT" sz="1400" dirty="0" err="1"/>
              <a:t>elected</a:t>
            </a:r>
            <a:endParaRPr lang="it-IT" sz="1400" dirty="0"/>
          </a:p>
        </p:txBody>
      </p:sp>
      <p:sp>
        <p:nvSpPr>
          <p:cNvPr id="17" name="Titolo 16">
            <a:extLst>
              <a:ext uri="{FF2B5EF4-FFF2-40B4-BE49-F238E27FC236}">
                <a16:creationId xmlns:a16="http://schemas.microsoft.com/office/drawing/2014/main" id="{A73D4DB4-FA4E-4242-B478-ABC1154B0907}"/>
              </a:ext>
            </a:extLst>
          </p:cNvPr>
          <p:cNvSpPr>
            <a:spLocks noGrp="1"/>
          </p:cNvSpPr>
          <p:nvPr>
            <p:ph type="title"/>
          </p:nvPr>
        </p:nvSpPr>
        <p:spPr/>
        <p:txBody>
          <a:bodyPr/>
          <a:lstStyle/>
          <a:p>
            <a:r>
              <a:rPr lang="it-IT" dirty="0"/>
              <a:t>HOW DOES TRANSPARENCY AFFECTS POLITICAL SELECTION ?</a:t>
            </a:r>
          </a:p>
        </p:txBody>
      </p:sp>
      <p:sp>
        <p:nvSpPr>
          <p:cNvPr id="31" name="CasellaDiTesto 30">
            <a:extLst>
              <a:ext uri="{FF2B5EF4-FFF2-40B4-BE49-F238E27FC236}">
                <a16:creationId xmlns:a16="http://schemas.microsoft.com/office/drawing/2014/main" id="{88A4F5B2-A891-4F59-8B1F-3384C9E62C49}"/>
              </a:ext>
            </a:extLst>
          </p:cNvPr>
          <p:cNvSpPr txBox="1"/>
          <p:nvPr/>
        </p:nvSpPr>
        <p:spPr>
          <a:xfrm>
            <a:off x="10422743" y="2248415"/>
            <a:ext cx="1603279" cy="369332"/>
          </a:xfrm>
          <a:prstGeom prst="rect">
            <a:avLst/>
          </a:prstGeom>
          <a:noFill/>
        </p:spPr>
        <p:txBody>
          <a:bodyPr wrap="square" rtlCol="0">
            <a:spAutoFit/>
          </a:bodyPr>
          <a:lstStyle/>
          <a:p>
            <a:r>
              <a:rPr lang="it-IT" b="1" dirty="0"/>
              <a:t>POLITICIANS</a:t>
            </a:r>
          </a:p>
        </p:txBody>
      </p:sp>
      <p:sp>
        <p:nvSpPr>
          <p:cNvPr id="32" name="CasellaDiTesto 11">
            <a:extLst>
              <a:ext uri="{FF2B5EF4-FFF2-40B4-BE49-F238E27FC236}">
                <a16:creationId xmlns:a16="http://schemas.microsoft.com/office/drawing/2014/main" id="{A432E0E4-65BA-4F01-BBA4-8F196037F786}"/>
              </a:ext>
            </a:extLst>
          </p:cNvPr>
          <p:cNvSpPr txBox="1"/>
          <p:nvPr/>
        </p:nvSpPr>
        <p:spPr>
          <a:xfrm>
            <a:off x="5171834" y="2084832"/>
            <a:ext cx="2246001" cy="307777"/>
          </a:xfrm>
          <a:prstGeom prst="rect">
            <a:avLst/>
          </a:prstGeom>
          <a:noFill/>
        </p:spPr>
        <p:txBody>
          <a:bodyPr wrap="square" rtlCol="0">
            <a:spAutoFit/>
          </a:bodyPr>
          <a:lstStyle/>
          <a:p>
            <a:r>
              <a:rPr lang="it-IT" sz="1400" dirty="0"/>
              <a:t>...delegate</a:t>
            </a:r>
          </a:p>
        </p:txBody>
      </p:sp>
      <p:sp>
        <p:nvSpPr>
          <p:cNvPr id="2" name="TextBox 1">
            <a:extLst>
              <a:ext uri="{FF2B5EF4-FFF2-40B4-BE49-F238E27FC236}">
                <a16:creationId xmlns:a16="http://schemas.microsoft.com/office/drawing/2014/main" id="{78834BD6-0ED1-40F1-82E4-AEE27148464D}"/>
              </a:ext>
            </a:extLst>
          </p:cNvPr>
          <p:cNvSpPr txBox="1"/>
          <p:nvPr/>
        </p:nvSpPr>
        <p:spPr>
          <a:xfrm>
            <a:off x="3454400" y="2900792"/>
            <a:ext cx="3648564" cy="1754326"/>
          </a:xfrm>
          <a:prstGeom prst="rect">
            <a:avLst/>
          </a:prstGeom>
          <a:noFill/>
        </p:spPr>
        <p:txBody>
          <a:bodyPr wrap="square" rtlCol="0">
            <a:spAutoFit/>
          </a:bodyPr>
          <a:lstStyle/>
          <a:p>
            <a:pPr algn="ctr"/>
            <a:r>
              <a:rPr lang="en-GB" b="1" dirty="0"/>
              <a:t>Mechanisms</a:t>
            </a:r>
          </a:p>
          <a:p>
            <a:pPr marL="342900" indent="-342900">
              <a:buFont typeface="+mj-lt"/>
              <a:buAutoNum type="arabicPeriod"/>
            </a:pPr>
            <a:r>
              <a:rPr lang="en-GB" dirty="0"/>
              <a:t>Deterrence (bad politicians do not run)</a:t>
            </a:r>
          </a:p>
          <a:p>
            <a:pPr marL="342900" indent="-342900">
              <a:buFont typeface="+mj-lt"/>
              <a:buAutoNum type="arabicPeriod"/>
            </a:pPr>
            <a:r>
              <a:rPr lang="en-GB" dirty="0"/>
              <a:t>Influence on vote choices (better-informed voters make better choices)</a:t>
            </a:r>
          </a:p>
        </p:txBody>
      </p:sp>
      <p:pic>
        <p:nvPicPr>
          <p:cNvPr id="27" name="Segnaposto contenuto 10">
            <a:extLst>
              <a:ext uri="{FF2B5EF4-FFF2-40B4-BE49-F238E27FC236}">
                <a16:creationId xmlns:a16="http://schemas.microsoft.com/office/drawing/2014/main" id="{EB5BD1AF-FE1A-4939-936F-C0068997C96A}"/>
              </a:ext>
            </a:extLst>
          </p:cNvPr>
          <p:cNvPicPr>
            <a:picLocks noChangeAspect="1"/>
          </p:cNvPicPr>
          <p:nvPr/>
        </p:nvPicPr>
        <p:blipFill rotWithShape="1">
          <a:blip r:embed="rId3">
            <a:extLst>
              <a:ext uri="{28A0092B-C50C-407E-A947-70E740481C1C}">
                <a14:useLocalDpi xmlns:a14="http://schemas.microsoft.com/office/drawing/2010/main" val="0"/>
              </a:ext>
            </a:extLst>
          </a:blip>
          <a:srcRect l="55794"/>
          <a:stretch/>
        </p:blipFill>
        <p:spPr>
          <a:xfrm>
            <a:off x="10194310" y="2605770"/>
            <a:ext cx="321457" cy="727182"/>
          </a:xfrm>
          <a:prstGeom prst="rect">
            <a:avLst/>
          </a:prstGeom>
        </p:spPr>
      </p:pic>
      <p:sp>
        <p:nvSpPr>
          <p:cNvPr id="7" name="Rectangle 6">
            <a:extLst>
              <a:ext uri="{FF2B5EF4-FFF2-40B4-BE49-F238E27FC236}">
                <a16:creationId xmlns:a16="http://schemas.microsoft.com/office/drawing/2014/main" id="{A1474B7D-2A64-42B6-9623-DD302E3D6091}"/>
              </a:ext>
            </a:extLst>
          </p:cNvPr>
          <p:cNvSpPr/>
          <p:nvPr/>
        </p:nvSpPr>
        <p:spPr>
          <a:xfrm>
            <a:off x="3495133" y="3806451"/>
            <a:ext cx="3607832" cy="86840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4B795C9-F423-4CA5-9E5F-F54DE9EE579C}"/>
              </a:ext>
            </a:extLst>
          </p:cNvPr>
          <p:cNvSpPr txBox="1"/>
          <p:nvPr/>
        </p:nvSpPr>
        <p:spPr>
          <a:xfrm>
            <a:off x="2401455" y="5185062"/>
            <a:ext cx="5948218" cy="646331"/>
          </a:xfrm>
          <a:prstGeom prst="rect">
            <a:avLst/>
          </a:prstGeom>
          <a:noFill/>
        </p:spPr>
        <p:txBody>
          <a:bodyPr wrap="square" rtlCol="0">
            <a:spAutoFit/>
          </a:bodyPr>
          <a:lstStyle/>
          <a:p>
            <a:r>
              <a:rPr lang="en-GB" b="1" dirty="0"/>
              <a:t>Both mechanisms might be relevant, BUT, we focus on the second !</a:t>
            </a:r>
          </a:p>
        </p:txBody>
      </p:sp>
      <p:cxnSp>
        <p:nvCxnSpPr>
          <p:cNvPr id="21" name="Connector: Elbow 20">
            <a:extLst>
              <a:ext uri="{FF2B5EF4-FFF2-40B4-BE49-F238E27FC236}">
                <a16:creationId xmlns:a16="http://schemas.microsoft.com/office/drawing/2014/main" id="{77256BBC-9419-4EDC-90AC-740C0D3C2E58}"/>
              </a:ext>
            </a:extLst>
          </p:cNvPr>
          <p:cNvCxnSpPr>
            <a:stCxn id="3" idx="0"/>
            <a:endCxn id="7" idx="1"/>
          </p:cNvCxnSpPr>
          <p:nvPr/>
        </p:nvCxnSpPr>
        <p:spPr>
          <a:xfrm rot="16200000" flipV="1">
            <a:off x="3963144" y="3772641"/>
            <a:ext cx="944411" cy="1880431"/>
          </a:xfrm>
          <a:prstGeom prst="bentConnector4">
            <a:avLst>
              <a:gd name="adj1" fmla="val 27012"/>
              <a:gd name="adj2" fmla="val 170318"/>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520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8369-2197-4F9A-8221-503DA7869E3C}"/>
              </a:ext>
            </a:extLst>
          </p:cNvPr>
          <p:cNvSpPr>
            <a:spLocks noGrp="1"/>
          </p:cNvSpPr>
          <p:nvPr>
            <p:ph type="title"/>
          </p:nvPr>
        </p:nvSpPr>
        <p:spPr/>
        <p:txBody>
          <a:bodyPr/>
          <a:lstStyle/>
          <a:p>
            <a:r>
              <a:rPr lang="en-GB" dirty="0"/>
              <a:t>MECHANISM</a:t>
            </a:r>
          </a:p>
        </p:txBody>
      </p:sp>
      <p:graphicFrame>
        <p:nvGraphicFramePr>
          <p:cNvPr id="5" name="Diagram 4">
            <a:extLst>
              <a:ext uri="{FF2B5EF4-FFF2-40B4-BE49-F238E27FC236}">
                <a16:creationId xmlns:a16="http://schemas.microsoft.com/office/drawing/2014/main" id="{8D3693BC-32F8-400F-A5AF-431D1A17640C}"/>
              </a:ext>
            </a:extLst>
          </p:cNvPr>
          <p:cNvGraphicFramePr/>
          <p:nvPr>
            <p:extLst>
              <p:ext uri="{D42A27DB-BD31-4B8C-83A1-F6EECF244321}">
                <p14:modId xmlns:p14="http://schemas.microsoft.com/office/powerpoint/2010/main" val="294351450"/>
              </p:ext>
            </p:extLst>
          </p:nvPr>
        </p:nvGraphicFramePr>
        <p:xfrm>
          <a:off x="1921163" y="22860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Segnaposto contenuto 10">
            <a:extLst>
              <a:ext uri="{FF2B5EF4-FFF2-40B4-BE49-F238E27FC236}">
                <a16:creationId xmlns:a16="http://schemas.microsoft.com/office/drawing/2014/main" id="{1FC7F2D6-FF2F-40F4-8B8E-12FAEFFC49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3440" y="3532115"/>
            <a:ext cx="727182" cy="727182"/>
          </a:xfrm>
          <a:prstGeom prst="rect">
            <a:avLst/>
          </a:prstGeom>
        </p:spPr>
      </p:pic>
      <p:pic>
        <p:nvPicPr>
          <p:cNvPr id="10" name="Immagine 14">
            <a:extLst>
              <a:ext uri="{FF2B5EF4-FFF2-40B4-BE49-F238E27FC236}">
                <a16:creationId xmlns:a16="http://schemas.microsoft.com/office/drawing/2014/main" id="{A603CACB-FC0F-4111-A643-CD443A94F9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5260" y="3597774"/>
            <a:ext cx="661523" cy="661523"/>
          </a:xfrm>
          <a:prstGeom prst="rect">
            <a:avLst/>
          </a:prstGeom>
        </p:spPr>
      </p:pic>
      <p:pic>
        <p:nvPicPr>
          <p:cNvPr id="11" name="Segnaposto contenuto 10">
            <a:extLst>
              <a:ext uri="{FF2B5EF4-FFF2-40B4-BE49-F238E27FC236}">
                <a16:creationId xmlns:a16="http://schemas.microsoft.com/office/drawing/2014/main" id="{80CA182F-FBA8-49C9-8CEF-4B248C9539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6802" y="3518545"/>
            <a:ext cx="727182" cy="727182"/>
          </a:xfrm>
          <a:prstGeom prst="rect">
            <a:avLst/>
          </a:prstGeom>
        </p:spPr>
      </p:pic>
      <p:pic>
        <p:nvPicPr>
          <p:cNvPr id="13" name="Immagine 14">
            <a:extLst>
              <a:ext uri="{FF2B5EF4-FFF2-40B4-BE49-F238E27FC236}">
                <a16:creationId xmlns:a16="http://schemas.microsoft.com/office/drawing/2014/main" id="{19F312BC-8572-44D3-AE72-B5D91CC3F3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2900" y="3607018"/>
            <a:ext cx="661523" cy="661523"/>
          </a:xfrm>
          <a:prstGeom prst="rect">
            <a:avLst/>
          </a:prstGeom>
        </p:spPr>
      </p:pic>
      <p:pic>
        <p:nvPicPr>
          <p:cNvPr id="14" name="Segnaposto contenuto 10">
            <a:extLst>
              <a:ext uri="{FF2B5EF4-FFF2-40B4-BE49-F238E27FC236}">
                <a16:creationId xmlns:a16="http://schemas.microsoft.com/office/drawing/2014/main" id="{3A68E2A9-4DF6-4103-9FC1-3AC43CB697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4475" y="3527789"/>
            <a:ext cx="727182" cy="727182"/>
          </a:xfrm>
          <a:prstGeom prst="rect">
            <a:avLst/>
          </a:prstGeom>
        </p:spPr>
      </p:pic>
      <p:pic>
        <p:nvPicPr>
          <p:cNvPr id="15" name="Immagine 3">
            <a:extLst>
              <a:ext uri="{FF2B5EF4-FFF2-40B4-BE49-F238E27FC236}">
                <a16:creationId xmlns:a16="http://schemas.microsoft.com/office/drawing/2014/main" id="{063F4CE6-9637-4BBC-9C78-89B652FB8E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45048" y="3642470"/>
            <a:ext cx="2019949" cy="612501"/>
          </a:xfrm>
          <a:prstGeom prst="rect">
            <a:avLst/>
          </a:prstGeom>
        </p:spPr>
      </p:pic>
      <p:pic>
        <p:nvPicPr>
          <p:cNvPr id="17" name="Graphic 16" descr="Checklist outline">
            <a:extLst>
              <a:ext uri="{FF2B5EF4-FFF2-40B4-BE49-F238E27FC236}">
                <a16:creationId xmlns:a16="http://schemas.microsoft.com/office/drawing/2014/main" id="{C6E141F7-9248-486E-82A3-72A6C62FC5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52738" y="3447750"/>
            <a:ext cx="914400" cy="914400"/>
          </a:xfrm>
          <a:prstGeom prst="rect">
            <a:avLst/>
          </a:prstGeom>
        </p:spPr>
      </p:pic>
      <p:sp>
        <p:nvSpPr>
          <p:cNvPr id="18" name="Multiplication Sign 17">
            <a:extLst>
              <a:ext uri="{FF2B5EF4-FFF2-40B4-BE49-F238E27FC236}">
                <a16:creationId xmlns:a16="http://schemas.microsoft.com/office/drawing/2014/main" id="{E263D282-3DE6-4F4D-BEE7-F85B90508DC8}"/>
              </a:ext>
            </a:extLst>
          </p:cNvPr>
          <p:cNvSpPr/>
          <p:nvPr/>
        </p:nvSpPr>
        <p:spPr>
          <a:xfrm>
            <a:off x="9008728" y="3726842"/>
            <a:ext cx="330762" cy="443755"/>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ultiplication Sign 18">
            <a:extLst>
              <a:ext uri="{FF2B5EF4-FFF2-40B4-BE49-F238E27FC236}">
                <a16:creationId xmlns:a16="http://schemas.microsoft.com/office/drawing/2014/main" id="{3528DA29-542E-4031-97C7-051697C08C18}"/>
              </a:ext>
            </a:extLst>
          </p:cNvPr>
          <p:cNvSpPr/>
          <p:nvPr/>
        </p:nvSpPr>
        <p:spPr>
          <a:xfrm>
            <a:off x="8192830" y="3717203"/>
            <a:ext cx="330762" cy="443755"/>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35AD930-2992-4D0F-80BD-BC38D46F73E9}"/>
              </a:ext>
            </a:extLst>
          </p:cNvPr>
          <p:cNvSpPr/>
          <p:nvPr/>
        </p:nvSpPr>
        <p:spPr>
          <a:xfrm>
            <a:off x="300466" y="3429000"/>
            <a:ext cx="10025789" cy="2843784"/>
          </a:xfrm>
          <a:prstGeom prst="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68CE5A97-F9FD-4972-96A9-B7B73D5DF76E}"/>
              </a:ext>
            </a:extLst>
          </p:cNvPr>
          <p:cNvSpPr txBox="1"/>
          <p:nvPr/>
        </p:nvSpPr>
        <p:spPr>
          <a:xfrm>
            <a:off x="1156996" y="1957653"/>
            <a:ext cx="8369560" cy="369332"/>
          </a:xfrm>
          <a:prstGeom prst="rect">
            <a:avLst/>
          </a:prstGeom>
          <a:noFill/>
        </p:spPr>
        <p:txBody>
          <a:bodyPr wrap="square" rtlCol="0">
            <a:spAutoFit/>
          </a:bodyPr>
          <a:lstStyle/>
          <a:p>
            <a:r>
              <a:rPr lang="en-GB" dirty="0"/>
              <a:t>Influence on vote choices (better-informed voters make better choices)</a:t>
            </a:r>
          </a:p>
        </p:txBody>
      </p:sp>
      <p:sp>
        <p:nvSpPr>
          <p:cNvPr id="16" name="TextBox 15">
            <a:extLst>
              <a:ext uri="{FF2B5EF4-FFF2-40B4-BE49-F238E27FC236}">
                <a16:creationId xmlns:a16="http://schemas.microsoft.com/office/drawing/2014/main" id="{ED8CA9B7-041B-4288-BCE2-AFD5C51D9FB6}"/>
              </a:ext>
            </a:extLst>
          </p:cNvPr>
          <p:cNvSpPr txBox="1"/>
          <p:nvPr/>
        </p:nvSpPr>
        <p:spPr>
          <a:xfrm>
            <a:off x="1156996" y="2298302"/>
            <a:ext cx="9196968" cy="646331"/>
          </a:xfrm>
          <a:prstGeom prst="rect">
            <a:avLst/>
          </a:prstGeom>
          <a:noFill/>
        </p:spPr>
        <p:txBody>
          <a:bodyPr wrap="square" rtlCol="0">
            <a:spAutoFit/>
          </a:bodyPr>
          <a:lstStyle/>
          <a:p>
            <a:r>
              <a:rPr lang="en-GB" b="1" dirty="0"/>
              <a:t>Better informed voters make different choices</a:t>
            </a:r>
          </a:p>
          <a:p>
            <a:r>
              <a:rPr lang="en-GB" b="1" dirty="0"/>
              <a:t>(necessary – but not sufficient – condition is that transparency impact voters’ choices)</a:t>
            </a:r>
          </a:p>
        </p:txBody>
      </p:sp>
      <p:sp>
        <p:nvSpPr>
          <p:cNvPr id="8" name="Rectangle 7">
            <a:extLst>
              <a:ext uri="{FF2B5EF4-FFF2-40B4-BE49-F238E27FC236}">
                <a16:creationId xmlns:a16="http://schemas.microsoft.com/office/drawing/2014/main" id="{EB3B4E30-8D0A-4E25-AB1D-557A3228052C}"/>
              </a:ext>
            </a:extLst>
          </p:cNvPr>
          <p:cNvSpPr/>
          <p:nvPr/>
        </p:nvSpPr>
        <p:spPr>
          <a:xfrm>
            <a:off x="263625" y="3410250"/>
            <a:ext cx="5811596" cy="2857428"/>
          </a:xfrm>
          <a:prstGeom prst="rect">
            <a:avLst/>
          </a:prstGeom>
          <a:noFill/>
          <a:ln w="762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594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A07A59F4-5E97-4031-9045-F7513C9E5131}"/>
                                            </p:graphicEl>
                                          </p:spTgt>
                                        </p:tgtEl>
                                        <p:attrNameLst>
                                          <p:attrName>style.visibility</p:attrName>
                                        </p:attrNameLst>
                                      </p:cBhvr>
                                      <p:to>
                                        <p:strVal val="visible"/>
                                      </p:to>
                                    </p:set>
                                    <p:animEffect transition="in" filter="fade">
                                      <p:cBhvr>
                                        <p:cTn id="7" dur="1000"/>
                                        <p:tgtEl>
                                          <p:spTgt spid="5">
                                            <p:graphicEl>
                                              <a:dgm id="{A07A59F4-5E97-4031-9045-F7513C9E5131}"/>
                                            </p:graphicEl>
                                          </p:spTgt>
                                        </p:tgtEl>
                                      </p:cBhvr>
                                    </p:animEffect>
                                    <p:anim calcmode="lin" valueType="num">
                                      <p:cBhvr>
                                        <p:cTn id="8" dur="1000" fill="hold"/>
                                        <p:tgtEl>
                                          <p:spTgt spid="5">
                                            <p:graphicEl>
                                              <a:dgm id="{A07A59F4-5E97-4031-9045-F7513C9E513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A07A59F4-5E97-4031-9045-F7513C9E5131}"/>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graphicEl>
                                              <a:dgm id="{23DF6EB4-7D2F-489D-93C7-3A868C39884F}"/>
                                            </p:graphicEl>
                                          </p:spTgt>
                                        </p:tgtEl>
                                        <p:attrNameLst>
                                          <p:attrName>style.visibility</p:attrName>
                                        </p:attrNameLst>
                                      </p:cBhvr>
                                      <p:to>
                                        <p:strVal val="visible"/>
                                      </p:to>
                                    </p:set>
                                    <p:animEffect transition="in" filter="fade">
                                      <p:cBhvr>
                                        <p:cTn id="13" dur="1000"/>
                                        <p:tgtEl>
                                          <p:spTgt spid="5">
                                            <p:graphicEl>
                                              <a:dgm id="{23DF6EB4-7D2F-489D-93C7-3A868C39884F}"/>
                                            </p:graphicEl>
                                          </p:spTgt>
                                        </p:tgtEl>
                                      </p:cBhvr>
                                    </p:animEffect>
                                    <p:anim calcmode="lin" valueType="num">
                                      <p:cBhvr>
                                        <p:cTn id="14" dur="1000" fill="hold"/>
                                        <p:tgtEl>
                                          <p:spTgt spid="5">
                                            <p:graphicEl>
                                              <a:dgm id="{23DF6EB4-7D2F-489D-93C7-3A868C39884F}"/>
                                            </p:graphicEl>
                                          </p:spTgt>
                                        </p:tgtEl>
                                        <p:attrNameLst>
                                          <p:attrName>ppt_x</p:attrName>
                                        </p:attrNameLst>
                                      </p:cBhvr>
                                      <p:tavLst>
                                        <p:tav tm="0">
                                          <p:val>
                                            <p:strVal val="#ppt_x"/>
                                          </p:val>
                                        </p:tav>
                                        <p:tav tm="100000">
                                          <p:val>
                                            <p:strVal val="#ppt_x"/>
                                          </p:val>
                                        </p:tav>
                                      </p:tavLst>
                                    </p:anim>
                                    <p:anim calcmode="lin" valueType="num">
                                      <p:cBhvr>
                                        <p:cTn id="15" dur="1000" fill="hold"/>
                                        <p:tgtEl>
                                          <p:spTgt spid="5">
                                            <p:graphicEl>
                                              <a:dgm id="{23DF6EB4-7D2F-489D-93C7-3A868C39884F}"/>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graphicEl>
                                              <a:dgm id="{D9C0EC35-A314-4B00-B409-48DEF83504A6}"/>
                                            </p:graphicEl>
                                          </p:spTgt>
                                        </p:tgtEl>
                                        <p:attrNameLst>
                                          <p:attrName>style.visibility</p:attrName>
                                        </p:attrNameLst>
                                      </p:cBhvr>
                                      <p:to>
                                        <p:strVal val="visible"/>
                                      </p:to>
                                    </p:set>
                                    <p:animEffect transition="in" filter="fade">
                                      <p:cBhvr>
                                        <p:cTn id="19" dur="1000"/>
                                        <p:tgtEl>
                                          <p:spTgt spid="5">
                                            <p:graphicEl>
                                              <a:dgm id="{D9C0EC35-A314-4B00-B409-48DEF83504A6}"/>
                                            </p:graphicEl>
                                          </p:spTgt>
                                        </p:tgtEl>
                                      </p:cBhvr>
                                    </p:animEffect>
                                    <p:anim calcmode="lin" valueType="num">
                                      <p:cBhvr>
                                        <p:cTn id="20" dur="1000" fill="hold"/>
                                        <p:tgtEl>
                                          <p:spTgt spid="5">
                                            <p:graphicEl>
                                              <a:dgm id="{D9C0EC35-A314-4B00-B409-48DEF83504A6}"/>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D9C0EC35-A314-4B00-B409-48DEF83504A6}"/>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graphicEl>
                                              <a:dgm id="{8BF9C920-280E-420A-AD03-E0F2A9186262}"/>
                                            </p:graphicEl>
                                          </p:spTgt>
                                        </p:tgtEl>
                                        <p:attrNameLst>
                                          <p:attrName>style.visibility</p:attrName>
                                        </p:attrNameLst>
                                      </p:cBhvr>
                                      <p:to>
                                        <p:strVal val="visible"/>
                                      </p:to>
                                    </p:set>
                                    <p:animEffect transition="in" filter="fade">
                                      <p:cBhvr>
                                        <p:cTn id="25" dur="1000"/>
                                        <p:tgtEl>
                                          <p:spTgt spid="5">
                                            <p:graphicEl>
                                              <a:dgm id="{8BF9C920-280E-420A-AD03-E0F2A9186262}"/>
                                            </p:graphicEl>
                                          </p:spTgt>
                                        </p:tgtEl>
                                      </p:cBhvr>
                                    </p:animEffect>
                                    <p:anim calcmode="lin" valueType="num">
                                      <p:cBhvr>
                                        <p:cTn id="26" dur="1000" fill="hold"/>
                                        <p:tgtEl>
                                          <p:spTgt spid="5">
                                            <p:graphicEl>
                                              <a:dgm id="{8BF9C920-280E-420A-AD03-E0F2A9186262}"/>
                                            </p:graphicEl>
                                          </p:spTgt>
                                        </p:tgtEl>
                                        <p:attrNameLst>
                                          <p:attrName>ppt_x</p:attrName>
                                        </p:attrNameLst>
                                      </p:cBhvr>
                                      <p:tavLst>
                                        <p:tav tm="0">
                                          <p:val>
                                            <p:strVal val="#ppt_x"/>
                                          </p:val>
                                        </p:tav>
                                        <p:tav tm="100000">
                                          <p:val>
                                            <p:strVal val="#ppt_x"/>
                                          </p:val>
                                        </p:tav>
                                      </p:tavLst>
                                    </p:anim>
                                    <p:anim calcmode="lin" valueType="num">
                                      <p:cBhvr>
                                        <p:cTn id="27" dur="1000" fill="hold"/>
                                        <p:tgtEl>
                                          <p:spTgt spid="5">
                                            <p:graphicEl>
                                              <a:dgm id="{8BF9C920-280E-420A-AD03-E0F2A9186262}"/>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5500"/>
                            </p:stCondLst>
                            <p:childTnLst>
                              <p:par>
                                <p:cTn id="40" presetID="2" presetClass="entr" presetSubtype="4"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6000"/>
                            </p:stCondLst>
                            <p:childTnLst>
                              <p:par>
                                <p:cTn id="45" presetID="2" presetClass="entr" presetSubtype="4"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par>
                          <p:cTn id="53" fill="hold">
                            <p:stCondLst>
                              <p:cond delay="6500"/>
                            </p:stCondLst>
                            <p:childTnLst>
                              <p:par>
                                <p:cTn id="54" presetID="10" presetClass="entr" presetSubtype="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par>
                          <p:cTn id="60" fill="hold">
                            <p:stCondLst>
                              <p:cond delay="7000"/>
                            </p:stCondLst>
                            <p:childTnLst>
                              <p:par>
                                <p:cTn id="61" presetID="42"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par>
                          <p:cTn id="71" fill="hold">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4"/>
                                        </p:tgtEl>
                                        <p:attrNameLst>
                                          <p:attrName>ppt_x</p:attrName>
                                        </p:attrNameLst>
                                      </p:cBhvr>
                                      <p:tavLst>
                                        <p:tav tm="0">
                                          <p:val>
                                            <p:strVal val="ppt_x"/>
                                          </p:val>
                                        </p:tav>
                                        <p:tav tm="100000">
                                          <p:val>
                                            <p:strVal val="ppt_x"/>
                                          </p:val>
                                        </p:tav>
                                      </p:tavLst>
                                    </p:anim>
                                    <p:anim calcmode="lin" valueType="num">
                                      <p:cBhvr additive="base">
                                        <p:cTn id="79" dur="500"/>
                                        <p:tgtEl>
                                          <p:spTgt spid="4"/>
                                        </p:tgtEl>
                                        <p:attrNameLst>
                                          <p:attrName>ppt_y</p:attrName>
                                        </p:attrNameLst>
                                      </p:cBhvr>
                                      <p:tavLst>
                                        <p:tav tm="0">
                                          <p:val>
                                            <p:strVal val="ppt_y"/>
                                          </p:val>
                                        </p:tav>
                                        <p:tav tm="100000">
                                          <p:val>
                                            <p:strVal val="1+ppt_h/2"/>
                                          </p:val>
                                        </p:tav>
                                      </p:tavLst>
                                    </p:anim>
                                    <p:set>
                                      <p:cBhvr>
                                        <p:cTn id="80" dur="1" fill="hold">
                                          <p:stCondLst>
                                            <p:cond delay="499"/>
                                          </p:stCondLst>
                                        </p:cTn>
                                        <p:tgtEl>
                                          <p:spTgt spid="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20"/>
                                        </p:tgtEl>
                                        <p:attrNameLst>
                                          <p:attrName>ppt_x</p:attrName>
                                        </p:attrNameLst>
                                      </p:cBhvr>
                                      <p:tavLst>
                                        <p:tav tm="0">
                                          <p:val>
                                            <p:strVal val="ppt_x"/>
                                          </p:val>
                                        </p:tav>
                                        <p:tav tm="100000">
                                          <p:val>
                                            <p:strVal val="ppt_x"/>
                                          </p:val>
                                        </p:tav>
                                      </p:tavLst>
                                    </p:anim>
                                    <p:anim calcmode="lin" valueType="num">
                                      <p:cBhvr additive="base">
                                        <p:cTn id="85" dur="500"/>
                                        <p:tgtEl>
                                          <p:spTgt spid="20"/>
                                        </p:tgtEl>
                                        <p:attrNameLst>
                                          <p:attrName>ppt_y</p:attrName>
                                        </p:attrNameLst>
                                      </p:cBhvr>
                                      <p:tavLst>
                                        <p:tav tm="0">
                                          <p:val>
                                            <p:strVal val="ppt_y"/>
                                          </p:val>
                                        </p:tav>
                                        <p:tav tm="100000">
                                          <p:val>
                                            <p:strVal val="1+ppt_h/2"/>
                                          </p:val>
                                        </p:tav>
                                      </p:tavLst>
                                    </p:anim>
                                    <p:set>
                                      <p:cBhvr>
                                        <p:cTn id="86" dur="1" fill="hold">
                                          <p:stCondLst>
                                            <p:cond delay="499"/>
                                          </p:stCondLst>
                                        </p:cTn>
                                        <p:tgtEl>
                                          <p:spTgt spid="2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500"/>
                                        <p:tgtEl>
                                          <p:spTgt spid="8"/>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 calcmode="lin" valueType="num">
                                      <p:cBhvr additive="base">
                                        <p:cTn id="96" dur="500" fill="hold"/>
                                        <p:tgtEl>
                                          <p:spTgt spid="16"/>
                                        </p:tgtEl>
                                        <p:attrNameLst>
                                          <p:attrName>ppt_x</p:attrName>
                                        </p:attrNameLst>
                                      </p:cBhvr>
                                      <p:tavLst>
                                        <p:tav tm="0">
                                          <p:val>
                                            <p:strVal val="#ppt_x"/>
                                          </p:val>
                                        </p:tav>
                                        <p:tav tm="100000">
                                          <p:val>
                                            <p:strVal val="#ppt_x"/>
                                          </p:val>
                                        </p:tav>
                                      </p:tavLst>
                                    </p:anim>
                                    <p:anim calcmode="lin" valueType="num">
                                      <p:cBhvr additive="base">
                                        <p:cTn id="9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18" grpId="0" animBg="1"/>
      <p:bldP spid="19" grpId="0" animBg="1"/>
      <p:bldP spid="20" grpId="0" animBg="1"/>
      <p:bldP spid="20" grpId="1" animBg="1"/>
      <p:bldP spid="4" grpId="0"/>
      <p:bldP spid="16"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055B9B-4712-4449-9FC6-C835220A4E89}"/>
              </a:ext>
            </a:extLst>
          </p:cNvPr>
          <p:cNvSpPr>
            <a:spLocks noGrp="1"/>
          </p:cNvSpPr>
          <p:nvPr>
            <p:ph type="title"/>
          </p:nvPr>
        </p:nvSpPr>
        <p:spPr/>
        <p:txBody>
          <a:bodyPr/>
          <a:lstStyle/>
          <a:p>
            <a:r>
              <a:rPr lang="it-IT" dirty="0"/>
              <a:t>RESEARCH QUESTION</a:t>
            </a:r>
          </a:p>
        </p:txBody>
      </p:sp>
      <p:sp>
        <p:nvSpPr>
          <p:cNvPr id="3" name="Segnaposto contenuto 2">
            <a:extLst>
              <a:ext uri="{FF2B5EF4-FFF2-40B4-BE49-F238E27FC236}">
                <a16:creationId xmlns:a16="http://schemas.microsoft.com/office/drawing/2014/main" id="{3D13970C-8DF4-46C9-B738-7064C5315197}"/>
              </a:ext>
            </a:extLst>
          </p:cNvPr>
          <p:cNvSpPr>
            <a:spLocks noGrp="1"/>
          </p:cNvSpPr>
          <p:nvPr>
            <p:ph idx="1"/>
          </p:nvPr>
        </p:nvSpPr>
        <p:spPr/>
        <p:txBody>
          <a:bodyPr>
            <a:normAutofit/>
          </a:bodyPr>
          <a:lstStyle/>
          <a:p>
            <a:pPr marL="0" indent="0">
              <a:buNone/>
            </a:pPr>
            <a:r>
              <a:rPr lang="en-US" sz="6000" b="1" dirty="0">
                <a:effectLst/>
                <a:latin typeface="Tw Cen MT (Body)"/>
                <a:ea typeface="DengXian" panose="02010600030101010101" pitchFamily="2" charset="-122"/>
              </a:rPr>
              <a:t>Does </a:t>
            </a:r>
            <a:r>
              <a:rPr lang="en-US" sz="6000" b="1" i="1" dirty="0">
                <a:effectLst/>
                <a:latin typeface="Tw Cen MT (Body)"/>
                <a:ea typeface="DengXian" panose="02010600030101010101" pitchFamily="2" charset="-122"/>
              </a:rPr>
              <a:t>political transparency</a:t>
            </a:r>
            <a:r>
              <a:rPr lang="en-US" sz="6000" b="1" dirty="0">
                <a:effectLst/>
                <a:latin typeface="Tw Cen MT (Body)"/>
                <a:ea typeface="DengXian" panose="02010600030101010101" pitchFamily="2" charset="-122"/>
              </a:rPr>
              <a:t> affect voters’ choices?</a:t>
            </a:r>
            <a:endParaRPr lang="it-IT" sz="19900" b="1" dirty="0">
              <a:latin typeface="Tw Cen MT (Body)"/>
            </a:endParaRPr>
          </a:p>
        </p:txBody>
      </p:sp>
    </p:spTree>
    <p:extLst>
      <p:ext uri="{BB962C8B-B14F-4D97-AF65-F5344CB8AC3E}">
        <p14:creationId xmlns:p14="http://schemas.microsoft.com/office/powerpoint/2010/main" val="3515082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F0A8D-ADEF-4E4D-8E43-980E93A205E1}"/>
              </a:ext>
            </a:extLst>
          </p:cNvPr>
          <p:cNvSpPr>
            <a:spLocks noGrp="1"/>
          </p:cNvSpPr>
          <p:nvPr>
            <p:ph type="title"/>
          </p:nvPr>
        </p:nvSpPr>
        <p:spPr>
          <a:xfrm>
            <a:off x="1235964" y="2395544"/>
            <a:ext cx="9720072" cy="1499616"/>
          </a:xfrm>
        </p:spPr>
        <p:txBody>
          <a:bodyPr>
            <a:normAutofit/>
          </a:bodyPr>
          <a:lstStyle/>
          <a:p>
            <a:pPr algn="ctr"/>
            <a:r>
              <a:rPr lang="en-GB" sz="7200" dirty="0"/>
              <a:t>The </a:t>
            </a:r>
            <a:r>
              <a:rPr lang="en-GB" sz="7200" dirty="0" err="1"/>
              <a:t>eXPERIMENT</a:t>
            </a:r>
            <a:endParaRPr lang="en-GB" sz="7200" dirty="0"/>
          </a:p>
        </p:txBody>
      </p:sp>
    </p:spTree>
    <p:extLst>
      <p:ext uri="{BB962C8B-B14F-4D97-AF65-F5344CB8AC3E}">
        <p14:creationId xmlns:p14="http://schemas.microsoft.com/office/powerpoint/2010/main" val="35157940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ewspaper, booth, sign&#10;&#10;Description automatically generated">
            <a:extLst>
              <a:ext uri="{FF2B5EF4-FFF2-40B4-BE49-F238E27FC236}">
                <a16:creationId xmlns:a16="http://schemas.microsoft.com/office/drawing/2014/main" id="{BDD4DEF6-ADAB-4B87-9544-10BFF943B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846" y="3155898"/>
            <a:ext cx="5993693" cy="3511930"/>
          </a:xfrm>
          <a:prstGeom prst="rect">
            <a:avLst/>
          </a:prstGeom>
        </p:spPr>
      </p:pic>
      <p:pic>
        <p:nvPicPr>
          <p:cNvPr id="5" name="Picture 4" descr="A collage of people&#10;&#10;Description automatically generated with medium confidence">
            <a:extLst>
              <a:ext uri="{FF2B5EF4-FFF2-40B4-BE49-F238E27FC236}">
                <a16:creationId xmlns:a16="http://schemas.microsoft.com/office/drawing/2014/main" id="{630A2851-72CE-4293-BBF9-4BA17758F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852" y="4300194"/>
            <a:ext cx="3991623" cy="2247284"/>
          </a:xfrm>
          <a:prstGeom prst="rect">
            <a:avLst/>
          </a:prstGeom>
        </p:spPr>
      </p:pic>
      <p:pic>
        <p:nvPicPr>
          <p:cNvPr id="6" name="Picture 5" descr="A picture containing indoor, person, window, scene&#10;&#10;Description automatically generated">
            <a:extLst>
              <a:ext uri="{FF2B5EF4-FFF2-40B4-BE49-F238E27FC236}">
                <a16:creationId xmlns:a16="http://schemas.microsoft.com/office/drawing/2014/main" id="{0EDDA310-2CCC-4A78-BBA1-39D119C6A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852" y="1742735"/>
            <a:ext cx="4094521" cy="2317443"/>
          </a:xfrm>
          <a:prstGeom prst="rect">
            <a:avLst/>
          </a:prstGeom>
        </p:spPr>
      </p:pic>
      <p:sp>
        <p:nvSpPr>
          <p:cNvPr id="7" name="Titolo 1">
            <a:extLst>
              <a:ext uri="{FF2B5EF4-FFF2-40B4-BE49-F238E27FC236}">
                <a16:creationId xmlns:a16="http://schemas.microsoft.com/office/drawing/2014/main" id="{E04EA39E-19C4-4FAA-9D90-FEE74A5D5D5D}"/>
              </a:ext>
            </a:extLst>
          </p:cNvPr>
          <p:cNvSpPr>
            <a:spLocks noGrp="1"/>
          </p:cNvSpPr>
          <p:nvPr>
            <p:ph type="title"/>
          </p:nvPr>
        </p:nvSpPr>
        <p:spPr>
          <a:xfrm>
            <a:off x="1024128" y="585216"/>
            <a:ext cx="9431436" cy="1499616"/>
          </a:xfrm>
        </p:spPr>
        <p:txBody>
          <a:bodyPr>
            <a:normAutofit/>
          </a:bodyPr>
          <a:lstStyle/>
          <a:p>
            <a:r>
              <a:rPr lang="it-IT" dirty="0" err="1"/>
              <a:t>Context</a:t>
            </a:r>
            <a:endParaRPr lang="it-IT" dirty="0"/>
          </a:p>
        </p:txBody>
      </p:sp>
      <p:sp>
        <p:nvSpPr>
          <p:cNvPr id="2" name="TextBox 1">
            <a:extLst>
              <a:ext uri="{FF2B5EF4-FFF2-40B4-BE49-F238E27FC236}">
                <a16:creationId xmlns:a16="http://schemas.microsoft.com/office/drawing/2014/main" id="{C596AE17-03D5-4C32-B40E-068769F3799E}"/>
              </a:ext>
            </a:extLst>
          </p:cNvPr>
          <p:cNvSpPr txBox="1"/>
          <p:nvPr/>
        </p:nvSpPr>
        <p:spPr>
          <a:xfrm>
            <a:off x="5643418" y="585216"/>
            <a:ext cx="5920509" cy="1200329"/>
          </a:xfrm>
          <a:prstGeom prst="rect">
            <a:avLst/>
          </a:prstGeom>
          <a:noFill/>
        </p:spPr>
        <p:txBody>
          <a:bodyPr wrap="square" rtlCol="0">
            <a:spAutoFit/>
          </a:bodyPr>
          <a:lstStyle/>
          <a:p>
            <a:r>
              <a:rPr lang="en-GB" dirty="0"/>
              <a:t>Rome 2021 elections.</a:t>
            </a:r>
          </a:p>
          <a:p>
            <a:r>
              <a:rPr lang="en-GB" dirty="0">
                <a:solidFill>
                  <a:srgbClr val="00B050"/>
                </a:solidFill>
              </a:rPr>
              <a:t>22 mayor candidates </a:t>
            </a:r>
            <a:r>
              <a:rPr lang="en-GB" dirty="0"/>
              <a:t>(38 lists)</a:t>
            </a:r>
          </a:p>
          <a:p>
            <a:r>
              <a:rPr lang="en-GB" dirty="0">
                <a:solidFill>
                  <a:srgbClr val="FF0000"/>
                </a:solidFill>
              </a:rPr>
              <a:t>1646 councillor candidates</a:t>
            </a:r>
            <a:r>
              <a:rPr lang="en-GB" dirty="0"/>
              <a:t> (members of the municipal candidates) running for 48 spots.</a:t>
            </a:r>
          </a:p>
        </p:txBody>
      </p:sp>
      <p:sp>
        <p:nvSpPr>
          <p:cNvPr id="8" name="TextBox 7">
            <a:extLst>
              <a:ext uri="{FF2B5EF4-FFF2-40B4-BE49-F238E27FC236}">
                <a16:creationId xmlns:a16="http://schemas.microsoft.com/office/drawing/2014/main" id="{7275C546-CFD5-44A6-9D7C-F58F230708D0}"/>
              </a:ext>
            </a:extLst>
          </p:cNvPr>
          <p:cNvSpPr txBox="1"/>
          <p:nvPr/>
        </p:nvSpPr>
        <p:spPr>
          <a:xfrm>
            <a:off x="5739846" y="1955569"/>
            <a:ext cx="5920509" cy="646331"/>
          </a:xfrm>
          <a:prstGeom prst="rect">
            <a:avLst/>
          </a:prstGeom>
          <a:noFill/>
        </p:spPr>
        <p:txBody>
          <a:bodyPr wrap="square" rtlCol="0">
            <a:spAutoFit/>
          </a:bodyPr>
          <a:lstStyle/>
          <a:p>
            <a:r>
              <a:rPr lang="en-GB" dirty="0"/>
              <a:t>Voters can express 1vote for the </a:t>
            </a:r>
            <a:r>
              <a:rPr lang="en-GB" dirty="0">
                <a:solidFill>
                  <a:srgbClr val="00B050"/>
                </a:solidFill>
              </a:rPr>
              <a:t>mayor</a:t>
            </a:r>
            <a:r>
              <a:rPr lang="en-GB" dirty="0"/>
              <a:t> and 2 preferences for </a:t>
            </a:r>
            <a:r>
              <a:rPr lang="en-GB" dirty="0">
                <a:solidFill>
                  <a:srgbClr val="FF0000"/>
                </a:solidFill>
              </a:rPr>
              <a:t>councillors</a:t>
            </a:r>
          </a:p>
        </p:txBody>
      </p:sp>
    </p:spTree>
    <p:extLst>
      <p:ext uri="{BB962C8B-B14F-4D97-AF65-F5344CB8AC3E}">
        <p14:creationId xmlns:p14="http://schemas.microsoft.com/office/powerpoint/2010/main" val="177304064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055B9B-4712-4449-9FC6-C835220A4E89}"/>
              </a:ext>
            </a:extLst>
          </p:cNvPr>
          <p:cNvSpPr>
            <a:spLocks noGrp="1"/>
          </p:cNvSpPr>
          <p:nvPr>
            <p:ph type="title"/>
          </p:nvPr>
        </p:nvSpPr>
        <p:spPr/>
        <p:txBody>
          <a:bodyPr/>
          <a:lstStyle/>
          <a:p>
            <a:r>
              <a:rPr lang="it-IT" dirty="0"/>
              <a:t>RESEARCH QUESTION</a:t>
            </a:r>
          </a:p>
        </p:txBody>
      </p:sp>
      <p:sp>
        <p:nvSpPr>
          <p:cNvPr id="3" name="Segnaposto contenuto 2">
            <a:extLst>
              <a:ext uri="{FF2B5EF4-FFF2-40B4-BE49-F238E27FC236}">
                <a16:creationId xmlns:a16="http://schemas.microsoft.com/office/drawing/2014/main" id="{3D13970C-8DF4-46C9-B738-7064C5315197}"/>
              </a:ext>
            </a:extLst>
          </p:cNvPr>
          <p:cNvSpPr>
            <a:spLocks noGrp="1"/>
          </p:cNvSpPr>
          <p:nvPr>
            <p:ph idx="1"/>
          </p:nvPr>
        </p:nvSpPr>
        <p:spPr/>
        <p:txBody>
          <a:bodyPr>
            <a:normAutofit/>
          </a:bodyPr>
          <a:lstStyle/>
          <a:p>
            <a:pPr marL="0" indent="0">
              <a:buNone/>
            </a:pPr>
            <a:r>
              <a:rPr lang="en-US" sz="5400" b="1" dirty="0">
                <a:effectLst/>
                <a:latin typeface="Tw Cen MT (Body)"/>
                <a:ea typeface="DengXian" panose="02010600030101010101" pitchFamily="2" charset="-122"/>
              </a:rPr>
              <a:t>Does </a:t>
            </a:r>
            <a:r>
              <a:rPr lang="en-US" sz="5400" b="1" i="1" dirty="0">
                <a:effectLst/>
                <a:latin typeface="Tw Cen MT (Body)"/>
                <a:ea typeface="DengXian" panose="02010600030101010101" pitchFamily="2" charset="-122"/>
              </a:rPr>
              <a:t>political transparency</a:t>
            </a:r>
            <a:r>
              <a:rPr lang="en-US" sz="5400" b="1" dirty="0">
                <a:effectLst/>
                <a:latin typeface="Tw Cen MT (Body)"/>
                <a:ea typeface="DengXian" panose="02010600030101010101" pitchFamily="2" charset="-122"/>
              </a:rPr>
              <a:t> </a:t>
            </a:r>
          </a:p>
          <a:p>
            <a:pPr marL="0" indent="0">
              <a:buNone/>
            </a:pPr>
            <a:r>
              <a:rPr lang="en-US" sz="5400" b="1" dirty="0">
                <a:effectLst/>
                <a:latin typeface="Tw Cen MT (Body)"/>
                <a:ea typeface="DengXian" panose="02010600030101010101" pitchFamily="2" charset="-122"/>
              </a:rPr>
              <a:t>affect voters’ choices?</a:t>
            </a:r>
            <a:endParaRPr lang="it-IT" sz="17900" b="1" dirty="0">
              <a:latin typeface="Tw Cen MT (Body)"/>
            </a:endParaRPr>
          </a:p>
        </p:txBody>
      </p:sp>
      <p:sp>
        <p:nvSpPr>
          <p:cNvPr id="4" name="Rettangolo 3">
            <a:extLst>
              <a:ext uri="{FF2B5EF4-FFF2-40B4-BE49-F238E27FC236}">
                <a16:creationId xmlns:a16="http://schemas.microsoft.com/office/drawing/2014/main" id="{7A5DFA41-8F69-4873-8AEA-BF85BD095A5F}"/>
              </a:ext>
            </a:extLst>
          </p:cNvPr>
          <p:cNvSpPr/>
          <p:nvPr/>
        </p:nvSpPr>
        <p:spPr>
          <a:xfrm>
            <a:off x="2576844" y="2342467"/>
            <a:ext cx="5672168" cy="74595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2D0F64A-A35A-4FB9-9651-0EE5EE953813}"/>
              </a:ext>
            </a:extLst>
          </p:cNvPr>
          <p:cNvSpPr/>
          <p:nvPr/>
        </p:nvSpPr>
        <p:spPr>
          <a:xfrm>
            <a:off x="2844801" y="3270748"/>
            <a:ext cx="5786534" cy="62010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A8F14819-7456-40CE-91BA-ABCC59503A1B}"/>
              </a:ext>
            </a:extLst>
          </p:cNvPr>
          <p:cNvSpPr/>
          <p:nvPr/>
        </p:nvSpPr>
        <p:spPr>
          <a:xfrm>
            <a:off x="1024127" y="3289593"/>
            <a:ext cx="1728309" cy="57992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a gomito 7">
            <a:extLst>
              <a:ext uri="{FF2B5EF4-FFF2-40B4-BE49-F238E27FC236}">
                <a16:creationId xmlns:a16="http://schemas.microsoft.com/office/drawing/2014/main" id="{275805D0-3018-4E95-B21A-1B751A833982}"/>
              </a:ext>
            </a:extLst>
          </p:cNvPr>
          <p:cNvCxnSpPr>
            <a:cxnSpLocks/>
            <a:stCxn id="4" idx="0"/>
            <a:endCxn id="9" idx="1"/>
          </p:cNvCxnSpPr>
          <p:nvPr/>
        </p:nvCxnSpPr>
        <p:spPr>
          <a:xfrm rot="5400000" flipH="1" flipV="1">
            <a:off x="6515223" y="483712"/>
            <a:ext cx="756461" cy="296105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9B5204BD-D279-490B-922D-87B7F12FFFE5}"/>
              </a:ext>
            </a:extLst>
          </p:cNvPr>
          <p:cNvSpPr txBox="1"/>
          <p:nvPr/>
        </p:nvSpPr>
        <p:spPr>
          <a:xfrm>
            <a:off x="8373979" y="1262840"/>
            <a:ext cx="3248526" cy="646331"/>
          </a:xfrm>
          <a:prstGeom prst="rect">
            <a:avLst/>
          </a:prstGeom>
          <a:noFill/>
        </p:spPr>
        <p:txBody>
          <a:bodyPr wrap="square" rtlCol="0">
            <a:spAutoFit/>
          </a:bodyPr>
          <a:lstStyle/>
          <a:p>
            <a:r>
              <a:rPr lang="it-IT" dirty="0"/>
              <a:t>Information on </a:t>
            </a:r>
            <a:r>
              <a:rPr lang="it-IT" dirty="0" err="1"/>
              <a:t>candidates</a:t>
            </a:r>
            <a:r>
              <a:rPr lang="it-IT" dirty="0"/>
              <a:t> (the website)</a:t>
            </a:r>
          </a:p>
        </p:txBody>
      </p:sp>
      <p:sp>
        <p:nvSpPr>
          <p:cNvPr id="11" name="CasellaDiTesto 10">
            <a:extLst>
              <a:ext uri="{FF2B5EF4-FFF2-40B4-BE49-F238E27FC236}">
                <a16:creationId xmlns:a16="http://schemas.microsoft.com/office/drawing/2014/main" id="{3C7E20AB-6731-42A0-A1CC-398651BEE622}"/>
              </a:ext>
            </a:extLst>
          </p:cNvPr>
          <p:cNvSpPr txBox="1"/>
          <p:nvPr/>
        </p:nvSpPr>
        <p:spPr>
          <a:xfrm>
            <a:off x="8177464" y="4450003"/>
            <a:ext cx="3248526" cy="646331"/>
          </a:xfrm>
          <a:prstGeom prst="rect">
            <a:avLst/>
          </a:prstGeom>
          <a:noFill/>
        </p:spPr>
        <p:txBody>
          <a:bodyPr wrap="square" rtlCol="0">
            <a:spAutoFit/>
          </a:bodyPr>
          <a:lstStyle/>
          <a:p>
            <a:r>
              <a:rPr lang="it-IT" dirty="0" err="1"/>
              <a:t>Candidates</a:t>
            </a:r>
            <a:r>
              <a:rPr lang="it-IT" dirty="0"/>
              <a:t> and </a:t>
            </a:r>
            <a:r>
              <a:rPr lang="it-IT" dirty="0" err="1"/>
              <a:t>characteristics</a:t>
            </a:r>
            <a:r>
              <a:rPr lang="it-IT" dirty="0"/>
              <a:t> of </a:t>
            </a:r>
            <a:r>
              <a:rPr lang="it-IT" dirty="0" err="1"/>
              <a:t>candidates</a:t>
            </a:r>
            <a:r>
              <a:rPr lang="it-IT" dirty="0"/>
              <a:t> </a:t>
            </a:r>
            <a:r>
              <a:rPr lang="it-IT" dirty="0" err="1"/>
              <a:t>voted</a:t>
            </a:r>
            <a:endParaRPr lang="it-IT" dirty="0"/>
          </a:p>
        </p:txBody>
      </p:sp>
      <p:cxnSp>
        <p:nvCxnSpPr>
          <p:cNvPr id="12" name="Connettore a gomito 11">
            <a:extLst>
              <a:ext uri="{FF2B5EF4-FFF2-40B4-BE49-F238E27FC236}">
                <a16:creationId xmlns:a16="http://schemas.microsoft.com/office/drawing/2014/main" id="{FFC0A557-6703-401D-91FC-4ABE93B71950}"/>
              </a:ext>
            </a:extLst>
          </p:cNvPr>
          <p:cNvCxnSpPr>
            <a:cxnSpLocks/>
            <a:stCxn id="5" idx="2"/>
            <a:endCxn id="11" idx="1"/>
          </p:cNvCxnSpPr>
          <p:nvPr/>
        </p:nvCxnSpPr>
        <p:spPr>
          <a:xfrm rot="16200000" flipH="1">
            <a:off x="6516606" y="3112311"/>
            <a:ext cx="882320" cy="243939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F40BCB4E-C341-49F4-8959-0E7257603EDB}"/>
              </a:ext>
            </a:extLst>
          </p:cNvPr>
          <p:cNvSpPr txBox="1"/>
          <p:nvPr/>
        </p:nvSpPr>
        <p:spPr>
          <a:xfrm>
            <a:off x="1352270" y="4819335"/>
            <a:ext cx="3248526" cy="1200329"/>
          </a:xfrm>
          <a:prstGeom prst="rect">
            <a:avLst/>
          </a:prstGeom>
          <a:noFill/>
        </p:spPr>
        <p:txBody>
          <a:bodyPr wrap="square" rtlCol="0">
            <a:spAutoFit/>
          </a:bodyPr>
          <a:lstStyle/>
          <a:p>
            <a:r>
              <a:rPr lang="it-IT" dirty="0"/>
              <a:t>How can </a:t>
            </a:r>
            <a:r>
              <a:rPr lang="it-IT" dirty="0" err="1"/>
              <a:t>we</a:t>
            </a:r>
            <a:r>
              <a:rPr lang="it-IT" dirty="0"/>
              <a:t> estimate a </a:t>
            </a:r>
            <a:r>
              <a:rPr lang="it-IT" dirty="0" err="1"/>
              <a:t>causal</a:t>
            </a:r>
            <a:r>
              <a:rPr lang="it-IT" dirty="0"/>
              <a:t> </a:t>
            </a:r>
            <a:r>
              <a:rPr lang="it-IT" dirty="0" err="1"/>
              <a:t>effect</a:t>
            </a:r>
            <a:r>
              <a:rPr lang="it-IT" dirty="0"/>
              <a:t> ?</a:t>
            </a:r>
          </a:p>
          <a:p>
            <a:r>
              <a:rPr lang="it-IT" b="1" dirty="0" err="1"/>
              <a:t>Experimental</a:t>
            </a:r>
            <a:r>
              <a:rPr lang="it-IT" b="1" dirty="0"/>
              <a:t> design with random </a:t>
            </a:r>
            <a:r>
              <a:rPr lang="it-IT" b="1" dirty="0" err="1"/>
              <a:t>informational</a:t>
            </a:r>
            <a:r>
              <a:rPr lang="it-IT" b="1" dirty="0"/>
              <a:t> treatment</a:t>
            </a:r>
          </a:p>
        </p:txBody>
      </p:sp>
      <p:cxnSp>
        <p:nvCxnSpPr>
          <p:cNvPr id="16" name="Connettore a gomito 15">
            <a:extLst>
              <a:ext uri="{FF2B5EF4-FFF2-40B4-BE49-F238E27FC236}">
                <a16:creationId xmlns:a16="http://schemas.microsoft.com/office/drawing/2014/main" id="{2D34062E-E388-4A58-8A6E-E4EEC0842158}"/>
              </a:ext>
            </a:extLst>
          </p:cNvPr>
          <p:cNvCxnSpPr>
            <a:cxnSpLocks/>
            <a:stCxn id="6" idx="2"/>
            <a:endCxn id="15" idx="1"/>
          </p:cNvCxnSpPr>
          <p:nvPr/>
        </p:nvCxnSpPr>
        <p:spPr>
          <a:xfrm rot="5400000">
            <a:off x="845284" y="4376501"/>
            <a:ext cx="1549985" cy="536012"/>
          </a:xfrm>
          <a:prstGeom prst="bentConnector4">
            <a:avLst>
              <a:gd name="adj1" fmla="val 30640"/>
              <a:gd name="adj2" fmla="val 142648"/>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27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animEffect transition="in" filter="fade">
                                      <p:cBhvr>
                                        <p:cTn id="40" dur="500"/>
                                        <p:tgtEl>
                                          <p:spTgt spid="1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Vertical)">
                                      <p:cBhvr>
                                        <p:cTn id="45"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1"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1E71070-4617-43D7-938D-285E95314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38130" y="3351200"/>
            <a:ext cx="2560309" cy="776352"/>
          </a:xfrm>
          <a:prstGeom prst="rect">
            <a:avLst/>
          </a:prstGeom>
          <a:ln w="76200">
            <a:solidFill>
              <a:schemeClr val="accent3"/>
            </a:solidFill>
          </a:ln>
        </p:spPr>
      </p:pic>
      <p:pic>
        <p:nvPicPr>
          <p:cNvPr id="5" name="Immagine 4">
            <a:extLst>
              <a:ext uri="{FF2B5EF4-FFF2-40B4-BE49-F238E27FC236}">
                <a16:creationId xmlns:a16="http://schemas.microsoft.com/office/drawing/2014/main" id="{B769B34B-6DBF-4CCF-9ECD-BDF363BE6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26098" y="5165435"/>
            <a:ext cx="2560309" cy="776352"/>
          </a:xfrm>
          <a:prstGeom prst="rect">
            <a:avLst/>
          </a:prstGeom>
          <a:ln w="76200">
            <a:solidFill>
              <a:srgbClr val="FFC000"/>
            </a:solidFill>
          </a:ln>
        </p:spPr>
      </p:pic>
      <p:pic>
        <p:nvPicPr>
          <p:cNvPr id="7" name="Immagine 6">
            <a:extLst>
              <a:ext uri="{FF2B5EF4-FFF2-40B4-BE49-F238E27FC236}">
                <a16:creationId xmlns:a16="http://schemas.microsoft.com/office/drawing/2014/main" id="{5DD367C1-708D-4704-B6DE-2426730F0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066" y="2526471"/>
            <a:ext cx="2560309" cy="776352"/>
          </a:xfrm>
          <a:prstGeom prst="rect">
            <a:avLst/>
          </a:prstGeom>
          <a:ln w="76200">
            <a:noFill/>
          </a:ln>
        </p:spPr>
      </p:pic>
      <p:sp>
        <p:nvSpPr>
          <p:cNvPr id="8" name="CasellaDiTesto 7">
            <a:extLst>
              <a:ext uri="{FF2B5EF4-FFF2-40B4-BE49-F238E27FC236}">
                <a16:creationId xmlns:a16="http://schemas.microsoft.com/office/drawing/2014/main" id="{7774BFD8-47FF-4402-83D2-10D3D2AED8D8}"/>
              </a:ext>
            </a:extLst>
          </p:cNvPr>
          <p:cNvSpPr txBox="1"/>
          <p:nvPr/>
        </p:nvSpPr>
        <p:spPr>
          <a:xfrm>
            <a:off x="92842" y="1922189"/>
            <a:ext cx="2152209" cy="369332"/>
          </a:xfrm>
          <a:prstGeom prst="rect">
            <a:avLst/>
          </a:prstGeom>
          <a:noFill/>
        </p:spPr>
        <p:txBody>
          <a:bodyPr wrap="square" rtlCol="0">
            <a:spAutoFit/>
          </a:bodyPr>
          <a:lstStyle/>
          <a:p>
            <a:pPr algn="ctr"/>
            <a:r>
              <a:rPr lang="it-IT" dirty="0"/>
              <a:t>VOTERS</a:t>
            </a:r>
          </a:p>
        </p:txBody>
      </p:sp>
      <p:sp>
        <p:nvSpPr>
          <p:cNvPr id="9" name="CasellaDiTesto 8">
            <a:extLst>
              <a:ext uri="{FF2B5EF4-FFF2-40B4-BE49-F238E27FC236}">
                <a16:creationId xmlns:a16="http://schemas.microsoft.com/office/drawing/2014/main" id="{D9E6D195-53F5-4F7D-9DC9-1A7820B57CF1}"/>
              </a:ext>
            </a:extLst>
          </p:cNvPr>
          <p:cNvSpPr txBox="1"/>
          <p:nvPr/>
        </p:nvSpPr>
        <p:spPr>
          <a:xfrm>
            <a:off x="2495103" y="1228707"/>
            <a:ext cx="3222298" cy="646331"/>
          </a:xfrm>
          <a:prstGeom prst="rect">
            <a:avLst/>
          </a:prstGeom>
          <a:noFill/>
        </p:spPr>
        <p:txBody>
          <a:bodyPr wrap="square" rtlCol="0">
            <a:spAutoFit/>
          </a:bodyPr>
          <a:lstStyle/>
          <a:p>
            <a:pPr algn="ctr"/>
            <a:r>
              <a:rPr lang="it-IT" dirty="0"/>
              <a:t>Random sampling of treatment and control group</a:t>
            </a:r>
            <a:endParaRPr lang="it-IT" b="1" dirty="0"/>
          </a:p>
        </p:txBody>
      </p:sp>
      <p:sp>
        <p:nvSpPr>
          <p:cNvPr id="10" name="CasellaDiTesto 9">
            <a:extLst>
              <a:ext uri="{FF2B5EF4-FFF2-40B4-BE49-F238E27FC236}">
                <a16:creationId xmlns:a16="http://schemas.microsoft.com/office/drawing/2014/main" id="{8C823BCC-6D3B-4227-853F-4155701DD3C3}"/>
              </a:ext>
            </a:extLst>
          </p:cNvPr>
          <p:cNvSpPr txBox="1"/>
          <p:nvPr/>
        </p:nvSpPr>
        <p:spPr>
          <a:xfrm>
            <a:off x="2556384" y="4145251"/>
            <a:ext cx="3222298" cy="369332"/>
          </a:xfrm>
          <a:prstGeom prst="rect">
            <a:avLst/>
          </a:prstGeom>
          <a:noFill/>
        </p:spPr>
        <p:txBody>
          <a:bodyPr wrap="square" rtlCol="0">
            <a:spAutoFit/>
          </a:bodyPr>
          <a:lstStyle/>
          <a:p>
            <a:pPr algn="ctr"/>
            <a:r>
              <a:rPr lang="it-IT" b="1" dirty="0">
                <a:solidFill>
                  <a:schemeClr val="accent3"/>
                </a:solidFill>
              </a:rPr>
              <a:t>TREATMENT</a:t>
            </a:r>
          </a:p>
        </p:txBody>
      </p:sp>
      <p:sp>
        <p:nvSpPr>
          <p:cNvPr id="11" name="CasellaDiTesto 10">
            <a:extLst>
              <a:ext uri="{FF2B5EF4-FFF2-40B4-BE49-F238E27FC236}">
                <a16:creationId xmlns:a16="http://schemas.microsoft.com/office/drawing/2014/main" id="{9D101481-575A-4FE3-B1AA-C10E9ECF1AE0}"/>
              </a:ext>
            </a:extLst>
          </p:cNvPr>
          <p:cNvSpPr txBox="1"/>
          <p:nvPr/>
        </p:nvSpPr>
        <p:spPr>
          <a:xfrm>
            <a:off x="2553055" y="4768117"/>
            <a:ext cx="3222298" cy="369332"/>
          </a:xfrm>
          <a:prstGeom prst="rect">
            <a:avLst/>
          </a:prstGeom>
          <a:noFill/>
        </p:spPr>
        <p:txBody>
          <a:bodyPr wrap="square" rtlCol="0">
            <a:spAutoFit/>
          </a:bodyPr>
          <a:lstStyle/>
          <a:p>
            <a:pPr algn="ctr"/>
            <a:r>
              <a:rPr lang="it-IT" b="1" dirty="0">
                <a:solidFill>
                  <a:srgbClr val="FFC000"/>
                </a:solidFill>
              </a:rPr>
              <a:t>CONTROL</a:t>
            </a:r>
          </a:p>
        </p:txBody>
      </p:sp>
      <p:pic>
        <p:nvPicPr>
          <p:cNvPr id="13" name="Immagine 12">
            <a:extLst>
              <a:ext uri="{FF2B5EF4-FFF2-40B4-BE49-F238E27FC236}">
                <a16:creationId xmlns:a16="http://schemas.microsoft.com/office/drawing/2014/main" id="{41E00FC6-824E-4E55-859D-751BDD436EE7}"/>
              </a:ext>
            </a:extLst>
          </p:cNvPr>
          <p:cNvPicPr>
            <a:picLocks noChangeAspect="1"/>
          </p:cNvPicPr>
          <p:nvPr/>
        </p:nvPicPr>
        <p:blipFill>
          <a:blip r:embed="rId3"/>
          <a:stretch>
            <a:fillRect/>
          </a:stretch>
        </p:blipFill>
        <p:spPr>
          <a:xfrm>
            <a:off x="6207364" y="3410473"/>
            <a:ext cx="1535642" cy="646330"/>
          </a:xfrm>
          <a:prstGeom prst="rect">
            <a:avLst/>
          </a:prstGeom>
        </p:spPr>
      </p:pic>
      <p:cxnSp>
        <p:nvCxnSpPr>
          <p:cNvPr id="16" name="Connettore 2 15">
            <a:extLst>
              <a:ext uri="{FF2B5EF4-FFF2-40B4-BE49-F238E27FC236}">
                <a16:creationId xmlns:a16="http://schemas.microsoft.com/office/drawing/2014/main" id="{B1D17D85-9C5D-47FC-B4FF-A11622567642}"/>
              </a:ext>
            </a:extLst>
          </p:cNvPr>
          <p:cNvCxnSpPr>
            <a:cxnSpLocks/>
            <a:stCxn id="4" idx="1"/>
          </p:cNvCxnSpPr>
          <p:nvPr/>
        </p:nvCxnSpPr>
        <p:spPr>
          <a:xfrm>
            <a:off x="5398439" y="3739376"/>
            <a:ext cx="808925"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2" name="Parentesi graffa aperta 21">
            <a:extLst>
              <a:ext uri="{FF2B5EF4-FFF2-40B4-BE49-F238E27FC236}">
                <a16:creationId xmlns:a16="http://schemas.microsoft.com/office/drawing/2014/main" id="{2AE82166-17A4-45F8-9FDE-F7DF5A8FF645}"/>
              </a:ext>
            </a:extLst>
          </p:cNvPr>
          <p:cNvSpPr/>
          <p:nvPr/>
        </p:nvSpPr>
        <p:spPr>
          <a:xfrm rot="5400000">
            <a:off x="10965517" y="190543"/>
            <a:ext cx="351453" cy="1804737"/>
          </a:xfrm>
          <a:prstGeom prst="leftBrace">
            <a:avLst>
              <a:gd name="adj1" fmla="val 32297"/>
              <a:gd name="adj2" fmla="val 5189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5" name="CasellaDiTesto 24">
            <a:extLst>
              <a:ext uri="{FF2B5EF4-FFF2-40B4-BE49-F238E27FC236}">
                <a16:creationId xmlns:a16="http://schemas.microsoft.com/office/drawing/2014/main" id="{1FA01832-B983-421E-B2BD-F5EAEE84A95F}"/>
              </a:ext>
            </a:extLst>
          </p:cNvPr>
          <p:cNvSpPr txBox="1"/>
          <p:nvPr/>
        </p:nvSpPr>
        <p:spPr>
          <a:xfrm>
            <a:off x="2553055" y="483308"/>
            <a:ext cx="3222298" cy="369332"/>
          </a:xfrm>
          <a:prstGeom prst="rect">
            <a:avLst/>
          </a:prstGeom>
          <a:noFill/>
        </p:spPr>
        <p:txBody>
          <a:bodyPr wrap="square" rtlCol="0">
            <a:spAutoFit/>
          </a:bodyPr>
          <a:lstStyle/>
          <a:p>
            <a:pPr algn="ctr"/>
            <a:r>
              <a:rPr lang="it-IT" dirty="0" err="1"/>
              <a:t>Few</a:t>
            </a:r>
            <a:r>
              <a:rPr lang="it-IT" dirty="0"/>
              <a:t> days </a:t>
            </a:r>
            <a:r>
              <a:rPr lang="it-IT" dirty="0" err="1"/>
              <a:t>before</a:t>
            </a:r>
            <a:r>
              <a:rPr lang="it-IT" dirty="0"/>
              <a:t> </a:t>
            </a:r>
            <a:r>
              <a:rPr lang="it-IT" dirty="0" err="1"/>
              <a:t>election</a:t>
            </a:r>
            <a:endParaRPr lang="it-IT" dirty="0"/>
          </a:p>
        </p:txBody>
      </p:sp>
      <p:sp>
        <p:nvSpPr>
          <p:cNvPr id="27" name="Parentesi graffa aperta 26">
            <a:extLst>
              <a:ext uri="{FF2B5EF4-FFF2-40B4-BE49-F238E27FC236}">
                <a16:creationId xmlns:a16="http://schemas.microsoft.com/office/drawing/2014/main" id="{F076EA24-5E81-4493-B24E-24EFDA59FAFD}"/>
              </a:ext>
            </a:extLst>
          </p:cNvPr>
          <p:cNvSpPr/>
          <p:nvPr/>
        </p:nvSpPr>
        <p:spPr>
          <a:xfrm rot="5400000">
            <a:off x="4208487" y="-2749857"/>
            <a:ext cx="351453" cy="7730878"/>
          </a:xfrm>
          <a:prstGeom prst="leftBrace">
            <a:avLst>
              <a:gd name="adj1" fmla="val 32297"/>
              <a:gd name="adj2" fmla="val 5189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8" name="CasellaDiTesto 27">
            <a:extLst>
              <a:ext uri="{FF2B5EF4-FFF2-40B4-BE49-F238E27FC236}">
                <a16:creationId xmlns:a16="http://schemas.microsoft.com/office/drawing/2014/main" id="{722B05A3-BB54-497D-AB0A-8A3B03AE5318}"/>
              </a:ext>
            </a:extLst>
          </p:cNvPr>
          <p:cNvSpPr txBox="1"/>
          <p:nvPr/>
        </p:nvSpPr>
        <p:spPr>
          <a:xfrm>
            <a:off x="10209073" y="521967"/>
            <a:ext cx="1864340" cy="369332"/>
          </a:xfrm>
          <a:prstGeom prst="rect">
            <a:avLst/>
          </a:prstGeom>
          <a:noFill/>
        </p:spPr>
        <p:txBody>
          <a:bodyPr wrap="square" rtlCol="0">
            <a:spAutoFit/>
          </a:bodyPr>
          <a:lstStyle/>
          <a:p>
            <a:pPr algn="ctr"/>
            <a:r>
              <a:rPr lang="it-IT" dirty="0"/>
              <a:t>After the </a:t>
            </a:r>
            <a:r>
              <a:rPr lang="it-IT" dirty="0" err="1"/>
              <a:t>elections</a:t>
            </a:r>
            <a:endParaRPr lang="it-IT" dirty="0"/>
          </a:p>
        </p:txBody>
      </p:sp>
      <p:pic>
        <p:nvPicPr>
          <p:cNvPr id="30" name="Elemento grafico 29" descr="Appunti parzialmente selezionati con riempimento a tinta unita">
            <a:extLst>
              <a:ext uri="{FF2B5EF4-FFF2-40B4-BE49-F238E27FC236}">
                <a16:creationId xmlns:a16="http://schemas.microsoft.com/office/drawing/2014/main" id="{AF6040B2-BB14-404C-8D87-0F199AC751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3614" y="3582162"/>
            <a:ext cx="914400" cy="914400"/>
          </a:xfrm>
          <a:prstGeom prst="rect">
            <a:avLst/>
          </a:prstGeom>
        </p:spPr>
      </p:pic>
      <p:pic>
        <p:nvPicPr>
          <p:cNvPr id="31" name="Elemento grafico 30" descr="Appunti parzialmente selezionati con riempimento a tinta unita">
            <a:extLst>
              <a:ext uri="{FF2B5EF4-FFF2-40B4-BE49-F238E27FC236}">
                <a16:creationId xmlns:a16="http://schemas.microsoft.com/office/drawing/2014/main" id="{253148D8-5C74-4D74-8BF3-47B992CC4D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29623" y="3144848"/>
            <a:ext cx="914400" cy="914400"/>
          </a:xfrm>
          <a:prstGeom prst="rect">
            <a:avLst/>
          </a:prstGeom>
        </p:spPr>
      </p:pic>
      <p:pic>
        <p:nvPicPr>
          <p:cNvPr id="32" name="Elemento grafico 31" descr="Appunti parzialmente selezionati con riempimento a tinta unita">
            <a:extLst>
              <a:ext uri="{FF2B5EF4-FFF2-40B4-BE49-F238E27FC236}">
                <a16:creationId xmlns:a16="http://schemas.microsoft.com/office/drawing/2014/main" id="{FF725D39-67A5-4514-843E-1DD41B7F41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29623" y="4479639"/>
            <a:ext cx="914400" cy="914400"/>
          </a:xfrm>
          <a:prstGeom prst="rect">
            <a:avLst/>
          </a:prstGeom>
        </p:spPr>
      </p:pic>
      <p:sp>
        <p:nvSpPr>
          <p:cNvPr id="33" name="CasellaDiTesto 32">
            <a:extLst>
              <a:ext uri="{FF2B5EF4-FFF2-40B4-BE49-F238E27FC236}">
                <a16:creationId xmlns:a16="http://schemas.microsoft.com/office/drawing/2014/main" id="{6065D948-9F3F-4CE9-9C86-447E564AE45A}"/>
              </a:ext>
            </a:extLst>
          </p:cNvPr>
          <p:cNvSpPr txBox="1"/>
          <p:nvPr/>
        </p:nvSpPr>
        <p:spPr>
          <a:xfrm>
            <a:off x="10161808" y="2258327"/>
            <a:ext cx="1864340" cy="923330"/>
          </a:xfrm>
          <a:prstGeom prst="rect">
            <a:avLst/>
          </a:prstGeom>
          <a:noFill/>
        </p:spPr>
        <p:txBody>
          <a:bodyPr wrap="square" rtlCol="0">
            <a:spAutoFit/>
          </a:bodyPr>
          <a:lstStyle/>
          <a:p>
            <a:pPr algn="ctr"/>
            <a:r>
              <a:rPr lang="it-IT" dirty="0" err="1"/>
              <a:t>Endline</a:t>
            </a:r>
            <a:r>
              <a:rPr lang="it-IT" dirty="0"/>
              <a:t> </a:t>
            </a:r>
            <a:r>
              <a:rPr lang="it-IT" dirty="0" err="1"/>
              <a:t>questionnaire</a:t>
            </a:r>
            <a:endParaRPr lang="it-IT" dirty="0"/>
          </a:p>
          <a:p>
            <a:pPr algn="ctr"/>
            <a:r>
              <a:rPr lang="it-IT" dirty="0"/>
              <a:t>Who </a:t>
            </a:r>
            <a:r>
              <a:rPr lang="it-IT" dirty="0" err="1"/>
              <a:t>you</a:t>
            </a:r>
            <a:r>
              <a:rPr lang="it-IT" dirty="0"/>
              <a:t> </a:t>
            </a:r>
            <a:r>
              <a:rPr lang="it-IT" dirty="0" err="1"/>
              <a:t>voted</a:t>
            </a:r>
            <a:r>
              <a:rPr lang="it-IT" dirty="0"/>
              <a:t>?</a:t>
            </a:r>
          </a:p>
        </p:txBody>
      </p:sp>
      <p:sp>
        <p:nvSpPr>
          <p:cNvPr id="34" name="Parentesi graffa aperta 33">
            <a:extLst>
              <a:ext uri="{FF2B5EF4-FFF2-40B4-BE49-F238E27FC236}">
                <a16:creationId xmlns:a16="http://schemas.microsoft.com/office/drawing/2014/main" id="{505106FD-94F9-4670-8FA7-7A379AB82A30}"/>
              </a:ext>
            </a:extLst>
          </p:cNvPr>
          <p:cNvSpPr/>
          <p:nvPr/>
        </p:nvSpPr>
        <p:spPr>
          <a:xfrm rot="5400000">
            <a:off x="9088767" y="206738"/>
            <a:ext cx="267430" cy="1864341"/>
          </a:xfrm>
          <a:prstGeom prst="leftBrace">
            <a:avLst>
              <a:gd name="adj1" fmla="val 32297"/>
              <a:gd name="adj2" fmla="val 5189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5" name="CasellaDiTesto 34">
            <a:extLst>
              <a:ext uri="{FF2B5EF4-FFF2-40B4-BE49-F238E27FC236}">
                <a16:creationId xmlns:a16="http://schemas.microsoft.com/office/drawing/2014/main" id="{2EB26831-D56E-4EE3-A8FC-8775DA821EC5}"/>
              </a:ext>
            </a:extLst>
          </p:cNvPr>
          <p:cNvSpPr txBox="1"/>
          <p:nvPr/>
        </p:nvSpPr>
        <p:spPr>
          <a:xfrm>
            <a:off x="8312094" y="521967"/>
            <a:ext cx="1864340" cy="369332"/>
          </a:xfrm>
          <a:prstGeom prst="rect">
            <a:avLst/>
          </a:prstGeom>
          <a:noFill/>
        </p:spPr>
        <p:txBody>
          <a:bodyPr wrap="square" rtlCol="0">
            <a:spAutoFit/>
          </a:bodyPr>
          <a:lstStyle/>
          <a:p>
            <a:pPr algn="ctr"/>
            <a:r>
              <a:rPr lang="it-IT" dirty="0"/>
              <a:t>Days of </a:t>
            </a:r>
            <a:r>
              <a:rPr lang="it-IT" dirty="0" err="1"/>
              <a:t>elections</a:t>
            </a:r>
            <a:endParaRPr lang="it-IT" dirty="0"/>
          </a:p>
        </p:txBody>
      </p:sp>
      <p:pic>
        <p:nvPicPr>
          <p:cNvPr id="41" name="Immagine 40" descr="Immagine che contiene testo&#10;&#10;Descrizione generata automaticamente">
            <a:extLst>
              <a:ext uri="{FF2B5EF4-FFF2-40B4-BE49-F238E27FC236}">
                <a16:creationId xmlns:a16="http://schemas.microsoft.com/office/drawing/2014/main" id="{416BAD0F-A3EB-4BBB-B042-3AEA9CB9D7C2}"/>
              </a:ext>
            </a:extLst>
          </p:cNvPr>
          <p:cNvPicPr>
            <a:picLocks noChangeAspect="1"/>
          </p:cNvPicPr>
          <p:nvPr/>
        </p:nvPicPr>
        <p:blipFill rotWithShape="1">
          <a:blip r:embed="rId6">
            <a:extLst>
              <a:ext uri="{28A0092B-C50C-407E-A947-70E740481C1C}">
                <a14:useLocalDpi xmlns:a14="http://schemas.microsoft.com/office/drawing/2010/main" val="0"/>
              </a:ext>
            </a:extLst>
          </a:blip>
          <a:srcRect r="19061"/>
          <a:stretch/>
        </p:blipFill>
        <p:spPr>
          <a:xfrm>
            <a:off x="8424960" y="3803161"/>
            <a:ext cx="1717662" cy="1194784"/>
          </a:xfrm>
          <a:prstGeom prst="rect">
            <a:avLst/>
          </a:prstGeom>
        </p:spPr>
      </p:pic>
      <p:cxnSp>
        <p:nvCxnSpPr>
          <p:cNvPr id="43" name="Connettore a gomito 42">
            <a:extLst>
              <a:ext uri="{FF2B5EF4-FFF2-40B4-BE49-F238E27FC236}">
                <a16:creationId xmlns:a16="http://schemas.microsoft.com/office/drawing/2014/main" id="{C71BC524-092E-484E-972E-1B39C4D65D10}"/>
              </a:ext>
            </a:extLst>
          </p:cNvPr>
          <p:cNvCxnSpPr>
            <a:cxnSpLocks/>
            <a:stCxn id="5" idx="1"/>
            <a:endCxn id="41" idx="2"/>
          </p:cNvCxnSpPr>
          <p:nvPr/>
        </p:nvCxnSpPr>
        <p:spPr>
          <a:xfrm flipV="1">
            <a:off x="5386407" y="4997945"/>
            <a:ext cx="3897384" cy="555666"/>
          </a:xfrm>
          <a:prstGeom prst="bentConnector2">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a gomito 45">
            <a:extLst>
              <a:ext uri="{FF2B5EF4-FFF2-40B4-BE49-F238E27FC236}">
                <a16:creationId xmlns:a16="http://schemas.microsoft.com/office/drawing/2014/main" id="{534C50D0-0E07-4234-BC79-2F05C58F8717}"/>
              </a:ext>
            </a:extLst>
          </p:cNvPr>
          <p:cNvCxnSpPr>
            <a:stCxn id="13" idx="3"/>
            <a:endCxn id="41" idx="1"/>
          </p:cNvCxnSpPr>
          <p:nvPr/>
        </p:nvCxnSpPr>
        <p:spPr>
          <a:xfrm>
            <a:off x="7743006" y="3733638"/>
            <a:ext cx="681954" cy="666915"/>
          </a:xfrm>
          <a:prstGeom prst="bentConnector3">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48" name="Connettore a gomito 47">
            <a:extLst>
              <a:ext uri="{FF2B5EF4-FFF2-40B4-BE49-F238E27FC236}">
                <a16:creationId xmlns:a16="http://schemas.microsoft.com/office/drawing/2014/main" id="{D9C11491-687E-4DE1-9618-FF77D93A4F33}"/>
              </a:ext>
            </a:extLst>
          </p:cNvPr>
          <p:cNvCxnSpPr>
            <a:stCxn id="41" idx="3"/>
            <a:endCxn id="31" idx="1"/>
          </p:cNvCxnSpPr>
          <p:nvPr/>
        </p:nvCxnSpPr>
        <p:spPr>
          <a:xfrm flipV="1">
            <a:off x="10142622" y="3602048"/>
            <a:ext cx="487001" cy="798505"/>
          </a:xfrm>
          <a:prstGeom prst="bentConnector3">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9" name="Connettore a gomito 48">
            <a:extLst>
              <a:ext uri="{FF2B5EF4-FFF2-40B4-BE49-F238E27FC236}">
                <a16:creationId xmlns:a16="http://schemas.microsoft.com/office/drawing/2014/main" id="{3438BC28-F29F-4460-BFB0-1AA7AE6FA626}"/>
              </a:ext>
            </a:extLst>
          </p:cNvPr>
          <p:cNvCxnSpPr>
            <a:cxnSpLocks/>
            <a:stCxn id="41" idx="3"/>
            <a:endCxn id="32" idx="1"/>
          </p:cNvCxnSpPr>
          <p:nvPr/>
        </p:nvCxnSpPr>
        <p:spPr>
          <a:xfrm>
            <a:off x="10142622" y="4400553"/>
            <a:ext cx="487001" cy="536286"/>
          </a:xfrm>
          <a:prstGeom prst="bentConnector3">
            <a:avLst>
              <a:gd name="adj1" fmla="val 50000"/>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5" name="CasellaDiTesto 54">
            <a:extLst>
              <a:ext uri="{FF2B5EF4-FFF2-40B4-BE49-F238E27FC236}">
                <a16:creationId xmlns:a16="http://schemas.microsoft.com/office/drawing/2014/main" id="{F5C6A243-CB91-4BA9-B99B-4515364FC32F}"/>
              </a:ext>
            </a:extLst>
          </p:cNvPr>
          <p:cNvSpPr txBox="1"/>
          <p:nvPr/>
        </p:nvSpPr>
        <p:spPr>
          <a:xfrm>
            <a:off x="5979479" y="2724457"/>
            <a:ext cx="1864340" cy="369332"/>
          </a:xfrm>
          <a:prstGeom prst="rect">
            <a:avLst/>
          </a:prstGeom>
          <a:noFill/>
        </p:spPr>
        <p:txBody>
          <a:bodyPr wrap="square" rtlCol="0">
            <a:spAutoFit/>
          </a:bodyPr>
          <a:lstStyle/>
          <a:p>
            <a:pPr algn="ctr"/>
            <a:r>
              <a:rPr lang="it-IT" dirty="0" err="1"/>
              <a:t>Visit</a:t>
            </a:r>
            <a:r>
              <a:rPr lang="it-IT" dirty="0"/>
              <a:t> the website</a:t>
            </a:r>
          </a:p>
        </p:txBody>
      </p:sp>
      <p:sp>
        <p:nvSpPr>
          <p:cNvPr id="57" name="CasellaDiTesto 56">
            <a:extLst>
              <a:ext uri="{FF2B5EF4-FFF2-40B4-BE49-F238E27FC236}">
                <a16:creationId xmlns:a16="http://schemas.microsoft.com/office/drawing/2014/main" id="{C14C8897-BF78-4B4B-819A-35124ED222C9}"/>
              </a:ext>
            </a:extLst>
          </p:cNvPr>
          <p:cNvSpPr txBox="1"/>
          <p:nvPr/>
        </p:nvSpPr>
        <p:spPr>
          <a:xfrm>
            <a:off x="443628" y="4613188"/>
            <a:ext cx="1501360" cy="646331"/>
          </a:xfrm>
          <a:prstGeom prst="rect">
            <a:avLst/>
          </a:prstGeom>
          <a:noFill/>
        </p:spPr>
        <p:txBody>
          <a:bodyPr wrap="square" rtlCol="0">
            <a:spAutoFit/>
          </a:bodyPr>
          <a:lstStyle/>
          <a:p>
            <a:r>
              <a:rPr lang="it-IT" dirty="0" err="1"/>
              <a:t>Fill</a:t>
            </a:r>
            <a:r>
              <a:rPr lang="it-IT" dirty="0"/>
              <a:t> baseline </a:t>
            </a:r>
            <a:r>
              <a:rPr lang="it-IT" dirty="0" err="1"/>
              <a:t>questionnaire</a:t>
            </a:r>
            <a:endParaRPr lang="it-IT" dirty="0"/>
          </a:p>
        </p:txBody>
      </p:sp>
      <p:cxnSp>
        <p:nvCxnSpPr>
          <p:cNvPr id="59" name="Connettore a gomito 58">
            <a:extLst>
              <a:ext uri="{FF2B5EF4-FFF2-40B4-BE49-F238E27FC236}">
                <a16:creationId xmlns:a16="http://schemas.microsoft.com/office/drawing/2014/main" id="{DCAEDD76-A901-4ABE-88C0-4BBFBC128082}"/>
              </a:ext>
            </a:extLst>
          </p:cNvPr>
          <p:cNvCxnSpPr>
            <a:cxnSpLocks/>
            <a:stCxn id="57" idx="3"/>
            <a:endCxn id="67" idx="1"/>
          </p:cNvCxnSpPr>
          <p:nvPr/>
        </p:nvCxnSpPr>
        <p:spPr>
          <a:xfrm flipV="1">
            <a:off x="1944988" y="2378589"/>
            <a:ext cx="1653103" cy="255776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7" name="Immagine 66" descr="Immagine che contiene testo&#10;&#10;Descrizione generata automaticamente">
            <a:extLst>
              <a:ext uri="{FF2B5EF4-FFF2-40B4-BE49-F238E27FC236}">
                <a16:creationId xmlns:a16="http://schemas.microsoft.com/office/drawing/2014/main" id="{71C14010-4F0D-4AC9-BE5D-732B8A53DA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8091" y="1854013"/>
            <a:ext cx="923710" cy="1049152"/>
          </a:xfrm>
          <a:prstGeom prst="rect">
            <a:avLst/>
          </a:prstGeom>
        </p:spPr>
      </p:pic>
      <p:cxnSp>
        <p:nvCxnSpPr>
          <p:cNvPr id="87" name="Connettore a gomito 86">
            <a:extLst>
              <a:ext uri="{FF2B5EF4-FFF2-40B4-BE49-F238E27FC236}">
                <a16:creationId xmlns:a16="http://schemas.microsoft.com/office/drawing/2014/main" id="{962FF093-390A-47BE-B7E8-ABFA2DEBEC25}"/>
              </a:ext>
            </a:extLst>
          </p:cNvPr>
          <p:cNvCxnSpPr>
            <a:stCxn id="67" idx="2"/>
            <a:endCxn id="4" idx="3"/>
          </p:cNvCxnSpPr>
          <p:nvPr/>
        </p:nvCxnSpPr>
        <p:spPr>
          <a:xfrm rot="5400000">
            <a:off x="3030933" y="2710362"/>
            <a:ext cx="836211" cy="1221816"/>
          </a:xfrm>
          <a:prstGeom prst="bentConnector4">
            <a:avLst>
              <a:gd name="adj1" fmla="val 16044"/>
              <a:gd name="adj2" fmla="val 11871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ttore a gomito 92">
            <a:extLst>
              <a:ext uri="{FF2B5EF4-FFF2-40B4-BE49-F238E27FC236}">
                <a16:creationId xmlns:a16="http://schemas.microsoft.com/office/drawing/2014/main" id="{A04DD569-4901-427C-9027-8C5F24E34D3C}"/>
              </a:ext>
            </a:extLst>
          </p:cNvPr>
          <p:cNvCxnSpPr>
            <a:stCxn id="67" idx="2"/>
            <a:endCxn id="5" idx="3"/>
          </p:cNvCxnSpPr>
          <p:nvPr/>
        </p:nvCxnSpPr>
        <p:spPr>
          <a:xfrm rot="5400000">
            <a:off x="2117799" y="3611464"/>
            <a:ext cx="2650446" cy="1233848"/>
          </a:xfrm>
          <a:prstGeom prst="bentConnector4">
            <a:avLst>
              <a:gd name="adj1" fmla="val 9993"/>
              <a:gd name="adj2" fmla="val 118527"/>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9" name="CasellaDiTesto 54">
            <a:extLst>
              <a:ext uri="{FF2B5EF4-FFF2-40B4-BE49-F238E27FC236}">
                <a16:creationId xmlns:a16="http://schemas.microsoft.com/office/drawing/2014/main" id="{DE994CEF-8C66-462B-B387-3EEC2EBD4B78}"/>
              </a:ext>
            </a:extLst>
          </p:cNvPr>
          <p:cNvSpPr txBox="1"/>
          <p:nvPr/>
        </p:nvSpPr>
        <p:spPr>
          <a:xfrm>
            <a:off x="5979479" y="5130705"/>
            <a:ext cx="2445481" cy="369332"/>
          </a:xfrm>
          <a:prstGeom prst="rect">
            <a:avLst/>
          </a:prstGeom>
          <a:noFill/>
        </p:spPr>
        <p:txBody>
          <a:bodyPr wrap="square" rtlCol="0">
            <a:spAutoFit/>
          </a:bodyPr>
          <a:lstStyle/>
          <a:p>
            <a:pPr algn="ctr"/>
            <a:r>
              <a:rPr lang="it-IT" dirty="0"/>
              <a:t>Do </a:t>
            </a:r>
            <a:r>
              <a:rPr lang="it-IT" dirty="0" err="1"/>
              <a:t>not</a:t>
            </a:r>
            <a:r>
              <a:rPr lang="it-IT" dirty="0"/>
              <a:t> </a:t>
            </a:r>
            <a:r>
              <a:rPr lang="it-IT" dirty="0" err="1"/>
              <a:t>visit</a:t>
            </a:r>
            <a:r>
              <a:rPr lang="it-IT" dirty="0"/>
              <a:t> the website</a:t>
            </a:r>
          </a:p>
        </p:txBody>
      </p:sp>
    </p:spTree>
    <p:extLst>
      <p:ext uri="{BB962C8B-B14F-4D97-AF65-F5344CB8AC3E}">
        <p14:creationId xmlns:p14="http://schemas.microsoft.com/office/powerpoint/2010/main" val="142401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0" presetClass="entr" presetSubtype="0" fill="hold"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par>
                                <p:cTn id="43" presetID="10"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fade">
                                      <p:cBhvr>
                                        <p:cTn id="53" dur="1000"/>
                                        <p:tgtEl>
                                          <p:spTgt spid="93"/>
                                        </p:tgtEl>
                                      </p:cBhvr>
                                    </p:animEffect>
                                    <p:anim calcmode="lin" valueType="num">
                                      <p:cBhvr>
                                        <p:cTn id="54" dur="1000" fill="hold"/>
                                        <p:tgtEl>
                                          <p:spTgt spid="93"/>
                                        </p:tgtEl>
                                        <p:attrNameLst>
                                          <p:attrName>ppt_x</p:attrName>
                                        </p:attrNameLst>
                                      </p:cBhvr>
                                      <p:tavLst>
                                        <p:tav tm="0">
                                          <p:val>
                                            <p:strVal val="#ppt_x"/>
                                          </p:val>
                                        </p:tav>
                                        <p:tav tm="100000">
                                          <p:val>
                                            <p:strVal val="#ppt_x"/>
                                          </p:val>
                                        </p:tav>
                                      </p:tavLst>
                                    </p:anim>
                                    <p:anim calcmode="lin" valueType="num">
                                      <p:cBhvr>
                                        <p:cTn id="55" dur="1000" fill="hold"/>
                                        <p:tgtEl>
                                          <p:spTgt spid="9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anim calcmode="lin" valueType="num">
                                      <p:cBhvr>
                                        <p:cTn id="64" dur="1000" fill="hold"/>
                                        <p:tgtEl>
                                          <p:spTgt spid="5"/>
                                        </p:tgtEl>
                                        <p:attrNameLst>
                                          <p:attrName>ppt_x</p:attrName>
                                        </p:attrNameLst>
                                      </p:cBhvr>
                                      <p:tavLst>
                                        <p:tav tm="0">
                                          <p:val>
                                            <p:strVal val="#ppt_x"/>
                                          </p:val>
                                        </p:tav>
                                        <p:tav tm="100000">
                                          <p:val>
                                            <p:strVal val="#ppt_x"/>
                                          </p:val>
                                        </p:tav>
                                      </p:tavLst>
                                    </p:anim>
                                    <p:anim calcmode="lin" valueType="num">
                                      <p:cBhvr>
                                        <p:cTn id="6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10"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fade">
                                      <p:cBhvr>
                                        <p:cTn id="76" dur="500"/>
                                        <p:tgtEl>
                                          <p:spTgt spid="5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0"/>
                                        <p:tgtEl>
                                          <p:spTgt spid="46"/>
                                        </p:tgtEl>
                                      </p:cBhvr>
                                    </p:animEffect>
                                  </p:childTnLst>
                                </p:cTn>
                              </p:par>
                              <p:par>
                                <p:cTn id="90" presetID="10" presetClass="entr" presetSubtype="0" fill="hold" nodeType="with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fade">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500"/>
                                        <p:tgtEl>
                                          <p:spTgt spid="43"/>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barn(inVertical)">
                                      <p:cBhvr>
                                        <p:cTn id="102" dur="2000"/>
                                        <p:tgtEl>
                                          <p:spTgt spid="22"/>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barn(inVertical)">
                                      <p:cBhvr>
                                        <p:cTn id="105" dur="2000"/>
                                        <p:tgtEl>
                                          <p:spTgt spid="28"/>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barn(inVertical)">
                                      <p:cBhvr>
                                        <p:cTn id="108" dur="2000"/>
                                        <p:tgtEl>
                                          <p:spTgt spid="33"/>
                                        </p:tgtEl>
                                      </p:cBhvr>
                                    </p:animEffect>
                                  </p:childTnLst>
                                </p:cTn>
                              </p:par>
                              <p:par>
                                <p:cTn id="109" presetID="16" presetClass="entr" presetSubtype="21" fill="hold" nodeType="with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barn(inVertical)">
                                      <p:cBhvr>
                                        <p:cTn id="111" dur="2000"/>
                                        <p:tgtEl>
                                          <p:spTgt spid="31"/>
                                        </p:tgtEl>
                                      </p:cBhvr>
                                    </p:animEffect>
                                  </p:childTnLst>
                                </p:cTn>
                              </p:par>
                              <p:par>
                                <p:cTn id="112" presetID="16" presetClass="entr" presetSubtype="21" fill="hold" nodeType="with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barn(inVertical)">
                                      <p:cBhvr>
                                        <p:cTn id="114" dur="2000"/>
                                        <p:tgtEl>
                                          <p:spTgt spid="48"/>
                                        </p:tgtEl>
                                      </p:cBhvr>
                                    </p:animEffect>
                                  </p:childTnLst>
                                </p:cTn>
                              </p:par>
                              <p:par>
                                <p:cTn id="115" presetID="16" presetClass="entr" presetSubtype="21"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barn(inVertical)">
                                      <p:cBhvr>
                                        <p:cTn id="117" dur="2000"/>
                                        <p:tgtEl>
                                          <p:spTgt spid="49"/>
                                        </p:tgtEl>
                                      </p:cBhvr>
                                    </p:animEffect>
                                  </p:childTnLst>
                                </p:cTn>
                              </p:par>
                              <p:par>
                                <p:cTn id="118" presetID="16" presetClass="entr" presetSubtype="21" fill="hold" nodeType="withEffect">
                                  <p:stCondLst>
                                    <p:cond delay="0"/>
                                  </p:stCondLst>
                                  <p:childTnLst>
                                    <p:set>
                                      <p:cBhvr>
                                        <p:cTn id="119" dur="1" fill="hold">
                                          <p:stCondLst>
                                            <p:cond delay="0"/>
                                          </p:stCondLst>
                                        </p:cTn>
                                        <p:tgtEl>
                                          <p:spTgt spid="32"/>
                                        </p:tgtEl>
                                        <p:attrNameLst>
                                          <p:attrName>style.visibility</p:attrName>
                                        </p:attrNameLst>
                                      </p:cBhvr>
                                      <p:to>
                                        <p:strVal val="visible"/>
                                      </p:to>
                                    </p:set>
                                    <p:animEffect transition="in" filter="barn(inVertical)">
                                      <p:cBhvr>
                                        <p:cTn id="120" dur="2000"/>
                                        <p:tgtEl>
                                          <p:spTgt spid="3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fade">
                                      <p:cBhvr>
                                        <p:cTn id="1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22" grpId="0" animBg="1"/>
      <p:bldP spid="25" grpId="0"/>
      <p:bldP spid="27" grpId="0" animBg="1"/>
      <p:bldP spid="28" grpId="0"/>
      <p:bldP spid="33" grpId="0"/>
      <p:bldP spid="34" grpId="0" animBg="1"/>
      <p:bldP spid="35" grpId="0"/>
      <p:bldP spid="55" grpId="0"/>
      <p:bldP spid="57" grpId="0"/>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BA90A1-6BEC-48B7-BBE0-886326225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950F2D-29CC-4F1C-8AFA-D6AE15BFA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02C4072-93C6-476F-8739-94A31EC68B58}"/>
              </a:ext>
            </a:extLst>
          </p:cNvPr>
          <p:cNvGrpSpPr/>
          <p:nvPr/>
        </p:nvGrpSpPr>
        <p:grpSpPr>
          <a:xfrm>
            <a:off x="829268" y="643465"/>
            <a:ext cx="4539062" cy="5571070"/>
            <a:chOff x="0" y="0"/>
            <a:chExt cx="5932170" cy="7280910"/>
          </a:xfrm>
        </p:grpSpPr>
        <p:sp>
          <p:nvSpPr>
            <p:cNvPr id="5" name="Text Box 228">
              <a:extLst>
                <a:ext uri="{FF2B5EF4-FFF2-40B4-BE49-F238E27FC236}">
                  <a16:creationId xmlns:a16="http://schemas.microsoft.com/office/drawing/2014/main" id="{274FB1F3-8216-4FE2-A06C-01B26DD5BCC2}"/>
                </a:ext>
              </a:extLst>
            </p:cNvPr>
            <p:cNvSpPr txBox="1"/>
            <p:nvPr/>
          </p:nvSpPr>
          <p:spPr>
            <a:xfrm>
              <a:off x="1306285" y="0"/>
              <a:ext cx="3343275" cy="19685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rmAutofit/>
            </a:bodyPr>
            <a:lstStyle/>
            <a:p>
              <a:pPr algn="ctr">
                <a:lnSpc>
                  <a:spcPct val="90000"/>
                </a:lnSpc>
                <a:spcAft>
                  <a:spcPts val="1000"/>
                </a:spcAft>
              </a:pPr>
              <a:r>
                <a:rPr lang="en-US" sz="900" b="1">
                  <a:solidFill>
                    <a:srgbClr val="000000"/>
                  </a:solidFill>
                  <a:effectLst/>
                  <a:latin typeface="Arial" panose="020B0604020202020204" pitchFamily="34" charset="0"/>
                  <a:ea typeface="DengXian" panose="02010600030101010101" pitchFamily="2" charset="-122"/>
                </a:rPr>
                <a:t>Figure 5: Flow-Chart of the Experiment</a:t>
              </a:r>
            </a:p>
          </p:txBody>
        </p:sp>
        <p:pic>
          <p:nvPicPr>
            <p:cNvPr id="6" name="Picture 5">
              <a:extLst>
                <a:ext uri="{FF2B5EF4-FFF2-40B4-BE49-F238E27FC236}">
                  <a16:creationId xmlns:a16="http://schemas.microsoft.com/office/drawing/2014/main" id="{699356AB-E1EE-4002-889D-84C86CD9EF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5932170" cy="6976110"/>
            </a:xfrm>
            <a:prstGeom prst="rect">
              <a:avLst/>
            </a:prstGeom>
            <a:noFill/>
          </p:spPr>
        </p:pic>
      </p:grpSp>
      <p:grpSp>
        <p:nvGrpSpPr>
          <p:cNvPr id="9" name="Group 8">
            <a:extLst>
              <a:ext uri="{FF2B5EF4-FFF2-40B4-BE49-F238E27FC236}">
                <a16:creationId xmlns:a16="http://schemas.microsoft.com/office/drawing/2014/main" id="{E99028E2-691E-4975-A29B-E0C925A6F596}"/>
              </a:ext>
            </a:extLst>
          </p:cNvPr>
          <p:cNvGrpSpPr/>
          <p:nvPr/>
        </p:nvGrpSpPr>
        <p:grpSpPr>
          <a:xfrm>
            <a:off x="5720586" y="1584960"/>
            <a:ext cx="5632492" cy="3317719"/>
            <a:chOff x="-160020" y="0"/>
            <a:chExt cx="6438900" cy="3317719"/>
          </a:xfrm>
        </p:grpSpPr>
        <p:grpSp>
          <p:nvGrpSpPr>
            <p:cNvPr id="10" name="Group 9">
              <a:extLst>
                <a:ext uri="{FF2B5EF4-FFF2-40B4-BE49-F238E27FC236}">
                  <a16:creationId xmlns:a16="http://schemas.microsoft.com/office/drawing/2014/main" id="{D51C7C85-D6A5-4BC4-BC93-D244C57D4A6B}"/>
                </a:ext>
              </a:extLst>
            </p:cNvPr>
            <p:cNvGrpSpPr/>
            <p:nvPr/>
          </p:nvGrpSpPr>
          <p:grpSpPr>
            <a:xfrm>
              <a:off x="0" y="0"/>
              <a:ext cx="6172200" cy="1365885"/>
              <a:chOff x="114300" y="0"/>
              <a:chExt cx="6172200" cy="1365885"/>
            </a:xfrm>
          </p:grpSpPr>
          <p:pic>
            <p:nvPicPr>
              <p:cNvPr id="14" name="Picture 13">
                <a:extLst>
                  <a:ext uri="{FF2B5EF4-FFF2-40B4-BE49-F238E27FC236}">
                    <a16:creationId xmlns:a16="http://schemas.microsoft.com/office/drawing/2014/main" id="{8DF15CD2-7755-4BF9-A864-E9C07E59D2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5050" y="292100"/>
                <a:ext cx="4260850" cy="1073785"/>
              </a:xfrm>
              <a:prstGeom prst="rect">
                <a:avLst/>
              </a:prstGeom>
              <a:noFill/>
            </p:spPr>
          </p:pic>
          <p:sp>
            <p:nvSpPr>
              <p:cNvPr id="15" name="Text Box 225">
                <a:extLst>
                  <a:ext uri="{FF2B5EF4-FFF2-40B4-BE49-F238E27FC236}">
                    <a16:creationId xmlns:a16="http://schemas.microsoft.com/office/drawing/2014/main" id="{0B8AC21C-4731-4929-A3C8-ED836068F9E8}"/>
                  </a:ext>
                </a:extLst>
              </p:cNvPr>
              <p:cNvSpPr txBox="1"/>
              <p:nvPr/>
            </p:nvSpPr>
            <p:spPr>
              <a:xfrm>
                <a:off x="114300" y="0"/>
                <a:ext cx="6172200" cy="2413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n-US" sz="900" b="1">
                    <a:solidFill>
                      <a:srgbClr val="000000"/>
                    </a:solidFill>
                    <a:effectLst/>
                    <a:latin typeface="Arial" panose="020B0604020202020204" pitchFamily="34" charset="0"/>
                    <a:ea typeface="DengXian" panose="02010600030101010101" pitchFamily="2" charset="-122"/>
                  </a:rPr>
                  <a:t>Figure 3: Screenshot of the message inviting respondents to visit the website</a:t>
                </a:r>
              </a:p>
            </p:txBody>
          </p:sp>
        </p:grpSp>
        <p:sp>
          <p:nvSpPr>
            <p:cNvPr id="12" name="Text Box 2">
              <a:extLst>
                <a:ext uri="{FF2B5EF4-FFF2-40B4-BE49-F238E27FC236}">
                  <a16:creationId xmlns:a16="http://schemas.microsoft.com/office/drawing/2014/main" id="{BDC2E4F2-A3B6-4E2C-A34E-B76F79E99161}"/>
                </a:ext>
              </a:extLst>
            </p:cNvPr>
            <p:cNvSpPr txBox="1">
              <a:spLocks noChangeArrowheads="1"/>
            </p:cNvSpPr>
            <p:nvPr/>
          </p:nvSpPr>
          <p:spPr bwMode="auto">
            <a:xfrm>
              <a:off x="-160020" y="1397000"/>
              <a:ext cx="6438900" cy="192071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en-US" sz="1400" dirty="0">
                  <a:effectLst/>
                  <a:latin typeface="Arial" panose="020B0604020202020204" pitchFamily="34" charset="0"/>
                  <a:ea typeface="DengXian" panose="02010600030101010101" pitchFamily="2" charset="-122"/>
                  <a:cs typeface="Times New Roman" panose="02020603050405020304" pitchFamily="18" charset="0"/>
                </a:rPr>
                <a:t>Dear user, thank you for completing the survey. Now we invite you to visit this site: https://www.elezionitrasparentiroma.it/ On the site you will find neutral information on candidates regarding their curriculum vitae, level of education, their political experience, and whether or not they have a criminal record. The information was produced by the candidates themselves under Law 3 of 9 January 2019. It will not be possible to complete the questionnaire until the site is visited. </a:t>
              </a:r>
              <a:r>
                <a:rPr lang="it-IT" sz="1400" dirty="0">
                  <a:effectLst/>
                  <a:latin typeface="Arial" panose="020B0604020202020204" pitchFamily="34" charset="0"/>
                  <a:ea typeface="DengXian" panose="02010600030101010101" pitchFamily="2" charset="-122"/>
                  <a:cs typeface="Times New Roman" panose="02020603050405020304" pitchFamily="18" charset="0"/>
                </a:rPr>
                <a:t>Thanks </a:t>
              </a:r>
              <a:r>
                <a:rPr lang="it-IT" sz="1400" dirty="0" err="1">
                  <a:effectLst/>
                  <a:latin typeface="Arial" panose="020B0604020202020204" pitchFamily="34" charset="0"/>
                  <a:ea typeface="DengXian" panose="02010600030101010101" pitchFamily="2" charset="-122"/>
                  <a:cs typeface="Times New Roman" panose="02020603050405020304" pitchFamily="18" charset="0"/>
                </a:rPr>
                <a:t>again</a:t>
              </a:r>
              <a:r>
                <a:rPr lang="it-IT" sz="1400" dirty="0">
                  <a:effectLst/>
                  <a:latin typeface="Arial" panose="020B0604020202020204" pitchFamily="34" charset="0"/>
                  <a:ea typeface="DengXian" panose="02010600030101010101" pitchFamily="2" charset="-122"/>
                  <a:cs typeface="Times New Roman" panose="02020603050405020304" pitchFamily="18" charset="0"/>
                </a:rPr>
                <a:t> and good vote!</a:t>
              </a:r>
              <a:endParaRPr lang="en-US" sz="2800" dirty="0">
                <a:effectLst/>
                <a:latin typeface="Times New Roman" panose="02020603050405020304" pitchFamily="18" charset="0"/>
                <a:ea typeface="DengXian" panose="02010600030101010101" pitchFamily="2" charset="-122"/>
                <a:cs typeface="Times New Roman" panose="02020603050405020304" pitchFamily="18" charset="0"/>
              </a:endParaRPr>
            </a:p>
          </p:txBody>
        </p:sp>
      </p:grpSp>
      <p:cxnSp>
        <p:nvCxnSpPr>
          <p:cNvPr id="8" name="Connector: Elbow 7">
            <a:extLst>
              <a:ext uri="{FF2B5EF4-FFF2-40B4-BE49-F238E27FC236}">
                <a16:creationId xmlns:a16="http://schemas.microsoft.com/office/drawing/2014/main" id="{699F8F1B-A5C7-4596-B4D0-4D85EF3B7B2B}"/>
              </a:ext>
            </a:extLst>
          </p:cNvPr>
          <p:cNvCxnSpPr>
            <a:endCxn id="14" idx="1"/>
          </p:cNvCxnSpPr>
          <p:nvPr/>
        </p:nvCxnSpPr>
        <p:spPr>
          <a:xfrm flipV="1">
            <a:off x="3088640" y="2413953"/>
            <a:ext cx="3577360" cy="568007"/>
          </a:xfrm>
          <a:prstGeom prst="bentConnector3">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230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592194-2E4F-4342-A6B6-59E0A1A5270E}"/>
              </a:ext>
            </a:extLst>
          </p:cNvPr>
          <p:cNvSpPr>
            <a:spLocks noGrp="1"/>
          </p:cNvSpPr>
          <p:nvPr>
            <p:ph type="title"/>
          </p:nvPr>
        </p:nvSpPr>
        <p:spPr/>
        <p:txBody>
          <a:bodyPr/>
          <a:lstStyle/>
          <a:p>
            <a:r>
              <a:rPr lang="it-IT" dirty="0"/>
              <a:t>THE TREATMENT</a:t>
            </a:r>
          </a:p>
        </p:txBody>
      </p:sp>
      <p:pic>
        <p:nvPicPr>
          <p:cNvPr id="5" name="Segnaposto contenuto 4" descr="Immagine che contiene testo, persona, uomo&#10;&#10;Descrizione generata automaticamente">
            <a:extLst>
              <a:ext uri="{FF2B5EF4-FFF2-40B4-BE49-F238E27FC236}">
                <a16:creationId xmlns:a16="http://schemas.microsoft.com/office/drawing/2014/main" id="{BF1DE033-8B55-4753-8DA8-842C3F046F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4619" y="2084832"/>
            <a:ext cx="3379089" cy="4022725"/>
          </a:xfrm>
        </p:spPr>
      </p:pic>
      <p:cxnSp>
        <p:nvCxnSpPr>
          <p:cNvPr id="7" name="Connettore a gomito 6">
            <a:extLst>
              <a:ext uri="{FF2B5EF4-FFF2-40B4-BE49-F238E27FC236}">
                <a16:creationId xmlns:a16="http://schemas.microsoft.com/office/drawing/2014/main" id="{8D4C7563-0AE2-4F1A-A298-30A448E148DF}"/>
              </a:ext>
            </a:extLst>
          </p:cNvPr>
          <p:cNvCxnSpPr>
            <a:cxnSpLocks/>
            <a:stCxn id="5" idx="3"/>
            <a:endCxn id="8" idx="2"/>
          </p:cNvCxnSpPr>
          <p:nvPr/>
        </p:nvCxnSpPr>
        <p:spPr>
          <a:xfrm flipV="1">
            <a:off x="7573708" y="2927366"/>
            <a:ext cx="2907361" cy="11688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C719EC81-DD1B-4C1F-A3F1-FB779BBE4E30}"/>
              </a:ext>
            </a:extLst>
          </p:cNvPr>
          <p:cNvSpPr txBox="1"/>
          <p:nvPr/>
        </p:nvSpPr>
        <p:spPr>
          <a:xfrm>
            <a:off x="9007200" y="2558034"/>
            <a:ext cx="2947737" cy="369332"/>
          </a:xfrm>
          <a:prstGeom prst="rect">
            <a:avLst/>
          </a:prstGeom>
          <a:noFill/>
        </p:spPr>
        <p:txBody>
          <a:bodyPr wrap="square" rtlCol="0">
            <a:spAutoFit/>
          </a:bodyPr>
          <a:lstStyle/>
          <a:p>
            <a:r>
              <a:rPr lang="it-IT" b="1" dirty="0" err="1">
                <a:solidFill>
                  <a:schemeClr val="accent1"/>
                </a:solidFill>
              </a:rPr>
              <a:t>We</a:t>
            </a:r>
            <a:r>
              <a:rPr lang="it-IT" b="1" dirty="0">
                <a:solidFill>
                  <a:schemeClr val="accent1"/>
                </a:solidFill>
              </a:rPr>
              <a:t> </a:t>
            </a:r>
            <a:r>
              <a:rPr lang="it-IT" b="1" dirty="0" err="1">
                <a:solidFill>
                  <a:schemeClr val="accent1"/>
                </a:solidFill>
              </a:rPr>
              <a:t>let</a:t>
            </a:r>
            <a:r>
              <a:rPr lang="it-IT" b="1" dirty="0">
                <a:solidFill>
                  <a:schemeClr val="accent1"/>
                </a:solidFill>
              </a:rPr>
              <a:t> </a:t>
            </a:r>
            <a:r>
              <a:rPr lang="it-IT" b="1" dirty="0" err="1">
                <a:solidFill>
                  <a:schemeClr val="accent1"/>
                </a:solidFill>
              </a:rPr>
              <a:t>them</a:t>
            </a:r>
            <a:r>
              <a:rPr lang="it-IT" b="1" dirty="0">
                <a:solidFill>
                  <a:schemeClr val="accent1"/>
                </a:solidFill>
              </a:rPr>
              <a:t> </a:t>
            </a:r>
            <a:r>
              <a:rPr lang="it-IT" b="1" dirty="0" err="1">
                <a:solidFill>
                  <a:schemeClr val="accent1"/>
                </a:solidFill>
              </a:rPr>
              <a:t>visit</a:t>
            </a:r>
            <a:r>
              <a:rPr lang="it-IT" b="1" dirty="0">
                <a:solidFill>
                  <a:schemeClr val="accent1"/>
                </a:solidFill>
              </a:rPr>
              <a:t> the website </a:t>
            </a:r>
          </a:p>
        </p:txBody>
      </p:sp>
      <p:sp>
        <p:nvSpPr>
          <p:cNvPr id="9" name="CasellaDiTesto 8">
            <a:extLst>
              <a:ext uri="{FF2B5EF4-FFF2-40B4-BE49-F238E27FC236}">
                <a16:creationId xmlns:a16="http://schemas.microsoft.com/office/drawing/2014/main" id="{CDFFEC5D-C254-48B0-847A-633DAB880226}"/>
              </a:ext>
            </a:extLst>
          </p:cNvPr>
          <p:cNvSpPr txBox="1"/>
          <p:nvPr/>
        </p:nvSpPr>
        <p:spPr>
          <a:xfrm>
            <a:off x="617179" y="2558034"/>
            <a:ext cx="2947737" cy="646331"/>
          </a:xfrm>
          <a:prstGeom prst="rect">
            <a:avLst/>
          </a:prstGeom>
          <a:noFill/>
        </p:spPr>
        <p:txBody>
          <a:bodyPr wrap="square" rtlCol="0">
            <a:spAutoFit/>
          </a:bodyPr>
          <a:lstStyle/>
          <a:p>
            <a:r>
              <a:rPr lang="it-IT" b="1" dirty="0" err="1">
                <a:solidFill>
                  <a:srgbClr val="FFC000"/>
                </a:solidFill>
              </a:rPr>
              <a:t>We</a:t>
            </a:r>
            <a:r>
              <a:rPr lang="it-IT" b="1" dirty="0">
                <a:solidFill>
                  <a:srgbClr val="FFC000"/>
                </a:solidFill>
              </a:rPr>
              <a:t> do </a:t>
            </a:r>
            <a:r>
              <a:rPr lang="it-IT" b="1" dirty="0" err="1">
                <a:solidFill>
                  <a:srgbClr val="FFC000"/>
                </a:solidFill>
              </a:rPr>
              <a:t>not</a:t>
            </a:r>
            <a:r>
              <a:rPr lang="it-IT" b="1" dirty="0">
                <a:solidFill>
                  <a:srgbClr val="FFC000"/>
                </a:solidFill>
              </a:rPr>
              <a:t> show </a:t>
            </a:r>
            <a:r>
              <a:rPr lang="it-IT" b="1" dirty="0" err="1">
                <a:solidFill>
                  <a:srgbClr val="FFC000"/>
                </a:solidFill>
              </a:rPr>
              <a:t>them</a:t>
            </a:r>
            <a:r>
              <a:rPr lang="it-IT" b="1" dirty="0">
                <a:solidFill>
                  <a:srgbClr val="FFC000"/>
                </a:solidFill>
              </a:rPr>
              <a:t> the website</a:t>
            </a:r>
          </a:p>
        </p:txBody>
      </p:sp>
      <p:cxnSp>
        <p:nvCxnSpPr>
          <p:cNvPr id="10" name="Connettore a gomito 9">
            <a:extLst>
              <a:ext uri="{FF2B5EF4-FFF2-40B4-BE49-F238E27FC236}">
                <a16:creationId xmlns:a16="http://schemas.microsoft.com/office/drawing/2014/main" id="{4ECB522B-A6F4-48AD-B451-80B11F2B8441}"/>
              </a:ext>
            </a:extLst>
          </p:cNvPr>
          <p:cNvCxnSpPr>
            <a:cxnSpLocks/>
            <a:stCxn id="5" idx="1"/>
            <a:endCxn id="9" idx="2"/>
          </p:cNvCxnSpPr>
          <p:nvPr/>
        </p:nvCxnSpPr>
        <p:spPr>
          <a:xfrm rot="10800000">
            <a:off x="2091049" y="3204365"/>
            <a:ext cx="2103571" cy="89183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C29ADA59-B0D9-4597-BB09-2EDBB280DBFE}"/>
              </a:ext>
            </a:extLst>
          </p:cNvPr>
          <p:cNvSpPr txBox="1"/>
          <p:nvPr/>
        </p:nvSpPr>
        <p:spPr>
          <a:xfrm>
            <a:off x="4406455" y="6292223"/>
            <a:ext cx="3379089" cy="369332"/>
          </a:xfrm>
          <a:prstGeom prst="rect">
            <a:avLst/>
          </a:prstGeom>
          <a:noFill/>
        </p:spPr>
        <p:txBody>
          <a:bodyPr wrap="square" rtlCol="0">
            <a:spAutoFit/>
          </a:bodyPr>
          <a:lstStyle/>
          <a:p>
            <a:r>
              <a:rPr lang="it-IT" b="1" u="sng" dirty="0">
                <a:solidFill>
                  <a:schemeClr val="accent2"/>
                </a:solidFill>
              </a:rPr>
              <a:t>www.elezionitrasparentiroma.it</a:t>
            </a:r>
          </a:p>
        </p:txBody>
      </p:sp>
    </p:spTree>
    <p:extLst>
      <p:ext uri="{BB962C8B-B14F-4D97-AF65-F5344CB8AC3E}">
        <p14:creationId xmlns:p14="http://schemas.microsoft.com/office/powerpoint/2010/main" val="1803360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7A9496-88F6-4654-BF2B-06A4CB009A3F}"/>
              </a:ext>
            </a:extLst>
          </p:cNvPr>
          <p:cNvSpPr>
            <a:spLocks noGrp="1"/>
          </p:cNvSpPr>
          <p:nvPr>
            <p:ph type="title"/>
          </p:nvPr>
        </p:nvSpPr>
        <p:spPr>
          <a:xfrm>
            <a:off x="1024128" y="585216"/>
            <a:ext cx="5027048" cy="1499616"/>
          </a:xfrm>
        </p:spPr>
        <p:txBody>
          <a:bodyPr>
            <a:normAutofit/>
          </a:bodyPr>
          <a:lstStyle/>
          <a:p>
            <a:r>
              <a:rPr lang="it-IT" dirty="0"/>
              <a:t>THE WEBSITE</a:t>
            </a:r>
          </a:p>
        </p:txBody>
      </p:sp>
      <p:sp>
        <p:nvSpPr>
          <p:cNvPr id="15" name="Content Placeholder 14">
            <a:extLst>
              <a:ext uri="{FF2B5EF4-FFF2-40B4-BE49-F238E27FC236}">
                <a16:creationId xmlns:a16="http://schemas.microsoft.com/office/drawing/2014/main" id="{2D46A206-8EC3-47C0-BDF5-9E315A7CBED4}"/>
              </a:ext>
            </a:extLst>
          </p:cNvPr>
          <p:cNvSpPr>
            <a:spLocks noGrp="1"/>
          </p:cNvSpPr>
          <p:nvPr>
            <p:ph idx="1"/>
          </p:nvPr>
        </p:nvSpPr>
        <p:spPr>
          <a:xfrm>
            <a:off x="902386" y="2008608"/>
            <a:ext cx="5027048" cy="975336"/>
          </a:xfrm>
        </p:spPr>
        <p:txBody>
          <a:bodyPr>
            <a:normAutofit/>
          </a:bodyPr>
          <a:lstStyle/>
          <a:p>
            <a:r>
              <a:rPr lang="en-US" sz="2000" dirty="0"/>
              <a:t>A website where visitor can easily inspect </a:t>
            </a:r>
            <a:r>
              <a:rPr lang="en-US" sz="2000" dirty="0" err="1"/>
              <a:t>informations</a:t>
            </a:r>
            <a:r>
              <a:rPr lang="en-US" sz="2000" dirty="0"/>
              <a:t> about all candidates (mayor and counsellor, more than 1400)</a:t>
            </a:r>
          </a:p>
        </p:txBody>
      </p:sp>
      <p:pic>
        <p:nvPicPr>
          <p:cNvPr id="9" name="Immagine 8">
            <a:extLst>
              <a:ext uri="{FF2B5EF4-FFF2-40B4-BE49-F238E27FC236}">
                <a16:creationId xmlns:a16="http://schemas.microsoft.com/office/drawing/2014/main" id="{F8B73F8C-1DAC-4E7E-94D0-688DE7D80FF2}"/>
              </a:ext>
            </a:extLst>
          </p:cNvPr>
          <p:cNvPicPr>
            <a:picLocks noChangeAspect="1"/>
          </p:cNvPicPr>
          <p:nvPr/>
        </p:nvPicPr>
        <p:blipFill rotWithShape="1">
          <a:blip r:embed="rId2"/>
          <a:srcRect l="16185" r="22190" b="6"/>
          <a:stretch/>
        </p:blipFill>
        <p:spPr>
          <a:xfrm>
            <a:off x="6408277" y="481265"/>
            <a:ext cx="2213811" cy="2855799"/>
          </a:xfrm>
          <a:prstGeom prst="rect">
            <a:avLst/>
          </a:prstGeom>
        </p:spPr>
      </p:pic>
      <p:pic>
        <p:nvPicPr>
          <p:cNvPr id="7" name="Immagine 6">
            <a:extLst>
              <a:ext uri="{FF2B5EF4-FFF2-40B4-BE49-F238E27FC236}">
                <a16:creationId xmlns:a16="http://schemas.microsoft.com/office/drawing/2014/main" id="{D3A31BD9-9CA6-4951-937C-93314AFAF681}"/>
              </a:ext>
            </a:extLst>
          </p:cNvPr>
          <p:cNvPicPr>
            <a:picLocks noChangeAspect="1"/>
          </p:cNvPicPr>
          <p:nvPr/>
        </p:nvPicPr>
        <p:blipFill rotWithShape="1">
          <a:blip r:embed="rId3"/>
          <a:srcRect l="10154" r="9210" b="4"/>
          <a:stretch/>
        </p:blipFill>
        <p:spPr>
          <a:xfrm>
            <a:off x="8776090" y="476166"/>
            <a:ext cx="2931277" cy="1862970"/>
          </a:xfrm>
          <a:prstGeom prst="rect">
            <a:avLst/>
          </a:prstGeom>
        </p:spPr>
      </p:pic>
      <p:pic>
        <p:nvPicPr>
          <p:cNvPr id="5" name="Segnaposto contenuto 4">
            <a:extLst>
              <a:ext uri="{FF2B5EF4-FFF2-40B4-BE49-F238E27FC236}">
                <a16:creationId xmlns:a16="http://schemas.microsoft.com/office/drawing/2014/main" id="{CCD0C7C4-B161-428B-ACE8-667935E40572}"/>
              </a:ext>
            </a:extLst>
          </p:cNvPr>
          <p:cNvPicPr>
            <a:picLocks noChangeAspect="1"/>
          </p:cNvPicPr>
          <p:nvPr/>
        </p:nvPicPr>
        <p:blipFill rotWithShape="1">
          <a:blip r:embed="rId4"/>
          <a:srcRect l="21213" r="37619" b="2"/>
          <a:stretch/>
        </p:blipFill>
        <p:spPr>
          <a:xfrm>
            <a:off x="6398651" y="3497931"/>
            <a:ext cx="2223437" cy="2902868"/>
          </a:xfrm>
          <a:prstGeom prst="rect">
            <a:avLst/>
          </a:prstGeom>
        </p:spPr>
      </p:pic>
      <p:pic>
        <p:nvPicPr>
          <p:cNvPr id="11" name="Immagine 10">
            <a:extLst>
              <a:ext uri="{FF2B5EF4-FFF2-40B4-BE49-F238E27FC236}">
                <a16:creationId xmlns:a16="http://schemas.microsoft.com/office/drawing/2014/main" id="{BC111327-EC9B-46E4-B486-96D964C54572}"/>
              </a:ext>
            </a:extLst>
          </p:cNvPr>
          <p:cNvPicPr>
            <a:picLocks noChangeAspect="1"/>
          </p:cNvPicPr>
          <p:nvPr/>
        </p:nvPicPr>
        <p:blipFill rotWithShape="1">
          <a:blip r:embed="rId5"/>
          <a:srcRect r="21651" b="3"/>
          <a:stretch/>
        </p:blipFill>
        <p:spPr>
          <a:xfrm>
            <a:off x="8776091" y="2503727"/>
            <a:ext cx="2931277" cy="3897073"/>
          </a:xfrm>
          <a:prstGeom prst="rect">
            <a:avLst/>
          </a:prstGeom>
        </p:spPr>
      </p:pic>
      <p:pic>
        <p:nvPicPr>
          <p:cNvPr id="13" name="Immagine 12">
            <a:extLst>
              <a:ext uri="{FF2B5EF4-FFF2-40B4-BE49-F238E27FC236}">
                <a16:creationId xmlns:a16="http://schemas.microsoft.com/office/drawing/2014/main" id="{FB7B7D5E-FF32-4944-9AC2-D52A575BB781}"/>
              </a:ext>
            </a:extLst>
          </p:cNvPr>
          <p:cNvPicPr>
            <a:picLocks noChangeAspect="1"/>
          </p:cNvPicPr>
          <p:nvPr/>
        </p:nvPicPr>
        <p:blipFill>
          <a:blip r:embed="rId6"/>
          <a:stretch>
            <a:fillRect/>
          </a:stretch>
        </p:blipFill>
        <p:spPr>
          <a:xfrm>
            <a:off x="876210" y="2983944"/>
            <a:ext cx="5079400" cy="1027974"/>
          </a:xfrm>
          <a:prstGeom prst="rect">
            <a:avLst/>
          </a:prstGeom>
        </p:spPr>
      </p:pic>
      <p:pic>
        <p:nvPicPr>
          <p:cNvPr id="16" name="Immagine 15">
            <a:extLst>
              <a:ext uri="{FF2B5EF4-FFF2-40B4-BE49-F238E27FC236}">
                <a16:creationId xmlns:a16="http://schemas.microsoft.com/office/drawing/2014/main" id="{CECC7331-C72C-403E-A4C3-66BC96BF1942}"/>
              </a:ext>
            </a:extLst>
          </p:cNvPr>
          <p:cNvPicPr>
            <a:picLocks noChangeAspect="1"/>
          </p:cNvPicPr>
          <p:nvPr/>
        </p:nvPicPr>
        <p:blipFill>
          <a:blip r:embed="rId7"/>
          <a:stretch>
            <a:fillRect/>
          </a:stretch>
        </p:blipFill>
        <p:spPr>
          <a:xfrm>
            <a:off x="968439" y="4025101"/>
            <a:ext cx="4894942" cy="2375698"/>
          </a:xfrm>
          <a:prstGeom prst="rect">
            <a:avLst/>
          </a:prstGeom>
        </p:spPr>
      </p:pic>
    </p:spTree>
    <p:extLst>
      <p:ext uri="{BB962C8B-B14F-4D97-AF65-F5344CB8AC3E}">
        <p14:creationId xmlns:p14="http://schemas.microsoft.com/office/powerpoint/2010/main" val="2746179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85FDB-43E1-4DEA-A8E6-87D62C23F5F5}"/>
              </a:ext>
            </a:extLst>
          </p:cNvPr>
          <p:cNvSpPr>
            <a:spLocks noGrp="1"/>
          </p:cNvSpPr>
          <p:nvPr>
            <p:ph type="title"/>
          </p:nvPr>
        </p:nvSpPr>
        <p:spPr>
          <a:xfrm>
            <a:off x="1070310" y="2552561"/>
            <a:ext cx="10770708" cy="1499616"/>
          </a:xfrm>
        </p:spPr>
        <p:txBody>
          <a:bodyPr/>
          <a:lstStyle/>
          <a:p>
            <a:r>
              <a:rPr lang="en-GB" dirty="0"/>
              <a:t>The IMPACT OF INFORMATION ON VOTERS</a:t>
            </a:r>
          </a:p>
        </p:txBody>
      </p:sp>
    </p:spTree>
    <p:extLst>
      <p:ext uri="{BB962C8B-B14F-4D97-AF65-F5344CB8AC3E}">
        <p14:creationId xmlns:p14="http://schemas.microsoft.com/office/powerpoint/2010/main" val="1175763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wesomeScreenshot-2_10_2022,5 59 23PM">
            <a:hlinkClick r:id="" action="ppaction://media"/>
            <a:extLst>
              <a:ext uri="{FF2B5EF4-FFF2-40B4-BE49-F238E27FC236}">
                <a16:creationId xmlns:a16="http://schemas.microsoft.com/office/drawing/2014/main" id="{DAAD358A-3E4F-4005-B03E-A0EC4DEAE9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0895" y="203146"/>
            <a:ext cx="11404487" cy="6157013"/>
          </a:xfrm>
          <a:prstGeom prst="rect">
            <a:avLst/>
          </a:prstGeom>
        </p:spPr>
      </p:pic>
    </p:spTree>
    <p:extLst>
      <p:ext uri="{BB962C8B-B14F-4D97-AF65-F5344CB8AC3E}">
        <p14:creationId xmlns:p14="http://schemas.microsoft.com/office/powerpoint/2010/main" val="285032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AE5C6B-DBCA-4A75-A810-74D47CA1C890}"/>
              </a:ext>
            </a:extLst>
          </p:cNvPr>
          <p:cNvSpPr>
            <a:spLocks noGrp="1"/>
          </p:cNvSpPr>
          <p:nvPr>
            <p:ph type="title"/>
          </p:nvPr>
        </p:nvSpPr>
        <p:spPr/>
        <p:txBody>
          <a:bodyPr/>
          <a:lstStyle/>
          <a:p>
            <a:r>
              <a:rPr lang="it-IT" dirty="0"/>
              <a:t>AFTER ?</a:t>
            </a:r>
          </a:p>
        </p:txBody>
      </p:sp>
      <p:sp>
        <p:nvSpPr>
          <p:cNvPr id="3" name="Segnaposto contenuto 2">
            <a:extLst>
              <a:ext uri="{FF2B5EF4-FFF2-40B4-BE49-F238E27FC236}">
                <a16:creationId xmlns:a16="http://schemas.microsoft.com/office/drawing/2014/main" id="{D2719683-F8D3-41DE-9917-048E100CD6E1}"/>
              </a:ext>
            </a:extLst>
          </p:cNvPr>
          <p:cNvSpPr>
            <a:spLocks noGrp="1"/>
          </p:cNvSpPr>
          <p:nvPr>
            <p:ph idx="1"/>
          </p:nvPr>
        </p:nvSpPr>
        <p:spPr/>
        <p:txBody>
          <a:bodyPr>
            <a:normAutofit/>
          </a:bodyPr>
          <a:lstStyle/>
          <a:p>
            <a:r>
              <a:rPr lang="it-IT" sz="4000" dirty="0"/>
              <a:t>After </a:t>
            </a:r>
            <a:r>
              <a:rPr lang="it-IT" sz="4000" dirty="0" err="1"/>
              <a:t>having</a:t>
            </a:r>
            <a:r>
              <a:rPr lang="it-IT" sz="4000" dirty="0"/>
              <a:t> </a:t>
            </a:r>
            <a:r>
              <a:rPr lang="it-IT" sz="4000" dirty="0" err="1"/>
              <a:t>collected</a:t>
            </a:r>
            <a:r>
              <a:rPr lang="it-IT" sz="4000" dirty="0"/>
              <a:t> </a:t>
            </a:r>
            <a:r>
              <a:rPr lang="it-IT" sz="4000" dirty="0" err="1"/>
              <a:t>respondents</a:t>
            </a:r>
            <a:r>
              <a:rPr lang="it-IT" sz="4000" dirty="0"/>
              <a:t>’ vote </a:t>
            </a:r>
            <a:r>
              <a:rPr lang="it-IT" sz="4000" dirty="0" err="1"/>
              <a:t>choices</a:t>
            </a:r>
            <a:r>
              <a:rPr lang="it-IT" sz="4000" dirty="0"/>
              <a:t> </a:t>
            </a:r>
            <a:r>
              <a:rPr lang="it-IT" sz="4000" dirty="0" err="1"/>
              <a:t>we</a:t>
            </a:r>
            <a:r>
              <a:rPr lang="it-IT" sz="4000" dirty="0"/>
              <a:t> </a:t>
            </a:r>
            <a:r>
              <a:rPr lang="it-IT" sz="4000" dirty="0" err="1"/>
              <a:t>compared</a:t>
            </a:r>
            <a:r>
              <a:rPr lang="it-IT" sz="4000" dirty="0"/>
              <a:t> </a:t>
            </a:r>
            <a:r>
              <a:rPr lang="it-IT" sz="4000" dirty="0" err="1"/>
              <a:t>differences</a:t>
            </a:r>
            <a:r>
              <a:rPr lang="it-IT" sz="4000" dirty="0"/>
              <a:t> </a:t>
            </a:r>
            <a:r>
              <a:rPr lang="it-IT" sz="4000" dirty="0" err="1"/>
              <a:t>between</a:t>
            </a:r>
            <a:r>
              <a:rPr lang="it-IT" sz="4000" dirty="0"/>
              <a:t> treatment and control group.</a:t>
            </a:r>
          </a:p>
          <a:p>
            <a:endParaRPr lang="it-IT" sz="4000" dirty="0"/>
          </a:p>
          <a:p>
            <a:endParaRPr lang="it-IT" sz="4800" dirty="0"/>
          </a:p>
        </p:txBody>
      </p:sp>
    </p:spTree>
    <p:extLst>
      <p:ext uri="{BB962C8B-B14F-4D97-AF65-F5344CB8AC3E}">
        <p14:creationId xmlns:p14="http://schemas.microsoft.com/office/powerpoint/2010/main" val="1023417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F18BB-7815-4811-B667-3B543977FAC8}"/>
              </a:ext>
            </a:extLst>
          </p:cNvPr>
          <p:cNvSpPr>
            <a:spLocks noGrp="1"/>
          </p:cNvSpPr>
          <p:nvPr>
            <p:ph type="title"/>
          </p:nvPr>
        </p:nvSpPr>
        <p:spPr>
          <a:xfrm>
            <a:off x="4163568" y="2679192"/>
            <a:ext cx="3618992" cy="1499616"/>
          </a:xfrm>
        </p:spPr>
        <p:txBody>
          <a:bodyPr>
            <a:normAutofit fontScale="90000"/>
          </a:bodyPr>
          <a:lstStyle/>
          <a:p>
            <a:pPr algn="ctr"/>
            <a:r>
              <a:rPr lang="en-GB" sz="6000" dirty="0"/>
              <a:t>BALANCE TESTS</a:t>
            </a:r>
          </a:p>
        </p:txBody>
      </p:sp>
    </p:spTree>
    <p:extLst>
      <p:ext uri="{BB962C8B-B14F-4D97-AF65-F5344CB8AC3E}">
        <p14:creationId xmlns:p14="http://schemas.microsoft.com/office/powerpoint/2010/main" val="3473522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314030-013C-4DDD-A477-8F924ADEAE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1875"/>
          <a:stretch/>
        </p:blipFill>
        <p:spPr>
          <a:xfrm>
            <a:off x="202183" y="233680"/>
            <a:ext cx="11295239" cy="6085840"/>
          </a:xfrm>
          <a:prstGeom prst="rect">
            <a:avLst/>
          </a:prstGeom>
        </p:spPr>
      </p:pic>
    </p:spTree>
    <p:extLst>
      <p:ext uri="{BB962C8B-B14F-4D97-AF65-F5344CB8AC3E}">
        <p14:creationId xmlns:p14="http://schemas.microsoft.com/office/powerpoint/2010/main" val="2955183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08847D-5A6B-45F1-9FEF-279BAAD010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540"/>
          <a:stretch/>
        </p:blipFill>
        <p:spPr>
          <a:xfrm>
            <a:off x="752755" y="426720"/>
            <a:ext cx="10686490" cy="6156960"/>
          </a:xfrm>
          <a:prstGeom prst="rect">
            <a:avLst/>
          </a:prstGeom>
        </p:spPr>
      </p:pic>
    </p:spTree>
    <p:extLst>
      <p:ext uri="{BB962C8B-B14F-4D97-AF65-F5344CB8AC3E}">
        <p14:creationId xmlns:p14="http://schemas.microsoft.com/office/powerpoint/2010/main" val="706536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97BC76-019B-48D7-98C3-0D478C9F08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262" y="307339"/>
            <a:ext cx="9426258" cy="6501531"/>
          </a:xfrm>
          <a:prstGeom prst="rect">
            <a:avLst/>
          </a:prstGeom>
        </p:spPr>
      </p:pic>
    </p:spTree>
    <p:extLst>
      <p:ext uri="{BB962C8B-B14F-4D97-AF65-F5344CB8AC3E}">
        <p14:creationId xmlns:p14="http://schemas.microsoft.com/office/powerpoint/2010/main" val="1257887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2031D-1C2E-48CA-A588-D17330C10A13}"/>
              </a:ext>
            </a:extLst>
          </p:cNvPr>
          <p:cNvSpPr>
            <a:spLocks noGrp="1"/>
          </p:cNvSpPr>
          <p:nvPr>
            <p:ph type="title"/>
          </p:nvPr>
        </p:nvSpPr>
        <p:spPr>
          <a:xfrm>
            <a:off x="3918857" y="2940449"/>
            <a:ext cx="5033865" cy="1499616"/>
          </a:xfrm>
        </p:spPr>
        <p:txBody>
          <a:bodyPr>
            <a:noAutofit/>
          </a:bodyPr>
          <a:lstStyle/>
          <a:p>
            <a:r>
              <a:rPr lang="en-GB" sz="11500" dirty="0"/>
              <a:t>RESULTS</a:t>
            </a:r>
          </a:p>
        </p:txBody>
      </p:sp>
    </p:spTree>
    <p:extLst>
      <p:ext uri="{BB962C8B-B14F-4D97-AF65-F5344CB8AC3E}">
        <p14:creationId xmlns:p14="http://schemas.microsoft.com/office/powerpoint/2010/main" val="3920826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A090-9F0B-4C28-B981-58BB2D8089DC}"/>
              </a:ext>
            </a:extLst>
          </p:cNvPr>
          <p:cNvSpPr>
            <a:spLocks noGrp="1"/>
          </p:cNvSpPr>
          <p:nvPr>
            <p:ph type="title"/>
          </p:nvPr>
        </p:nvSpPr>
        <p:spPr/>
        <p:txBody>
          <a:bodyPr/>
          <a:lstStyle/>
          <a:p>
            <a:r>
              <a:rPr lang="en-GB" dirty="0"/>
              <a:t>OUTCOME VARIABLES</a:t>
            </a:r>
          </a:p>
        </p:txBody>
      </p:sp>
      <p:sp>
        <p:nvSpPr>
          <p:cNvPr id="3" name="Content Placeholder 2">
            <a:extLst>
              <a:ext uri="{FF2B5EF4-FFF2-40B4-BE49-F238E27FC236}">
                <a16:creationId xmlns:a16="http://schemas.microsoft.com/office/drawing/2014/main" id="{4DE7055E-D925-4F1C-871A-79310994EABE}"/>
              </a:ext>
            </a:extLst>
          </p:cNvPr>
          <p:cNvSpPr>
            <a:spLocks noGrp="1"/>
          </p:cNvSpPr>
          <p:nvPr>
            <p:ph idx="1"/>
          </p:nvPr>
        </p:nvSpPr>
        <p:spPr>
          <a:xfrm>
            <a:off x="1024128" y="2286000"/>
            <a:ext cx="10355072" cy="4023360"/>
          </a:xfrm>
        </p:spPr>
        <p:txBody>
          <a:bodyPr>
            <a:normAutofit/>
          </a:bodyPr>
          <a:lstStyle/>
          <a:p>
            <a:pPr marL="0" indent="0">
              <a:buNone/>
            </a:pPr>
            <a:r>
              <a:rPr lang="en-GB" sz="3200" dirty="0"/>
              <a:t>Based on pre-registered hypothesis </a:t>
            </a:r>
          </a:p>
          <a:p>
            <a:pPr>
              <a:buFont typeface="Wingdings" panose="05000000000000000000" pitchFamily="2" charset="2"/>
              <a:buChar char="Ø"/>
            </a:pPr>
            <a:r>
              <a:rPr lang="en-GB" sz="3200" dirty="0"/>
              <a:t>Turnout</a:t>
            </a:r>
          </a:p>
          <a:p>
            <a:pPr>
              <a:buFont typeface="Wingdings" panose="05000000000000000000" pitchFamily="2" charset="2"/>
              <a:buChar char="Ø"/>
            </a:pPr>
            <a:r>
              <a:rPr lang="en-GB" sz="3200" dirty="0"/>
              <a:t>Casting of a preference vote</a:t>
            </a:r>
          </a:p>
          <a:p>
            <a:pPr>
              <a:buFont typeface="Wingdings" panose="05000000000000000000" pitchFamily="2" charset="2"/>
              <a:buChar char="Ø"/>
            </a:pPr>
            <a:r>
              <a:rPr lang="en-GB" sz="3200" dirty="0"/>
              <a:t>Valence characteristics of candidates (mayor and counsellor)</a:t>
            </a:r>
          </a:p>
          <a:p>
            <a:pPr lvl="1">
              <a:buFont typeface="Wingdings" panose="05000000000000000000" pitchFamily="2" charset="2"/>
              <a:buChar char="Ø"/>
            </a:pPr>
            <a:r>
              <a:rPr lang="en-GB" sz="2800" dirty="0">
                <a:solidFill>
                  <a:schemeClr val="bg1">
                    <a:lumMod val="50000"/>
                  </a:schemeClr>
                </a:solidFill>
              </a:rPr>
              <a:t>Political experience</a:t>
            </a:r>
          </a:p>
          <a:p>
            <a:pPr lvl="1">
              <a:buFont typeface="Wingdings" panose="05000000000000000000" pitchFamily="2" charset="2"/>
              <a:buChar char="Ø"/>
            </a:pPr>
            <a:r>
              <a:rPr lang="en-GB" sz="2800" dirty="0">
                <a:solidFill>
                  <a:schemeClr val="bg1">
                    <a:lumMod val="50000"/>
                  </a:schemeClr>
                </a:solidFill>
              </a:rPr>
              <a:t>Education Level</a:t>
            </a:r>
          </a:p>
          <a:p>
            <a:pPr lvl="1">
              <a:buFont typeface="Wingdings" panose="05000000000000000000" pitchFamily="2" charset="2"/>
              <a:buChar char="Ø"/>
            </a:pPr>
            <a:r>
              <a:rPr lang="en-GB" sz="2800" dirty="0">
                <a:solidFill>
                  <a:schemeClr val="bg1">
                    <a:lumMod val="50000"/>
                  </a:schemeClr>
                </a:solidFill>
              </a:rPr>
              <a:t>Male / Female</a:t>
            </a:r>
          </a:p>
          <a:p>
            <a:pPr>
              <a:buFont typeface="Wingdings" panose="05000000000000000000" pitchFamily="2" charset="2"/>
              <a:buChar char="Ø"/>
            </a:pPr>
            <a:endParaRPr lang="en-GB" sz="3200" dirty="0"/>
          </a:p>
        </p:txBody>
      </p:sp>
    </p:spTree>
    <p:extLst>
      <p:ext uri="{BB962C8B-B14F-4D97-AF65-F5344CB8AC3E}">
        <p14:creationId xmlns:p14="http://schemas.microsoft.com/office/powerpoint/2010/main" val="3711284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611BBAE-7978-4A35-84CC-414D66FE6EDD}"/>
              </a:ext>
            </a:extLst>
          </p:cNvPr>
          <p:cNvGrpSpPr/>
          <p:nvPr/>
        </p:nvGrpSpPr>
        <p:grpSpPr>
          <a:xfrm>
            <a:off x="973137" y="432117"/>
            <a:ext cx="10245725" cy="5682305"/>
            <a:chOff x="-19050" y="-66675"/>
            <a:chExt cx="6179820" cy="3427885"/>
          </a:xfrm>
        </p:grpSpPr>
        <p:grpSp>
          <p:nvGrpSpPr>
            <p:cNvPr id="7" name="Group 6">
              <a:extLst>
                <a:ext uri="{FF2B5EF4-FFF2-40B4-BE49-F238E27FC236}">
                  <a16:creationId xmlns:a16="http://schemas.microsoft.com/office/drawing/2014/main" id="{28D835A3-3CD8-4E6F-9564-1E40B565CDEA}"/>
                </a:ext>
              </a:extLst>
            </p:cNvPr>
            <p:cNvGrpSpPr/>
            <p:nvPr/>
          </p:nvGrpSpPr>
          <p:grpSpPr>
            <a:xfrm>
              <a:off x="0" y="327747"/>
              <a:ext cx="6160770" cy="3033463"/>
              <a:chOff x="0" y="87"/>
              <a:chExt cx="6160770" cy="3033463"/>
            </a:xfrm>
          </p:grpSpPr>
          <p:grpSp>
            <p:nvGrpSpPr>
              <p:cNvPr id="9" name="Group 8">
                <a:extLst>
                  <a:ext uri="{FF2B5EF4-FFF2-40B4-BE49-F238E27FC236}">
                    <a16:creationId xmlns:a16="http://schemas.microsoft.com/office/drawing/2014/main" id="{7714FFB5-B0EF-4698-9769-D82D3ED8A5D5}"/>
                  </a:ext>
                </a:extLst>
              </p:cNvPr>
              <p:cNvGrpSpPr/>
              <p:nvPr/>
            </p:nvGrpSpPr>
            <p:grpSpPr>
              <a:xfrm>
                <a:off x="0" y="87"/>
                <a:ext cx="6160770" cy="2034453"/>
                <a:chOff x="0" y="87"/>
                <a:chExt cx="6160770" cy="2034453"/>
              </a:xfrm>
            </p:grpSpPr>
            <p:pic>
              <p:nvPicPr>
                <p:cNvPr id="11" name="Picture 10" descr="Diagram&#10;&#10;Description automatically generated">
                  <a:extLst>
                    <a:ext uri="{FF2B5EF4-FFF2-40B4-BE49-F238E27FC236}">
                      <a16:creationId xmlns:a16="http://schemas.microsoft.com/office/drawing/2014/main" id="{681F0A3C-9D11-4740-8800-2834E61D7F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0920" y="76200"/>
                  <a:ext cx="2609850" cy="1958340"/>
                </a:xfrm>
                <a:prstGeom prst="rect">
                  <a:avLst/>
                </a:prstGeom>
              </p:spPr>
            </p:pic>
            <p:pic>
              <p:nvPicPr>
                <p:cNvPr id="12" name="Picture 11">
                  <a:extLst>
                    <a:ext uri="{FF2B5EF4-FFF2-40B4-BE49-F238E27FC236}">
                      <a16:creationId xmlns:a16="http://schemas.microsoft.com/office/drawing/2014/main" id="{39D63649-0C64-4B0A-88F5-D703345B83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87"/>
                  <a:ext cx="3496945" cy="1959436"/>
                </a:xfrm>
                <a:prstGeom prst="rect">
                  <a:avLst/>
                </a:prstGeom>
              </p:spPr>
            </p:pic>
          </p:grpSp>
          <p:pic>
            <p:nvPicPr>
              <p:cNvPr id="10" name="Picture 9">
                <a:extLst>
                  <a:ext uri="{FF2B5EF4-FFF2-40B4-BE49-F238E27FC236}">
                    <a16:creationId xmlns:a16="http://schemas.microsoft.com/office/drawing/2014/main" id="{452AF638-29F2-417F-AC95-344BF8C0E0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4440" y="2087887"/>
                <a:ext cx="3482340" cy="945663"/>
              </a:xfrm>
              <a:prstGeom prst="rect">
                <a:avLst/>
              </a:prstGeom>
              <a:noFill/>
              <a:ln>
                <a:noFill/>
              </a:ln>
            </p:spPr>
          </p:pic>
        </p:grpSp>
        <p:sp>
          <p:nvSpPr>
            <p:cNvPr id="8" name="Text Box 201">
              <a:extLst>
                <a:ext uri="{FF2B5EF4-FFF2-40B4-BE49-F238E27FC236}">
                  <a16:creationId xmlns:a16="http://schemas.microsoft.com/office/drawing/2014/main" id="{77A2EB66-FF32-455E-BE52-B5A055AB4BFB}"/>
                </a:ext>
              </a:extLst>
            </p:cNvPr>
            <p:cNvSpPr txBox="1"/>
            <p:nvPr/>
          </p:nvSpPr>
          <p:spPr>
            <a:xfrm>
              <a:off x="-19050" y="-66675"/>
              <a:ext cx="6160770" cy="35814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n-US" sz="900" b="1">
                  <a:solidFill>
                    <a:srgbClr val="000000"/>
                  </a:solidFill>
                  <a:effectLst/>
                  <a:latin typeface="Arial" panose="020B0604020202020204" pitchFamily="34" charset="0"/>
                  <a:ea typeface="DengXian" panose="02010600030101010101" pitchFamily="2" charset="-122"/>
                </a:rPr>
                <a:t>Figure 11: treatment effect on turnout and expression of a preference vote</a:t>
              </a:r>
            </a:p>
          </p:txBody>
        </p:sp>
      </p:grpSp>
    </p:spTree>
    <p:extLst>
      <p:ext uri="{BB962C8B-B14F-4D97-AF65-F5344CB8AC3E}">
        <p14:creationId xmlns:p14="http://schemas.microsoft.com/office/powerpoint/2010/main" val="200085091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1717735-A807-4EE6-A156-7B00B68FBB2C}"/>
              </a:ext>
            </a:extLst>
          </p:cNvPr>
          <p:cNvGrpSpPr/>
          <p:nvPr/>
        </p:nvGrpSpPr>
        <p:grpSpPr>
          <a:xfrm>
            <a:off x="916930" y="-142240"/>
            <a:ext cx="10607128" cy="4748292"/>
            <a:chOff x="-1184874" y="0"/>
            <a:chExt cx="7542491" cy="3376148"/>
          </a:xfrm>
        </p:grpSpPr>
        <p:grpSp>
          <p:nvGrpSpPr>
            <p:cNvPr id="9" name="Group 8">
              <a:extLst>
                <a:ext uri="{FF2B5EF4-FFF2-40B4-BE49-F238E27FC236}">
                  <a16:creationId xmlns:a16="http://schemas.microsoft.com/office/drawing/2014/main" id="{8021EE01-7FA5-45C1-B93B-CAA6B8A5AAF4}"/>
                </a:ext>
              </a:extLst>
            </p:cNvPr>
            <p:cNvGrpSpPr/>
            <p:nvPr/>
          </p:nvGrpSpPr>
          <p:grpSpPr>
            <a:xfrm>
              <a:off x="-1184874" y="222250"/>
              <a:ext cx="7542491" cy="3153898"/>
              <a:chOff x="-1191256" y="-95270"/>
              <a:chExt cx="7542696" cy="3154516"/>
            </a:xfrm>
          </p:grpSpPr>
          <p:pic>
            <p:nvPicPr>
              <p:cNvPr id="11" name="Picture 10">
                <a:extLst>
                  <a:ext uri="{FF2B5EF4-FFF2-40B4-BE49-F238E27FC236}">
                    <a16:creationId xmlns:a16="http://schemas.microsoft.com/office/drawing/2014/main" id="{DE112F33-DAC0-48F4-9612-83C6D430F7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1256" y="-95270"/>
                <a:ext cx="4380001" cy="3154516"/>
              </a:xfrm>
              <a:prstGeom prst="rect">
                <a:avLst/>
              </a:prstGeom>
            </p:spPr>
          </p:pic>
          <p:pic>
            <p:nvPicPr>
              <p:cNvPr id="12" name="Picture 11">
                <a:extLst>
                  <a:ext uri="{FF2B5EF4-FFF2-40B4-BE49-F238E27FC236}">
                    <a16:creationId xmlns:a16="http://schemas.microsoft.com/office/drawing/2014/main" id="{E6F516E7-9941-47D6-A8DE-0D754E8EAD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55852" y="-61420"/>
                <a:ext cx="2695588" cy="2766818"/>
              </a:xfrm>
              <a:prstGeom prst="rect">
                <a:avLst/>
              </a:prstGeom>
            </p:spPr>
          </p:pic>
        </p:grpSp>
        <p:sp>
          <p:nvSpPr>
            <p:cNvPr id="10" name="Text Box 210">
              <a:extLst>
                <a:ext uri="{FF2B5EF4-FFF2-40B4-BE49-F238E27FC236}">
                  <a16:creationId xmlns:a16="http://schemas.microsoft.com/office/drawing/2014/main" id="{7CDB4757-583C-49FC-8D64-C2DCA1C2C4AE}"/>
                </a:ext>
              </a:extLst>
            </p:cNvPr>
            <p:cNvSpPr txBox="1"/>
            <p:nvPr/>
          </p:nvSpPr>
          <p:spPr>
            <a:xfrm>
              <a:off x="0" y="0"/>
              <a:ext cx="6332220" cy="22225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n-US" sz="900" b="1">
                  <a:solidFill>
                    <a:srgbClr val="000000"/>
                  </a:solidFill>
                  <a:effectLst/>
                  <a:latin typeface="Arial" panose="020B0604020202020204" pitchFamily="34" charset="0"/>
                  <a:ea typeface="DengXian" panose="02010600030101010101" pitchFamily="2" charset="-122"/>
                </a:rPr>
                <a:t>Figure 12: treatment effect on characteristics of voted candidate</a:t>
              </a:r>
            </a:p>
          </p:txBody>
        </p:sp>
      </p:grpSp>
      <p:sp>
        <p:nvSpPr>
          <p:cNvPr id="13" name="TextBox 12">
            <a:extLst>
              <a:ext uri="{FF2B5EF4-FFF2-40B4-BE49-F238E27FC236}">
                <a16:creationId xmlns:a16="http://schemas.microsoft.com/office/drawing/2014/main" id="{B27BD2FE-17BE-4CC0-ADD3-DD03C184F49B}"/>
              </a:ext>
            </a:extLst>
          </p:cNvPr>
          <p:cNvSpPr txBox="1"/>
          <p:nvPr/>
        </p:nvSpPr>
        <p:spPr>
          <a:xfrm>
            <a:off x="338313" y="289055"/>
            <a:ext cx="461665" cy="1763732"/>
          </a:xfrm>
          <a:prstGeom prst="rect">
            <a:avLst/>
          </a:prstGeom>
          <a:solidFill>
            <a:schemeClr val="bg1">
              <a:lumMod val="85000"/>
            </a:schemeClr>
          </a:solidFill>
        </p:spPr>
        <p:txBody>
          <a:bodyPr vert="eaVert" wrap="square" rtlCol="0">
            <a:spAutoFit/>
          </a:bodyPr>
          <a:lstStyle/>
          <a:p>
            <a:pPr algn="ctr"/>
            <a:r>
              <a:rPr lang="en-GB" dirty="0"/>
              <a:t>MAYOR</a:t>
            </a:r>
          </a:p>
        </p:txBody>
      </p:sp>
      <p:sp>
        <p:nvSpPr>
          <p:cNvPr id="14" name="TextBox 13">
            <a:extLst>
              <a:ext uri="{FF2B5EF4-FFF2-40B4-BE49-F238E27FC236}">
                <a16:creationId xmlns:a16="http://schemas.microsoft.com/office/drawing/2014/main" id="{EE8C222C-33A8-47D7-8246-C74BEAFCB8D7}"/>
              </a:ext>
            </a:extLst>
          </p:cNvPr>
          <p:cNvSpPr txBox="1"/>
          <p:nvPr/>
        </p:nvSpPr>
        <p:spPr>
          <a:xfrm>
            <a:off x="357656" y="2227475"/>
            <a:ext cx="461665" cy="2335976"/>
          </a:xfrm>
          <a:prstGeom prst="rect">
            <a:avLst/>
          </a:prstGeom>
          <a:solidFill>
            <a:schemeClr val="bg1">
              <a:lumMod val="50000"/>
            </a:schemeClr>
          </a:solidFill>
        </p:spPr>
        <p:txBody>
          <a:bodyPr vert="eaVert" wrap="square" rtlCol="0">
            <a:spAutoFit/>
          </a:bodyPr>
          <a:lstStyle/>
          <a:p>
            <a:pPr algn="ctr"/>
            <a:r>
              <a:rPr lang="en-GB" dirty="0">
                <a:solidFill>
                  <a:schemeClr val="bg1"/>
                </a:solidFill>
              </a:rPr>
              <a:t>COUNSELLOR</a:t>
            </a:r>
          </a:p>
        </p:txBody>
      </p:sp>
      <p:pic>
        <p:nvPicPr>
          <p:cNvPr id="15" name="Picture 14">
            <a:extLst>
              <a:ext uri="{FF2B5EF4-FFF2-40B4-BE49-F238E27FC236}">
                <a16:creationId xmlns:a16="http://schemas.microsoft.com/office/drawing/2014/main" id="{25030C80-E590-44E2-9A5B-46FCB8B7AE90}"/>
              </a:ext>
            </a:extLst>
          </p:cNvPr>
          <p:cNvPicPr>
            <a:picLocks noChangeAspect="1"/>
          </p:cNvPicPr>
          <p:nvPr/>
        </p:nvPicPr>
        <p:blipFill>
          <a:blip r:embed="rId4"/>
          <a:stretch>
            <a:fillRect/>
          </a:stretch>
        </p:blipFill>
        <p:spPr>
          <a:xfrm>
            <a:off x="1670006" y="4733834"/>
            <a:ext cx="9423070" cy="1906231"/>
          </a:xfrm>
          <a:prstGeom prst="rect">
            <a:avLst/>
          </a:prstGeom>
        </p:spPr>
      </p:pic>
      <p:sp>
        <p:nvSpPr>
          <p:cNvPr id="16" name="Left Brace 15">
            <a:extLst>
              <a:ext uri="{FF2B5EF4-FFF2-40B4-BE49-F238E27FC236}">
                <a16:creationId xmlns:a16="http://schemas.microsoft.com/office/drawing/2014/main" id="{E172CB23-F4C0-470D-9D4B-F8E2A61504C5}"/>
              </a:ext>
            </a:extLst>
          </p:cNvPr>
          <p:cNvSpPr/>
          <p:nvPr/>
        </p:nvSpPr>
        <p:spPr>
          <a:xfrm>
            <a:off x="2123440" y="1564640"/>
            <a:ext cx="91440" cy="223520"/>
          </a:xfrm>
          <a:prstGeom prst="leftBrace">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Left Brace 16">
            <a:extLst>
              <a:ext uri="{FF2B5EF4-FFF2-40B4-BE49-F238E27FC236}">
                <a16:creationId xmlns:a16="http://schemas.microsoft.com/office/drawing/2014/main" id="{A89C1863-C31E-461C-8D49-C1B568965C70}"/>
              </a:ext>
            </a:extLst>
          </p:cNvPr>
          <p:cNvSpPr/>
          <p:nvPr/>
        </p:nvSpPr>
        <p:spPr>
          <a:xfrm rot="10800000">
            <a:off x="2230119" y="3408680"/>
            <a:ext cx="91440" cy="223520"/>
          </a:xfrm>
          <a:prstGeom prst="leftBrace">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Oval 18">
            <a:extLst>
              <a:ext uri="{FF2B5EF4-FFF2-40B4-BE49-F238E27FC236}">
                <a16:creationId xmlns:a16="http://schemas.microsoft.com/office/drawing/2014/main" id="{95A2964F-9D01-4B52-AC03-2D0EC03D9479}"/>
              </a:ext>
            </a:extLst>
          </p:cNvPr>
          <p:cNvSpPr/>
          <p:nvPr/>
        </p:nvSpPr>
        <p:spPr>
          <a:xfrm>
            <a:off x="8656320" y="170337"/>
            <a:ext cx="1605280" cy="12622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7D96E2E6-9947-49A7-8A8A-FB0F1D79A0A2}"/>
              </a:ext>
            </a:extLst>
          </p:cNvPr>
          <p:cNvSpPr/>
          <p:nvPr/>
        </p:nvSpPr>
        <p:spPr>
          <a:xfrm>
            <a:off x="2987040" y="5323840"/>
            <a:ext cx="790311" cy="6214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09E7E23-1513-4A20-9EE4-C77E2AD454F0}"/>
              </a:ext>
            </a:extLst>
          </p:cNvPr>
          <p:cNvSpPr/>
          <p:nvPr/>
        </p:nvSpPr>
        <p:spPr>
          <a:xfrm>
            <a:off x="7223760" y="5323840"/>
            <a:ext cx="790311" cy="6214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175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2000"/>
                                        <p:tgtEl>
                                          <p:spTgt spid="1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84B019C-EF98-491B-AE85-989733321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860" y="3113845"/>
            <a:ext cx="2676819" cy="811681"/>
          </a:xfrm>
          <a:prstGeom prst="rect">
            <a:avLst/>
          </a:prstGeom>
        </p:spPr>
      </p:pic>
      <p:pic>
        <p:nvPicPr>
          <p:cNvPr id="6" name="Immagine 12">
            <a:extLst>
              <a:ext uri="{FF2B5EF4-FFF2-40B4-BE49-F238E27FC236}">
                <a16:creationId xmlns:a16="http://schemas.microsoft.com/office/drawing/2014/main" id="{00076931-46A3-47E5-A537-3D19C135F015}"/>
              </a:ext>
            </a:extLst>
          </p:cNvPr>
          <p:cNvPicPr>
            <a:picLocks noChangeAspect="1"/>
          </p:cNvPicPr>
          <p:nvPr/>
        </p:nvPicPr>
        <p:blipFill>
          <a:blip r:embed="rId3"/>
          <a:stretch>
            <a:fillRect/>
          </a:stretch>
        </p:blipFill>
        <p:spPr>
          <a:xfrm>
            <a:off x="4953851" y="260971"/>
            <a:ext cx="3962773" cy="1667875"/>
          </a:xfrm>
          <a:prstGeom prst="rect">
            <a:avLst/>
          </a:prstGeom>
        </p:spPr>
      </p:pic>
      <p:sp>
        <p:nvSpPr>
          <p:cNvPr id="7" name="TextBox 6">
            <a:extLst>
              <a:ext uri="{FF2B5EF4-FFF2-40B4-BE49-F238E27FC236}">
                <a16:creationId xmlns:a16="http://schemas.microsoft.com/office/drawing/2014/main" id="{B931B2DD-790F-4EA6-829C-4FF130FB0095}"/>
              </a:ext>
            </a:extLst>
          </p:cNvPr>
          <p:cNvSpPr txBox="1"/>
          <p:nvPr/>
        </p:nvSpPr>
        <p:spPr>
          <a:xfrm>
            <a:off x="384369" y="2094868"/>
            <a:ext cx="3882183" cy="707886"/>
          </a:xfrm>
          <a:prstGeom prst="rect">
            <a:avLst/>
          </a:prstGeom>
          <a:noFill/>
        </p:spPr>
        <p:txBody>
          <a:bodyPr wrap="square">
            <a:spAutoFit/>
          </a:bodyPr>
          <a:lstStyle/>
          <a:p>
            <a:pPr algn="ctr"/>
            <a:r>
              <a:rPr lang="it-IT" sz="2000" b="1" dirty="0"/>
              <a:t>VOTERS </a:t>
            </a:r>
          </a:p>
          <a:p>
            <a:pPr algn="ctr"/>
            <a:r>
              <a:rPr lang="it-IT" sz="2000" b="1" dirty="0"/>
              <a:t>(online panel)</a:t>
            </a:r>
          </a:p>
        </p:txBody>
      </p:sp>
      <p:sp>
        <p:nvSpPr>
          <p:cNvPr id="9" name="TextBox 8">
            <a:extLst>
              <a:ext uri="{FF2B5EF4-FFF2-40B4-BE49-F238E27FC236}">
                <a16:creationId xmlns:a16="http://schemas.microsoft.com/office/drawing/2014/main" id="{14569FFC-FBF0-4399-A25F-3AFDC99CA099}"/>
              </a:ext>
            </a:extLst>
          </p:cNvPr>
          <p:cNvSpPr txBox="1"/>
          <p:nvPr/>
        </p:nvSpPr>
        <p:spPr>
          <a:xfrm>
            <a:off x="9332682" y="596330"/>
            <a:ext cx="2198642" cy="707886"/>
          </a:xfrm>
          <a:prstGeom prst="rect">
            <a:avLst/>
          </a:prstGeom>
          <a:noFill/>
        </p:spPr>
        <p:txBody>
          <a:bodyPr wrap="square">
            <a:spAutoFit/>
          </a:bodyPr>
          <a:lstStyle/>
          <a:p>
            <a:pPr algn="ctr"/>
            <a:r>
              <a:rPr lang="it-IT" sz="2000" b="1" dirty="0"/>
              <a:t>INFORMATION TREATMENT</a:t>
            </a:r>
          </a:p>
        </p:txBody>
      </p:sp>
      <p:sp>
        <p:nvSpPr>
          <p:cNvPr id="10" name="TextBox 9">
            <a:extLst>
              <a:ext uri="{FF2B5EF4-FFF2-40B4-BE49-F238E27FC236}">
                <a16:creationId xmlns:a16="http://schemas.microsoft.com/office/drawing/2014/main" id="{551D4257-EF02-46E5-A517-D7BE990A9688}"/>
              </a:ext>
            </a:extLst>
          </p:cNvPr>
          <p:cNvSpPr txBox="1"/>
          <p:nvPr/>
        </p:nvSpPr>
        <p:spPr>
          <a:xfrm>
            <a:off x="5096595" y="5045953"/>
            <a:ext cx="3993868" cy="1323439"/>
          </a:xfrm>
          <a:prstGeom prst="rect">
            <a:avLst/>
          </a:prstGeom>
          <a:noFill/>
        </p:spPr>
        <p:txBody>
          <a:bodyPr wrap="square">
            <a:spAutoFit/>
          </a:bodyPr>
          <a:lstStyle/>
          <a:p>
            <a:pPr algn="ctr"/>
            <a:r>
              <a:rPr lang="it-IT" sz="2000" b="1" dirty="0"/>
              <a:t>website</a:t>
            </a:r>
            <a:r>
              <a:rPr lang="it-IT" sz="2000" dirty="0"/>
              <a:t> (www.elezionitrasparentiroma.it) with information </a:t>
            </a:r>
            <a:r>
              <a:rPr lang="it-IT" sz="2000" dirty="0" err="1"/>
              <a:t>about</a:t>
            </a:r>
            <a:r>
              <a:rPr lang="it-IT" sz="2000" dirty="0"/>
              <a:t> </a:t>
            </a:r>
            <a:r>
              <a:rPr lang="it-IT" sz="2000" dirty="0" err="1"/>
              <a:t>candidates</a:t>
            </a:r>
            <a:r>
              <a:rPr lang="it-IT" sz="2000" dirty="0"/>
              <a:t> for the 2021 </a:t>
            </a:r>
            <a:r>
              <a:rPr lang="it-IT" sz="2000" dirty="0" err="1"/>
              <a:t>Municipality</a:t>
            </a:r>
            <a:r>
              <a:rPr lang="it-IT" sz="2000" dirty="0"/>
              <a:t> </a:t>
            </a:r>
            <a:r>
              <a:rPr lang="it-IT" sz="2000" dirty="0" err="1"/>
              <a:t>Elections</a:t>
            </a:r>
            <a:r>
              <a:rPr lang="it-IT" sz="2000" dirty="0"/>
              <a:t> of Rome.</a:t>
            </a:r>
          </a:p>
        </p:txBody>
      </p:sp>
      <p:sp>
        <p:nvSpPr>
          <p:cNvPr id="11" name="TextBox 10">
            <a:extLst>
              <a:ext uri="{FF2B5EF4-FFF2-40B4-BE49-F238E27FC236}">
                <a16:creationId xmlns:a16="http://schemas.microsoft.com/office/drawing/2014/main" id="{FCE908D8-5701-465B-89B6-8FECCABDF56C}"/>
              </a:ext>
            </a:extLst>
          </p:cNvPr>
          <p:cNvSpPr txBox="1"/>
          <p:nvPr/>
        </p:nvSpPr>
        <p:spPr>
          <a:xfrm>
            <a:off x="4922756" y="1982710"/>
            <a:ext cx="3993868" cy="1938992"/>
          </a:xfrm>
          <a:prstGeom prst="rect">
            <a:avLst/>
          </a:prstGeom>
          <a:noFill/>
        </p:spPr>
        <p:txBody>
          <a:bodyPr wrap="square">
            <a:spAutoFit/>
          </a:bodyPr>
          <a:lstStyle/>
          <a:p>
            <a:pPr marL="457200" indent="-457200">
              <a:buFont typeface="+mj-lt"/>
              <a:buAutoNum type="arabicPeriod"/>
            </a:pPr>
            <a:r>
              <a:rPr lang="en-US" sz="2000" dirty="0"/>
              <a:t>Curriculum vitae</a:t>
            </a:r>
          </a:p>
          <a:p>
            <a:pPr marL="457200" indent="-457200">
              <a:buFont typeface="+mj-lt"/>
              <a:buAutoNum type="arabicPeriod"/>
            </a:pPr>
            <a:r>
              <a:rPr lang="en-US" sz="2000" dirty="0"/>
              <a:t>criminal record certificate and</a:t>
            </a:r>
          </a:p>
          <a:p>
            <a:pPr marL="457200" indent="-457200">
              <a:buFont typeface="+mj-lt"/>
              <a:buAutoNum type="arabicPeriod"/>
            </a:pPr>
            <a:r>
              <a:rPr lang="en-US" sz="2000" dirty="0"/>
              <a:t> previous political experience.</a:t>
            </a:r>
          </a:p>
          <a:p>
            <a:pPr algn="ctr"/>
            <a:endParaRPr lang="en-US" sz="2000" dirty="0"/>
          </a:p>
          <a:p>
            <a:pPr algn="ctr"/>
            <a:r>
              <a:rPr lang="en-US" sz="2000" u="sng" dirty="0"/>
              <a:t>Transparency information derived from a law to curb corruption</a:t>
            </a:r>
            <a:r>
              <a:rPr lang="en-US" sz="2000" dirty="0"/>
              <a:t> </a:t>
            </a:r>
            <a:endParaRPr lang="it-IT" sz="2000" dirty="0"/>
          </a:p>
        </p:txBody>
      </p:sp>
      <p:sp>
        <p:nvSpPr>
          <p:cNvPr id="12" name="Arrow: Right 11">
            <a:extLst>
              <a:ext uri="{FF2B5EF4-FFF2-40B4-BE49-F238E27FC236}">
                <a16:creationId xmlns:a16="http://schemas.microsoft.com/office/drawing/2014/main" id="{F37FF570-9655-40EB-B47E-6B1F7FE91090}"/>
              </a:ext>
            </a:extLst>
          </p:cNvPr>
          <p:cNvSpPr/>
          <p:nvPr/>
        </p:nvSpPr>
        <p:spPr>
          <a:xfrm>
            <a:off x="2890982" y="3113845"/>
            <a:ext cx="1615716" cy="7469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4BC31B9-0724-476C-8A2B-AD178B19DE02}"/>
              </a:ext>
            </a:extLst>
          </p:cNvPr>
          <p:cNvSpPr txBox="1"/>
          <p:nvPr/>
        </p:nvSpPr>
        <p:spPr>
          <a:xfrm>
            <a:off x="9332682" y="2602700"/>
            <a:ext cx="2198642" cy="400110"/>
          </a:xfrm>
          <a:prstGeom prst="rect">
            <a:avLst/>
          </a:prstGeom>
          <a:noFill/>
        </p:spPr>
        <p:txBody>
          <a:bodyPr wrap="square">
            <a:spAutoFit/>
          </a:bodyPr>
          <a:lstStyle/>
          <a:p>
            <a:pPr algn="ctr"/>
            <a:r>
              <a:rPr lang="it-IT" sz="2000" b="1" dirty="0"/>
              <a:t>The </a:t>
            </a:r>
            <a:r>
              <a:rPr lang="it-IT" sz="2000" b="1" dirty="0" err="1"/>
              <a:t>message</a:t>
            </a:r>
            <a:endParaRPr lang="it-IT" sz="2000" b="1" dirty="0"/>
          </a:p>
        </p:txBody>
      </p:sp>
      <p:sp>
        <p:nvSpPr>
          <p:cNvPr id="15" name="TextBox 14">
            <a:extLst>
              <a:ext uri="{FF2B5EF4-FFF2-40B4-BE49-F238E27FC236}">
                <a16:creationId xmlns:a16="http://schemas.microsoft.com/office/drawing/2014/main" id="{94458D46-1976-44EC-B9BA-F1B8EE26F5CD}"/>
              </a:ext>
            </a:extLst>
          </p:cNvPr>
          <p:cNvSpPr txBox="1"/>
          <p:nvPr/>
        </p:nvSpPr>
        <p:spPr>
          <a:xfrm>
            <a:off x="9457372" y="5507617"/>
            <a:ext cx="2198642" cy="400110"/>
          </a:xfrm>
          <a:prstGeom prst="rect">
            <a:avLst/>
          </a:prstGeom>
          <a:noFill/>
        </p:spPr>
        <p:txBody>
          <a:bodyPr wrap="square">
            <a:spAutoFit/>
          </a:bodyPr>
          <a:lstStyle/>
          <a:p>
            <a:pPr algn="ctr"/>
            <a:r>
              <a:rPr lang="it-IT" sz="2000" b="1" dirty="0"/>
              <a:t>The medium</a:t>
            </a:r>
          </a:p>
        </p:txBody>
      </p:sp>
    </p:spTree>
    <p:extLst>
      <p:ext uri="{BB962C8B-B14F-4D97-AF65-F5344CB8AC3E}">
        <p14:creationId xmlns:p14="http://schemas.microsoft.com/office/powerpoint/2010/main" val="203472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animBg="1"/>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5DD4B9-D413-4D05-ACD5-04CBE50B867C}"/>
              </a:ext>
            </a:extLst>
          </p:cNvPr>
          <p:cNvSpPr txBox="1"/>
          <p:nvPr/>
        </p:nvSpPr>
        <p:spPr>
          <a:xfrm>
            <a:off x="1868672" y="3863476"/>
            <a:ext cx="461665" cy="2335976"/>
          </a:xfrm>
          <a:prstGeom prst="rect">
            <a:avLst/>
          </a:prstGeom>
          <a:solidFill>
            <a:schemeClr val="bg1">
              <a:lumMod val="85000"/>
            </a:schemeClr>
          </a:solidFill>
        </p:spPr>
        <p:txBody>
          <a:bodyPr vert="eaVert" wrap="square" rtlCol="0">
            <a:spAutoFit/>
          </a:bodyPr>
          <a:lstStyle/>
          <a:p>
            <a:pPr algn="ctr"/>
            <a:r>
              <a:rPr lang="en-GB" dirty="0"/>
              <a:t>MAYOR</a:t>
            </a:r>
          </a:p>
        </p:txBody>
      </p:sp>
      <p:sp>
        <p:nvSpPr>
          <p:cNvPr id="11" name="TextBox 10">
            <a:extLst>
              <a:ext uri="{FF2B5EF4-FFF2-40B4-BE49-F238E27FC236}">
                <a16:creationId xmlns:a16="http://schemas.microsoft.com/office/drawing/2014/main" id="{8DA504AE-73D5-410B-B3C6-3F88E55CC7FB}"/>
              </a:ext>
            </a:extLst>
          </p:cNvPr>
          <p:cNvSpPr txBox="1"/>
          <p:nvPr/>
        </p:nvSpPr>
        <p:spPr>
          <a:xfrm>
            <a:off x="3624389" y="3308468"/>
            <a:ext cx="3269673" cy="369332"/>
          </a:xfrm>
          <a:prstGeom prst="rect">
            <a:avLst/>
          </a:prstGeom>
          <a:noFill/>
        </p:spPr>
        <p:txBody>
          <a:bodyPr wrap="square" rtlCol="0">
            <a:spAutoFit/>
          </a:bodyPr>
          <a:lstStyle/>
          <a:p>
            <a:r>
              <a:rPr lang="en-GB" dirty="0"/>
              <a:t>ALL CANDIDATES</a:t>
            </a:r>
          </a:p>
        </p:txBody>
      </p:sp>
      <p:sp>
        <p:nvSpPr>
          <p:cNvPr id="12" name="TextBox 11">
            <a:extLst>
              <a:ext uri="{FF2B5EF4-FFF2-40B4-BE49-F238E27FC236}">
                <a16:creationId xmlns:a16="http://schemas.microsoft.com/office/drawing/2014/main" id="{E6C83F6D-EA58-4B4E-A91D-5A2750DAF815}"/>
              </a:ext>
            </a:extLst>
          </p:cNvPr>
          <p:cNvSpPr txBox="1"/>
          <p:nvPr/>
        </p:nvSpPr>
        <p:spPr>
          <a:xfrm>
            <a:off x="7516555" y="3308468"/>
            <a:ext cx="3269673" cy="369332"/>
          </a:xfrm>
          <a:prstGeom prst="rect">
            <a:avLst/>
          </a:prstGeom>
          <a:solidFill>
            <a:srgbClr val="FF0000"/>
          </a:solidFill>
        </p:spPr>
        <p:txBody>
          <a:bodyPr wrap="square" rtlCol="0">
            <a:spAutoFit/>
          </a:bodyPr>
          <a:lstStyle/>
          <a:p>
            <a:r>
              <a:rPr lang="en-GB" dirty="0">
                <a:solidFill>
                  <a:schemeClr val="bg1"/>
                </a:solidFill>
              </a:rPr>
              <a:t>EXCLUDING MAIN CANDIDATES</a:t>
            </a:r>
          </a:p>
        </p:txBody>
      </p:sp>
      <p:pic>
        <p:nvPicPr>
          <p:cNvPr id="7" name="Immagine 6">
            <a:extLst>
              <a:ext uri="{FF2B5EF4-FFF2-40B4-BE49-F238E27FC236}">
                <a16:creationId xmlns:a16="http://schemas.microsoft.com/office/drawing/2014/main" id="{9566B915-5655-4BD7-AE86-E31B02EB2AA9}"/>
              </a:ext>
            </a:extLst>
          </p:cNvPr>
          <p:cNvPicPr>
            <a:picLocks noChangeAspect="1"/>
          </p:cNvPicPr>
          <p:nvPr/>
        </p:nvPicPr>
        <p:blipFill>
          <a:blip r:embed="rId2">
            <a:alphaModFix/>
          </a:blip>
          <a:stretch>
            <a:fillRect/>
          </a:stretch>
        </p:blipFill>
        <p:spPr>
          <a:xfrm>
            <a:off x="1061993" y="225797"/>
            <a:ext cx="4380999" cy="2190500"/>
          </a:xfrm>
          <a:prstGeom prst="rect">
            <a:avLst/>
          </a:prstGeom>
        </p:spPr>
      </p:pic>
      <p:sp>
        <p:nvSpPr>
          <p:cNvPr id="2" name="TextBox 1">
            <a:extLst>
              <a:ext uri="{FF2B5EF4-FFF2-40B4-BE49-F238E27FC236}">
                <a16:creationId xmlns:a16="http://schemas.microsoft.com/office/drawing/2014/main" id="{78EA719B-9982-44E5-85B1-F320957E16DD}"/>
              </a:ext>
            </a:extLst>
          </p:cNvPr>
          <p:cNvSpPr txBox="1"/>
          <p:nvPr/>
        </p:nvSpPr>
        <p:spPr>
          <a:xfrm>
            <a:off x="5770880" y="477520"/>
            <a:ext cx="5130800" cy="646331"/>
          </a:xfrm>
          <a:prstGeom prst="rect">
            <a:avLst/>
          </a:prstGeom>
          <a:noFill/>
        </p:spPr>
        <p:txBody>
          <a:bodyPr wrap="square" rtlCol="0">
            <a:spAutoFit/>
          </a:bodyPr>
          <a:lstStyle/>
          <a:p>
            <a:r>
              <a:rPr lang="en-GB" dirty="0"/>
              <a:t>4 candidates got 95% of the votes. Only one female: </a:t>
            </a:r>
            <a:r>
              <a:rPr lang="en-GB" b="1" dirty="0"/>
              <a:t>Virginia Raggi.</a:t>
            </a:r>
          </a:p>
        </p:txBody>
      </p:sp>
      <p:pic>
        <p:nvPicPr>
          <p:cNvPr id="4" name="Picture 3" descr="Chart, box and whisker chart&#10;&#10;Description automatically generated">
            <a:extLst>
              <a:ext uri="{FF2B5EF4-FFF2-40B4-BE49-F238E27FC236}">
                <a16:creationId xmlns:a16="http://schemas.microsoft.com/office/drawing/2014/main" id="{62D80300-92B4-43FD-BC76-8E5432C7B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6444" y="3719599"/>
            <a:ext cx="8015236" cy="2835234"/>
          </a:xfrm>
          <a:prstGeom prst="rect">
            <a:avLst/>
          </a:prstGeom>
        </p:spPr>
      </p:pic>
    </p:spTree>
    <p:extLst>
      <p:ext uri="{BB962C8B-B14F-4D97-AF65-F5344CB8AC3E}">
        <p14:creationId xmlns:p14="http://schemas.microsoft.com/office/powerpoint/2010/main" val="3047808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6532-B0C1-4FC7-BAF9-DF256CF94783}"/>
              </a:ext>
            </a:extLst>
          </p:cNvPr>
          <p:cNvSpPr>
            <a:spLocks noGrp="1"/>
          </p:cNvSpPr>
          <p:nvPr>
            <p:ph type="title"/>
          </p:nvPr>
        </p:nvSpPr>
        <p:spPr/>
        <p:txBody>
          <a:bodyPr/>
          <a:lstStyle/>
          <a:p>
            <a:r>
              <a:rPr lang="en-GB" dirty="0"/>
              <a:t>EFFECT ON THE FOUR MAIN CANDIDATES</a:t>
            </a:r>
          </a:p>
        </p:txBody>
      </p:sp>
      <p:grpSp>
        <p:nvGrpSpPr>
          <p:cNvPr id="17" name="Group 16">
            <a:extLst>
              <a:ext uri="{FF2B5EF4-FFF2-40B4-BE49-F238E27FC236}">
                <a16:creationId xmlns:a16="http://schemas.microsoft.com/office/drawing/2014/main" id="{DDA22584-37FF-49C2-AFCC-DF78BA7BC5BC}"/>
              </a:ext>
            </a:extLst>
          </p:cNvPr>
          <p:cNvGrpSpPr/>
          <p:nvPr/>
        </p:nvGrpSpPr>
        <p:grpSpPr>
          <a:xfrm>
            <a:off x="3184990" y="1719073"/>
            <a:ext cx="5742973" cy="4725939"/>
            <a:chOff x="3184990" y="1719073"/>
            <a:chExt cx="5742973" cy="4725939"/>
          </a:xfrm>
        </p:grpSpPr>
        <p:pic>
          <p:nvPicPr>
            <p:cNvPr id="6" name="Picture 5" descr="Logo&#10;&#10;Description automatically generated">
              <a:extLst>
                <a:ext uri="{FF2B5EF4-FFF2-40B4-BE49-F238E27FC236}">
                  <a16:creationId xmlns:a16="http://schemas.microsoft.com/office/drawing/2014/main" id="{6C7988A0-F2E8-4FD1-94F0-006D06A32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023" y="4551924"/>
              <a:ext cx="1379461" cy="1381760"/>
            </a:xfrm>
            <a:prstGeom prst="rect">
              <a:avLst/>
            </a:prstGeom>
          </p:spPr>
        </p:pic>
        <p:pic>
          <p:nvPicPr>
            <p:cNvPr id="8" name="Picture 7" descr="Logo&#10;&#10;Description automatically generated">
              <a:extLst>
                <a:ext uri="{FF2B5EF4-FFF2-40B4-BE49-F238E27FC236}">
                  <a16:creationId xmlns:a16="http://schemas.microsoft.com/office/drawing/2014/main" id="{7104CEAD-E093-4256-B1C8-B9B7462095DD}"/>
                </a:ext>
              </a:extLst>
            </p:cNvPr>
            <p:cNvPicPr>
              <a:picLocks noChangeAspect="1"/>
            </p:cNvPicPr>
            <p:nvPr/>
          </p:nvPicPr>
          <p:blipFill rotWithShape="1">
            <a:blip r:embed="rId3">
              <a:extLst>
                <a:ext uri="{28A0092B-C50C-407E-A947-70E740481C1C}">
                  <a14:useLocalDpi xmlns:a14="http://schemas.microsoft.com/office/drawing/2010/main" val="0"/>
                </a:ext>
              </a:extLst>
            </a:blip>
            <a:srcRect b="6183"/>
            <a:stretch/>
          </p:blipFill>
          <p:spPr>
            <a:xfrm>
              <a:off x="3223396" y="4571357"/>
              <a:ext cx="1472823" cy="1381760"/>
            </a:xfrm>
            <a:prstGeom prst="rect">
              <a:avLst/>
            </a:prstGeom>
          </p:spPr>
        </p:pic>
        <p:pic>
          <p:nvPicPr>
            <p:cNvPr id="10" name="Picture 9" descr="Logo, company name&#10;&#10;Description automatically generated">
              <a:extLst>
                <a:ext uri="{FF2B5EF4-FFF2-40B4-BE49-F238E27FC236}">
                  <a16:creationId xmlns:a16="http://schemas.microsoft.com/office/drawing/2014/main" id="{F93FE789-9D69-4F84-B74E-41EB64C20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092" y="4593590"/>
              <a:ext cx="1379461" cy="1379461"/>
            </a:xfrm>
            <a:prstGeom prst="rect">
              <a:avLst/>
            </a:prstGeom>
          </p:spPr>
        </p:pic>
        <p:pic>
          <p:nvPicPr>
            <p:cNvPr id="12" name="Picture 11" descr="Logo, company name&#10;&#10;Description automatically generated">
              <a:extLst>
                <a:ext uri="{FF2B5EF4-FFF2-40B4-BE49-F238E27FC236}">
                  <a16:creationId xmlns:a16="http://schemas.microsoft.com/office/drawing/2014/main" id="{28403C5F-A151-4EF2-AD10-F2B8DCCF2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1873" y="4615825"/>
              <a:ext cx="1379462" cy="1379462"/>
            </a:xfrm>
            <a:prstGeom prst="rect">
              <a:avLst/>
            </a:prstGeom>
          </p:spPr>
        </p:pic>
        <p:grpSp>
          <p:nvGrpSpPr>
            <p:cNvPr id="13" name="Group 12">
              <a:extLst>
                <a:ext uri="{FF2B5EF4-FFF2-40B4-BE49-F238E27FC236}">
                  <a16:creationId xmlns:a16="http://schemas.microsoft.com/office/drawing/2014/main" id="{99DF692E-A31A-4E3E-80DE-B0DC380B709C}"/>
                </a:ext>
              </a:extLst>
            </p:cNvPr>
            <p:cNvGrpSpPr/>
            <p:nvPr/>
          </p:nvGrpSpPr>
          <p:grpSpPr>
            <a:xfrm>
              <a:off x="3184990" y="1719073"/>
              <a:ext cx="5742973" cy="2852728"/>
              <a:chOff x="3184990" y="1719073"/>
              <a:chExt cx="5742973" cy="2852728"/>
            </a:xfrm>
          </p:grpSpPr>
          <p:pic>
            <p:nvPicPr>
              <p:cNvPr id="4" name="Immagine 6">
                <a:extLst>
                  <a:ext uri="{FF2B5EF4-FFF2-40B4-BE49-F238E27FC236}">
                    <a16:creationId xmlns:a16="http://schemas.microsoft.com/office/drawing/2014/main" id="{B3357480-1C87-402C-863F-8ACB470A9FC2}"/>
                  </a:ext>
                </a:extLst>
              </p:cNvPr>
              <p:cNvPicPr>
                <a:picLocks noChangeAspect="1"/>
              </p:cNvPicPr>
              <p:nvPr/>
            </p:nvPicPr>
            <p:blipFill>
              <a:blip r:embed="rId6">
                <a:alphaModFix/>
              </a:blip>
              <a:stretch>
                <a:fillRect/>
              </a:stretch>
            </p:blipFill>
            <p:spPr>
              <a:xfrm>
                <a:off x="3223396" y="1719073"/>
                <a:ext cx="5704567" cy="2852284"/>
              </a:xfrm>
              <a:prstGeom prst="rect">
                <a:avLst/>
              </a:prstGeom>
            </p:spPr>
          </p:pic>
          <p:pic>
            <p:nvPicPr>
              <p:cNvPr id="14" name="Immagine 6">
                <a:extLst>
                  <a:ext uri="{FF2B5EF4-FFF2-40B4-BE49-F238E27FC236}">
                    <a16:creationId xmlns:a16="http://schemas.microsoft.com/office/drawing/2014/main" id="{747878A0-F730-424F-A569-C0D260CCFEF3}"/>
                  </a:ext>
                </a:extLst>
              </p:cNvPr>
              <p:cNvPicPr>
                <a:picLocks noChangeAspect="1"/>
              </p:cNvPicPr>
              <p:nvPr/>
            </p:nvPicPr>
            <p:blipFill rotWithShape="1">
              <a:blip r:embed="rId6">
                <a:alphaModFix/>
              </a:blip>
              <a:srcRect r="74894"/>
              <a:stretch/>
            </p:blipFill>
            <p:spPr>
              <a:xfrm>
                <a:off x="4638663" y="1719073"/>
                <a:ext cx="1432180" cy="2852284"/>
              </a:xfrm>
              <a:prstGeom prst="rect">
                <a:avLst/>
              </a:prstGeom>
            </p:spPr>
          </p:pic>
          <p:pic>
            <p:nvPicPr>
              <p:cNvPr id="15" name="Immagine 6">
                <a:extLst>
                  <a:ext uri="{FF2B5EF4-FFF2-40B4-BE49-F238E27FC236}">
                    <a16:creationId xmlns:a16="http://schemas.microsoft.com/office/drawing/2014/main" id="{0249914E-E23C-474F-BDB4-6C914F200F62}"/>
                  </a:ext>
                </a:extLst>
              </p:cNvPr>
              <p:cNvPicPr>
                <a:picLocks noChangeAspect="1"/>
              </p:cNvPicPr>
              <p:nvPr/>
            </p:nvPicPr>
            <p:blipFill rotWithShape="1">
              <a:blip r:embed="rId6">
                <a:alphaModFix/>
              </a:blip>
              <a:srcRect l="24495" r="50399"/>
              <a:stretch/>
            </p:blipFill>
            <p:spPr>
              <a:xfrm>
                <a:off x="3184990" y="1719517"/>
                <a:ext cx="1432180" cy="2852284"/>
              </a:xfrm>
              <a:prstGeom prst="rect">
                <a:avLst/>
              </a:prstGeom>
            </p:spPr>
          </p:pic>
        </p:grpSp>
        <p:sp>
          <p:nvSpPr>
            <p:cNvPr id="16" name="TextBox 15">
              <a:extLst>
                <a:ext uri="{FF2B5EF4-FFF2-40B4-BE49-F238E27FC236}">
                  <a16:creationId xmlns:a16="http://schemas.microsoft.com/office/drawing/2014/main" id="{DCAB58E5-2896-4DA1-9E81-5CC4880ADBBA}"/>
                </a:ext>
              </a:extLst>
            </p:cNvPr>
            <p:cNvSpPr txBox="1"/>
            <p:nvPr/>
          </p:nvSpPr>
          <p:spPr>
            <a:xfrm>
              <a:off x="3223396" y="6075680"/>
              <a:ext cx="5704567" cy="369332"/>
            </a:xfrm>
            <a:prstGeom prst="rect">
              <a:avLst/>
            </a:prstGeom>
            <a:noFill/>
          </p:spPr>
          <p:txBody>
            <a:bodyPr wrap="square" rtlCol="0">
              <a:spAutoFit/>
            </a:bodyPr>
            <a:lstStyle/>
            <a:p>
              <a:r>
                <a:rPr lang="en-GB" dirty="0"/>
                <a:t>LEFT			POPULIST 	LIBERAL	       RIGHT</a:t>
              </a:r>
            </a:p>
          </p:txBody>
        </p:sp>
      </p:grpSp>
    </p:spTree>
    <p:extLst>
      <p:ext uri="{BB962C8B-B14F-4D97-AF65-F5344CB8AC3E}">
        <p14:creationId xmlns:p14="http://schemas.microsoft.com/office/powerpoint/2010/main" val="973794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200F0BC-918D-4808-826C-6BE7F0EAC0DE}"/>
              </a:ext>
            </a:extLst>
          </p:cNvPr>
          <p:cNvGrpSpPr/>
          <p:nvPr/>
        </p:nvGrpSpPr>
        <p:grpSpPr>
          <a:xfrm>
            <a:off x="1170037" y="111298"/>
            <a:ext cx="9676819" cy="6746702"/>
            <a:chOff x="13759" y="238395"/>
            <a:chExt cx="6404186" cy="4465014"/>
          </a:xfrm>
        </p:grpSpPr>
        <p:grpSp>
          <p:nvGrpSpPr>
            <p:cNvPr id="9" name="Group 8">
              <a:extLst>
                <a:ext uri="{FF2B5EF4-FFF2-40B4-BE49-F238E27FC236}">
                  <a16:creationId xmlns:a16="http://schemas.microsoft.com/office/drawing/2014/main" id="{CC25B71D-9F0D-4483-8FE0-03F76F04305B}"/>
                </a:ext>
              </a:extLst>
            </p:cNvPr>
            <p:cNvGrpSpPr/>
            <p:nvPr/>
          </p:nvGrpSpPr>
          <p:grpSpPr>
            <a:xfrm>
              <a:off x="13759" y="238395"/>
              <a:ext cx="6404186" cy="3483316"/>
              <a:chOff x="-24341" y="107767"/>
              <a:chExt cx="6404186" cy="3483316"/>
            </a:xfrm>
          </p:grpSpPr>
          <p:grpSp>
            <p:nvGrpSpPr>
              <p:cNvPr id="11" name="Group 10">
                <a:extLst>
                  <a:ext uri="{FF2B5EF4-FFF2-40B4-BE49-F238E27FC236}">
                    <a16:creationId xmlns:a16="http://schemas.microsoft.com/office/drawing/2014/main" id="{5B0E5354-CB4D-4D9D-9021-EE23566D84CF}"/>
                  </a:ext>
                </a:extLst>
              </p:cNvPr>
              <p:cNvGrpSpPr/>
              <p:nvPr/>
            </p:nvGrpSpPr>
            <p:grpSpPr>
              <a:xfrm>
                <a:off x="-24341" y="381364"/>
                <a:ext cx="6404186" cy="3209719"/>
                <a:chOff x="-24341" y="-28211"/>
                <a:chExt cx="6404186" cy="3209719"/>
              </a:xfrm>
            </p:grpSpPr>
            <p:pic>
              <p:nvPicPr>
                <p:cNvPr id="13" name="Picture 12">
                  <a:extLst>
                    <a:ext uri="{FF2B5EF4-FFF2-40B4-BE49-F238E27FC236}">
                      <a16:creationId xmlns:a16="http://schemas.microsoft.com/office/drawing/2014/main" id="{E2EB17AD-5741-459F-9DDB-225BD6DA06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41" y="361"/>
                  <a:ext cx="3529540" cy="3181147"/>
                </a:xfrm>
                <a:prstGeom prst="rect">
                  <a:avLst/>
                </a:prstGeom>
              </p:spPr>
            </p:pic>
            <p:pic>
              <p:nvPicPr>
                <p:cNvPr id="14" name="Picture 13">
                  <a:extLst>
                    <a:ext uri="{FF2B5EF4-FFF2-40B4-BE49-F238E27FC236}">
                      <a16:creationId xmlns:a16="http://schemas.microsoft.com/office/drawing/2014/main" id="{FE6A0A06-223E-4391-BC66-E9165F38BA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8211"/>
                  <a:ext cx="2874645" cy="3068955"/>
                </a:xfrm>
                <a:prstGeom prst="rect">
                  <a:avLst/>
                </a:prstGeom>
              </p:spPr>
            </p:pic>
          </p:grpSp>
          <p:sp>
            <p:nvSpPr>
              <p:cNvPr id="12" name="Text Box 1">
                <a:extLst>
                  <a:ext uri="{FF2B5EF4-FFF2-40B4-BE49-F238E27FC236}">
                    <a16:creationId xmlns:a16="http://schemas.microsoft.com/office/drawing/2014/main" id="{935B4308-D7D5-4444-AC7F-CA6F211F9C57}"/>
                  </a:ext>
                </a:extLst>
              </p:cNvPr>
              <p:cNvSpPr txBox="1"/>
              <p:nvPr/>
            </p:nvSpPr>
            <p:spPr>
              <a:xfrm>
                <a:off x="0" y="107767"/>
                <a:ext cx="6379845" cy="225061"/>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n-US" sz="900" b="1">
                    <a:solidFill>
                      <a:srgbClr val="000000"/>
                    </a:solidFill>
                    <a:effectLst/>
                    <a:latin typeface="Arial" panose="020B0604020202020204" pitchFamily="34" charset="0"/>
                    <a:ea typeface="DengXian" panose="02010600030101010101" pitchFamily="2" charset="-122"/>
                  </a:rPr>
                  <a:t>Figure 13:treatment effect on mayor preference vote</a:t>
                </a:r>
              </a:p>
            </p:txBody>
          </p:sp>
        </p:grpSp>
        <p:pic>
          <p:nvPicPr>
            <p:cNvPr id="8" name="Picture 7">
              <a:extLst>
                <a:ext uri="{FF2B5EF4-FFF2-40B4-BE49-F238E27FC236}">
                  <a16:creationId xmlns:a16="http://schemas.microsoft.com/office/drawing/2014/main" id="{34E2FE37-A5DF-4FB2-BC1F-9C5DE63321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4420" y="3619500"/>
              <a:ext cx="4053840" cy="1083909"/>
            </a:xfrm>
            <a:prstGeom prst="rect">
              <a:avLst/>
            </a:prstGeom>
            <a:noFill/>
            <a:ln>
              <a:noFill/>
            </a:ln>
          </p:spPr>
        </p:pic>
      </p:grpSp>
      <p:sp>
        <p:nvSpPr>
          <p:cNvPr id="2" name="Left Brace 1">
            <a:extLst>
              <a:ext uri="{FF2B5EF4-FFF2-40B4-BE49-F238E27FC236}">
                <a16:creationId xmlns:a16="http://schemas.microsoft.com/office/drawing/2014/main" id="{6C2FFF0B-4F4A-4DBE-B20E-A2D620D1E8B5}"/>
              </a:ext>
            </a:extLst>
          </p:cNvPr>
          <p:cNvSpPr/>
          <p:nvPr/>
        </p:nvSpPr>
        <p:spPr>
          <a:xfrm>
            <a:off x="2489200" y="1595120"/>
            <a:ext cx="81280" cy="24384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Oval 2">
            <a:extLst>
              <a:ext uri="{FF2B5EF4-FFF2-40B4-BE49-F238E27FC236}">
                <a16:creationId xmlns:a16="http://schemas.microsoft.com/office/drawing/2014/main" id="{2AD49BBA-36ED-4477-8F7C-D0BC8ABA83DF}"/>
              </a:ext>
            </a:extLst>
          </p:cNvPr>
          <p:cNvSpPr/>
          <p:nvPr/>
        </p:nvSpPr>
        <p:spPr>
          <a:xfrm>
            <a:off x="6503224" y="5192600"/>
            <a:ext cx="1106616" cy="84532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35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061001-2FA6-4C99-BDF8-73E6228F946A}"/>
              </a:ext>
            </a:extLst>
          </p:cNvPr>
          <p:cNvGrpSpPr/>
          <p:nvPr/>
        </p:nvGrpSpPr>
        <p:grpSpPr>
          <a:xfrm>
            <a:off x="867410" y="1382394"/>
            <a:ext cx="10825754" cy="3697605"/>
            <a:chOff x="0" y="0"/>
            <a:chExt cx="6332220" cy="2163082"/>
          </a:xfrm>
        </p:grpSpPr>
        <p:pic>
          <p:nvPicPr>
            <p:cNvPr id="5" name="Picture 4">
              <a:extLst>
                <a:ext uri="{FF2B5EF4-FFF2-40B4-BE49-F238E27FC236}">
                  <a16:creationId xmlns:a16="http://schemas.microsoft.com/office/drawing/2014/main" id="{C03327D7-AC00-42C1-9BB3-8AADC4B5BF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1257"/>
              <a:ext cx="6332220" cy="1901825"/>
            </a:xfrm>
            <a:prstGeom prst="rect">
              <a:avLst/>
            </a:prstGeom>
            <a:noFill/>
            <a:ln>
              <a:noFill/>
            </a:ln>
          </p:spPr>
        </p:pic>
        <p:sp>
          <p:nvSpPr>
            <p:cNvPr id="6" name="Text Box 264">
              <a:extLst>
                <a:ext uri="{FF2B5EF4-FFF2-40B4-BE49-F238E27FC236}">
                  <a16:creationId xmlns:a16="http://schemas.microsoft.com/office/drawing/2014/main" id="{15B49E59-258E-43F4-937C-19F75893EA8E}"/>
                </a:ext>
              </a:extLst>
            </p:cNvPr>
            <p:cNvSpPr txBox="1"/>
            <p:nvPr/>
          </p:nvSpPr>
          <p:spPr>
            <a:xfrm>
              <a:off x="0" y="0"/>
              <a:ext cx="6332220" cy="18478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n-US" sz="900" b="1">
                  <a:solidFill>
                    <a:srgbClr val="000000"/>
                  </a:solidFill>
                  <a:effectLst/>
                  <a:latin typeface="Arial" panose="020B0604020202020204" pitchFamily="34" charset="0"/>
                  <a:ea typeface="DengXian" panose="02010600030101010101" pitchFamily="2" charset="-122"/>
                </a:rPr>
                <a:t>Table A- 5: robustness test (mayor votes)</a:t>
              </a:r>
            </a:p>
          </p:txBody>
        </p:sp>
      </p:grpSp>
      <p:sp>
        <p:nvSpPr>
          <p:cNvPr id="7" name="Rectangle 6">
            <a:extLst>
              <a:ext uri="{FF2B5EF4-FFF2-40B4-BE49-F238E27FC236}">
                <a16:creationId xmlns:a16="http://schemas.microsoft.com/office/drawing/2014/main" id="{A6905F2F-87F3-4593-BF97-F8D33E495A8B}"/>
              </a:ext>
            </a:extLst>
          </p:cNvPr>
          <p:cNvSpPr/>
          <p:nvPr/>
        </p:nvSpPr>
        <p:spPr>
          <a:xfrm>
            <a:off x="629920" y="2418080"/>
            <a:ext cx="1676400" cy="245872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DD82456-ADB3-4A34-A25B-D9A3613216E2}"/>
              </a:ext>
            </a:extLst>
          </p:cNvPr>
          <p:cNvSpPr txBox="1"/>
          <p:nvPr/>
        </p:nvSpPr>
        <p:spPr>
          <a:xfrm>
            <a:off x="3007360" y="609600"/>
            <a:ext cx="7457440" cy="523220"/>
          </a:xfrm>
          <a:prstGeom prst="rect">
            <a:avLst/>
          </a:prstGeom>
          <a:noFill/>
        </p:spPr>
        <p:txBody>
          <a:bodyPr wrap="square" rtlCol="0">
            <a:spAutoFit/>
          </a:bodyPr>
          <a:lstStyle/>
          <a:p>
            <a:r>
              <a:rPr lang="en-GB" sz="2800" b="1" dirty="0"/>
              <a:t>CONTROL FOR PRIOR INTENTION TO VOTE</a:t>
            </a:r>
          </a:p>
        </p:txBody>
      </p:sp>
      <p:sp>
        <p:nvSpPr>
          <p:cNvPr id="9" name="Rectangle 8">
            <a:extLst>
              <a:ext uri="{FF2B5EF4-FFF2-40B4-BE49-F238E27FC236}">
                <a16:creationId xmlns:a16="http://schemas.microsoft.com/office/drawing/2014/main" id="{80E6DADE-C348-4116-8C09-079CB6C81598}"/>
              </a:ext>
            </a:extLst>
          </p:cNvPr>
          <p:cNvSpPr/>
          <p:nvPr/>
        </p:nvSpPr>
        <p:spPr>
          <a:xfrm>
            <a:off x="6847840" y="1828991"/>
            <a:ext cx="2418080" cy="82276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9513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E339-EC05-4D8C-B7B2-A9B602AFE2E9}"/>
              </a:ext>
            </a:extLst>
          </p:cNvPr>
          <p:cNvSpPr>
            <a:spLocks noGrp="1"/>
          </p:cNvSpPr>
          <p:nvPr>
            <p:ph type="title"/>
          </p:nvPr>
        </p:nvSpPr>
        <p:spPr/>
        <p:txBody>
          <a:bodyPr/>
          <a:lstStyle/>
          <a:p>
            <a:r>
              <a:rPr lang="en-GB" dirty="0"/>
              <a:t>Demand for transparency</a:t>
            </a:r>
          </a:p>
        </p:txBody>
      </p:sp>
      <p:sp>
        <p:nvSpPr>
          <p:cNvPr id="3" name="Content Placeholder 2">
            <a:extLst>
              <a:ext uri="{FF2B5EF4-FFF2-40B4-BE49-F238E27FC236}">
                <a16:creationId xmlns:a16="http://schemas.microsoft.com/office/drawing/2014/main" id="{6FDEBB4E-5ABD-4430-B516-0048C45382ED}"/>
              </a:ext>
            </a:extLst>
          </p:cNvPr>
          <p:cNvSpPr>
            <a:spLocks noGrp="1"/>
          </p:cNvSpPr>
          <p:nvPr>
            <p:ph idx="1"/>
          </p:nvPr>
        </p:nvSpPr>
        <p:spPr>
          <a:xfrm>
            <a:off x="2003690" y="1635574"/>
            <a:ext cx="9720073" cy="713788"/>
          </a:xfrm>
        </p:spPr>
        <p:txBody>
          <a:bodyPr>
            <a:normAutofit/>
          </a:bodyPr>
          <a:lstStyle/>
          <a:p>
            <a:r>
              <a:rPr lang="en-US" sz="1600" i="1" dirty="0"/>
              <a:t>How useful would it be to have rules that oblige parties to adopt greater transparency? For example, publish the curriculum vitae  of the candidates, conflicts of interest, tax returns and assets, </a:t>
            </a:r>
            <a:r>
              <a:rPr lang="en-US" sz="1600" i="1" dirty="0" err="1"/>
              <a:t>etc</a:t>
            </a:r>
            <a:r>
              <a:rPr lang="en-US" sz="1600" i="1" dirty="0"/>
              <a:t> ...</a:t>
            </a:r>
            <a:endParaRPr lang="en-GB" sz="1600" i="1" dirty="0"/>
          </a:p>
        </p:txBody>
      </p:sp>
      <p:pic>
        <p:nvPicPr>
          <p:cNvPr id="8" name="Picture 7">
            <a:extLst>
              <a:ext uri="{FF2B5EF4-FFF2-40B4-BE49-F238E27FC236}">
                <a16:creationId xmlns:a16="http://schemas.microsoft.com/office/drawing/2014/main" id="{41FDC0E2-9DF5-4E79-ACAC-825F8646A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237" y="2336776"/>
            <a:ext cx="5736550" cy="4343726"/>
          </a:xfrm>
          <a:prstGeom prst="rect">
            <a:avLst/>
          </a:prstGeom>
        </p:spPr>
      </p:pic>
    </p:spTree>
    <p:extLst>
      <p:ext uri="{BB962C8B-B14F-4D97-AF65-F5344CB8AC3E}">
        <p14:creationId xmlns:p14="http://schemas.microsoft.com/office/powerpoint/2010/main" val="2366266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2D1A4-8109-4D3D-804B-BB4BD0B4AB43}"/>
              </a:ext>
            </a:extLst>
          </p:cNvPr>
          <p:cNvSpPr>
            <a:spLocks noGrp="1"/>
          </p:cNvSpPr>
          <p:nvPr>
            <p:ph type="title"/>
          </p:nvPr>
        </p:nvSpPr>
        <p:spPr/>
        <p:txBody>
          <a:bodyPr/>
          <a:lstStyle/>
          <a:p>
            <a:r>
              <a:rPr lang="en-GB" dirty="0"/>
              <a:t>Website VISITE</a:t>
            </a:r>
          </a:p>
        </p:txBody>
      </p:sp>
      <p:sp>
        <p:nvSpPr>
          <p:cNvPr id="3" name="Content Placeholder 2">
            <a:extLst>
              <a:ext uri="{FF2B5EF4-FFF2-40B4-BE49-F238E27FC236}">
                <a16:creationId xmlns:a16="http://schemas.microsoft.com/office/drawing/2014/main" id="{0C20A175-1659-4CB3-A2B1-36D7BEC7C563}"/>
              </a:ext>
            </a:extLst>
          </p:cNvPr>
          <p:cNvSpPr>
            <a:spLocks noGrp="1"/>
          </p:cNvSpPr>
          <p:nvPr>
            <p:ph idx="1"/>
          </p:nvPr>
        </p:nvSpPr>
        <p:spPr/>
        <p:txBody>
          <a:bodyPr/>
          <a:lstStyle/>
          <a:p>
            <a:r>
              <a:rPr lang="en-GB" dirty="0"/>
              <a:t>We tracked the visit of respondents using google analytics… and we found that</a:t>
            </a:r>
          </a:p>
        </p:txBody>
      </p:sp>
      <p:pic>
        <p:nvPicPr>
          <p:cNvPr id="5" name="Picture 4" descr="Logo&#10;&#10;Description automatically generated with low confidence">
            <a:extLst>
              <a:ext uri="{FF2B5EF4-FFF2-40B4-BE49-F238E27FC236}">
                <a16:creationId xmlns:a16="http://schemas.microsoft.com/office/drawing/2014/main" id="{D9BDD593-C8E6-490E-A8AB-CBD882092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128" y="3262997"/>
            <a:ext cx="8501743" cy="2926017"/>
          </a:xfrm>
          <a:prstGeom prst="rect">
            <a:avLst/>
          </a:prstGeom>
        </p:spPr>
      </p:pic>
    </p:spTree>
    <p:extLst>
      <p:ext uri="{BB962C8B-B14F-4D97-AF65-F5344CB8AC3E}">
        <p14:creationId xmlns:p14="http://schemas.microsoft.com/office/powerpoint/2010/main" val="4057497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hart, box and whisker chart&#10;&#10;Description automatically generated">
            <a:extLst>
              <a:ext uri="{FF2B5EF4-FFF2-40B4-BE49-F238E27FC236}">
                <a16:creationId xmlns:a16="http://schemas.microsoft.com/office/drawing/2014/main" id="{D01F8A60-8F5D-4620-9296-735A45128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529" y="3768437"/>
            <a:ext cx="4357254" cy="2904836"/>
          </a:xfrm>
          <a:prstGeom prst="rect">
            <a:avLst/>
          </a:prstGeom>
        </p:spPr>
      </p:pic>
      <p:sp>
        <p:nvSpPr>
          <p:cNvPr id="11" name="TextBox 10">
            <a:extLst>
              <a:ext uri="{FF2B5EF4-FFF2-40B4-BE49-F238E27FC236}">
                <a16:creationId xmlns:a16="http://schemas.microsoft.com/office/drawing/2014/main" id="{B1EFF35B-2250-4E40-B7DC-88E61F57EB0A}"/>
              </a:ext>
            </a:extLst>
          </p:cNvPr>
          <p:cNvSpPr txBox="1"/>
          <p:nvPr/>
        </p:nvSpPr>
        <p:spPr>
          <a:xfrm>
            <a:off x="865908" y="329517"/>
            <a:ext cx="7335983" cy="369332"/>
          </a:xfrm>
          <a:prstGeom prst="rect">
            <a:avLst/>
          </a:prstGeom>
          <a:noFill/>
        </p:spPr>
        <p:txBody>
          <a:bodyPr wrap="square" rtlCol="0">
            <a:spAutoFit/>
          </a:bodyPr>
          <a:lstStyle/>
          <a:p>
            <a:r>
              <a:rPr lang="en-GB" dirty="0"/>
              <a:t>Length of the visit (average = 72 seconds, median = 41 sec)</a:t>
            </a:r>
          </a:p>
        </p:txBody>
      </p:sp>
      <p:sp>
        <p:nvSpPr>
          <p:cNvPr id="12" name="TextBox 11">
            <a:extLst>
              <a:ext uri="{FF2B5EF4-FFF2-40B4-BE49-F238E27FC236}">
                <a16:creationId xmlns:a16="http://schemas.microsoft.com/office/drawing/2014/main" id="{44B678B2-CDB1-4050-9509-5C7CAA0878EC}"/>
              </a:ext>
            </a:extLst>
          </p:cNvPr>
          <p:cNvSpPr txBox="1"/>
          <p:nvPr/>
        </p:nvSpPr>
        <p:spPr>
          <a:xfrm>
            <a:off x="609602" y="4097873"/>
            <a:ext cx="2456872" cy="923330"/>
          </a:xfrm>
          <a:prstGeom prst="rect">
            <a:avLst/>
          </a:prstGeom>
          <a:noFill/>
        </p:spPr>
        <p:txBody>
          <a:bodyPr wrap="square" rtlCol="0">
            <a:spAutoFit/>
          </a:bodyPr>
          <a:lstStyle/>
          <a:p>
            <a:r>
              <a:rPr lang="en-GB" dirty="0"/>
              <a:t>Length of the visit and demand for transparency</a:t>
            </a:r>
          </a:p>
        </p:txBody>
      </p:sp>
      <p:pic>
        <p:nvPicPr>
          <p:cNvPr id="13" name="Picture 12">
            <a:extLst>
              <a:ext uri="{FF2B5EF4-FFF2-40B4-BE49-F238E27FC236}">
                <a16:creationId xmlns:a16="http://schemas.microsoft.com/office/drawing/2014/main" id="{7DE31642-AD49-4C6A-82F9-DA43F13F22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397164" y="705093"/>
            <a:ext cx="10013847" cy="3337319"/>
          </a:xfrm>
          <a:prstGeom prst="rect">
            <a:avLst/>
          </a:prstGeom>
          <a:noFill/>
          <a:ln>
            <a:noFill/>
          </a:ln>
        </p:spPr>
      </p:pic>
    </p:spTree>
    <p:extLst>
      <p:ext uri="{BB962C8B-B14F-4D97-AF65-F5344CB8AC3E}">
        <p14:creationId xmlns:p14="http://schemas.microsoft.com/office/powerpoint/2010/main" val="2973106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stogram&#10;&#10;Description automatically generated">
            <a:extLst>
              <a:ext uri="{FF2B5EF4-FFF2-40B4-BE49-F238E27FC236}">
                <a16:creationId xmlns:a16="http://schemas.microsoft.com/office/drawing/2014/main" id="{C849F32B-BCA4-4DF7-8FDC-381BF80BFB8E}"/>
              </a:ext>
            </a:extLst>
          </p:cNvPr>
          <p:cNvPicPr>
            <a:picLocks noChangeAspect="1"/>
          </p:cNvPicPr>
          <p:nvPr/>
        </p:nvPicPr>
        <p:blipFill rotWithShape="1">
          <a:blip r:embed="rId2">
            <a:extLst>
              <a:ext uri="{28A0092B-C50C-407E-A947-70E740481C1C}">
                <a14:useLocalDpi xmlns:a14="http://schemas.microsoft.com/office/drawing/2010/main" val="0"/>
              </a:ext>
            </a:extLst>
          </a:blip>
          <a:srcRect b="26667"/>
          <a:stretch/>
        </p:blipFill>
        <p:spPr>
          <a:xfrm>
            <a:off x="3668973" y="1343608"/>
            <a:ext cx="4387523" cy="5029200"/>
          </a:xfrm>
          <a:prstGeom prst="rect">
            <a:avLst/>
          </a:prstGeom>
        </p:spPr>
      </p:pic>
      <p:sp>
        <p:nvSpPr>
          <p:cNvPr id="6" name="TextBox 5">
            <a:extLst>
              <a:ext uri="{FF2B5EF4-FFF2-40B4-BE49-F238E27FC236}">
                <a16:creationId xmlns:a16="http://schemas.microsoft.com/office/drawing/2014/main" id="{79429861-D929-4C40-901D-67BB069FCFF3}"/>
              </a:ext>
            </a:extLst>
          </p:cNvPr>
          <p:cNvSpPr txBox="1"/>
          <p:nvPr/>
        </p:nvSpPr>
        <p:spPr>
          <a:xfrm>
            <a:off x="4495800" y="895740"/>
            <a:ext cx="3200400" cy="373224"/>
          </a:xfrm>
          <a:prstGeom prst="rect">
            <a:avLst/>
          </a:prstGeom>
          <a:noFill/>
        </p:spPr>
        <p:txBody>
          <a:bodyPr wrap="square" rtlCol="0">
            <a:spAutoFit/>
          </a:bodyPr>
          <a:lstStyle/>
          <a:p>
            <a:r>
              <a:rPr lang="en-GB" dirty="0"/>
              <a:t>Most visited webpages</a:t>
            </a:r>
          </a:p>
        </p:txBody>
      </p:sp>
      <p:grpSp>
        <p:nvGrpSpPr>
          <p:cNvPr id="11" name="Group 10">
            <a:extLst>
              <a:ext uri="{FF2B5EF4-FFF2-40B4-BE49-F238E27FC236}">
                <a16:creationId xmlns:a16="http://schemas.microsoft.com/office/drawing/2014/main" id="{5B32FD6C-DD2C-4C7E-BC45-B5EFF7322415}"/>
              </a:ext>
            </a:extLst>
          </p:cNvPr>
          <p:cNvGrpSpPr/>
          <p:nvPr/>
        </p:nvGrpSpPr>
        <p:grpSpPr>
          <a:xfrm>
            <a:off x="591127" y="1413164"/>
            <a:ext cx="3528291" cy="4101228"/>
            <a:chOff x="591127" y="1413164"/>
            <a:chExt cx="3528291" cy="4101228"/>
          </a:xfrm>
        </p:grpSpPr>
        <p:sp>
          <p:nvSpPr>
            <p:cNvPr id="7" name="Rectangle 6">
              <a:extLst>
                <a:ext uri="{FF2B5EF4-FFF2-40B4-BE49-F238E27FC236}">
                  <a16:creationId xmlns:a16="http://schemas.microsoft.com/office/drawing/2014/main" id="{BBBACAB5-5D69-418C-B5F2-6EE9F7A41202}"/>
                </a:ext>
              </a:extLst>
            </p:cNvPr>
            <p:cNvSpPr/>
            <p:nvPr/>
          </p:nvSpPr>
          <p:spPr>
            <a:xfrm>
              <a:off x="3740727" y="1413164"/>
              <a:ext cx="378691" cy="41012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F7140F5-25EB-415F-A221-163A36D97898}"/>
                </a:ext>
              </a:extLst>
            </p:cNvPr>
            <p:cNvSpPr txBox="1"/>
            <p:nvPr/>
          </p:nvSpPr>
          <p:spPr>
            <a:xfrm>
              <a:off x="591127" y="2244436"/>
              <a:ext cx="2558473" cy="646331"/>
            </a:xfrm>
            <a:prstGeom prst="rect">
              <a:avLst/>
            </a:prstGeom>
            <a:noFill/>
          </p:spPr>
          <p:txBody>
            <a:bodyPr wrap="square" rtlCol="0">
              <a:spAutoFit/>
            </a:bodyPr>
            <a:lstStyle/>
            <a:p>
              <a:r>
                <a:rPr lang="en-GB" dirty="0"/>
                <a:t>Virginia </a:t>
              </a:r>
              <a:r>
                <a:rPr lang="en-GB" dirty="0" err="1"/>
                <a:t>raggi</a:t>
              </a:r>
              <a:r>
                <a:rPr lang="en-GB" dirty="0"/>
                <a:t> was the most visited webpage</a:t>
              </a:r>
            </a:p>
          </p:txBody>
        </p:sp>
        <p:cxnSp>
          <p:nvCxnSpPr>
            <p:cNvPr id="10" name="Connector: Elbow 9">
              <a:extLst>
                <a:ext uri="{FF2B5EF4-FFF2-40B4-BE49-F238E27FC236}">
                  <a16:creationId xmlns:a16="http://schemas.microsoft.com/office/drawing/2014/main" id="{5C4B831D-21F2-429F-8AA5-B6800ABC7C39}"/>
                </a:ext>
              </a:extLst>
            </p:cNvPr>
            <p:cNvCxnSpPr>
              <a:stCxn id="8" idx="2"/>
              <a:endCxn id="7" idx="1"/>
            </p:cNvCxnSpPr>
            <p:nvPr/>
          </p:nvCxnSpPr>
          <p:spPr>
            <a:xfrm rot="16200000" flipH="1">
              <a:off x="2519040" y="2242090"/>
              <a:ext cx="573011" cy="1870363"/>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140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435E1-A99E-4EE6-B945-563BAC5C94E7}"/>
              </a:ext>
            </a:extLst>
          </p:cNvPr>
          <p:cNvSpPr>
            <a:spLocks noGrp="1"/>
          </p:cNvSpPr>
          <p:nvPr>
            <p:ph type="title"/>
          </p:nvPr>
        </p:nvSpPr>
        <p:spPr/>
        <p:txBody>
          <a:bodyPr/>
          <a:lstStyle/>
          <a:p>
            <a:r>
              <a:rPr lang="en-GB" dirty="0"/>
              <a:t>SUMMING UP</a:t>
            </a:r>
          </a:p>
        </p:txBody>
      </p:sp>
      <p:graphicFrame>
        <p:nvGraphicFramePr>
          <p:cNvPr id="5" name="Table 5">
            <a:extLst>
              <a:ext uri="{FF2B5EF4-FFF2-40B4-BE49-F238E27FC236}">
                <a16:creationId xmlns:a16="http://schemas.microsoft.com/office/drawing/2014/main" id="{B1464C0B-52C2-4C39-8A14-F0F4DA053045}"/>
              </a:ext>
            </a:extLst>
          </p:cNvPr>
          <p:cNvGraphicFramePr>
            <a:graphicFrameLocks noGrp="1"/>
          </p:cNvGraphicFramePr>
          <p:nvPr>
            <p:ph idx="1"/>
            <p:extLst>
              <p:ext uri="{D42A27DB-BD31-4B8C-83A1-F6EECF244321}">
                <p14:modId xmlns:p14="http://schemas.microsoft.com/office/powerpoint/2010/main" val="3082849223"/>
              </p:ext>
            </p:extLst>
          </p:nvPr>
        </p:nvGraphicFramePr>
        <p:xfrm>
          <a:off x="240145" y="2084832"/>
          <a:ext cx="11776363" cy="1778925"/>
        </p:xfrm>
        <a:graphic>
          <a:graphicData uri="http://schemas.openxmlformats.org/drawingml/2006/table">
            <a:tbl>
              <a:tblPr firstRow="1" bandRow="1">
                <a:tableStyleId>{5C22544A-7EE6-4342-B048-85BDC9FD1C3A}</a:tableStyleId>
              </a:tblPr>
              <a:tblGrid>
                <a:gridCol w="839171">
                  <a:extLst>
                    <a:ext uri="{9D8B030D-6E8A-4147-A177-3AD203B41FA5}">
                      <a16:colId xmlns:a16="http://schemas.microsoft.com/office/drawing/2014/main" val="1073893710"/>
                    </a:ext>
                  </a:extLst>
                </a:gridCol>
                <a:gridCol w="1156191">
                  <a:extLst>
                    <a:ext uri="{9D8B030D-6E8A-4147-A177-3AD203B41FA5}">
                      <a16:colId xmlns:a16="http://schemas.microsoft.com/office/drawing/2014/main" val="844223993"/>
                    </a:ext>
                  </a:extLst>
                </a:gridCol>
                <a:gridCol w="951060">
                  <a:extLst>
                    <a:ext uri="{9D8B030D-6E8A-4147-A177-3AD203B41FA5}">
                      <a16:colId xmlns:a16="http://schemas.microsoft.com/office/drawing/2014/main" val="1048832483"/>
                    </a:ext>
                  </a:extLst>
                </a:gridCol>
                <a:gridCol w="1009955">
                  <a:extLst>
                    <a:ext uri="{9D8B030D-6E8A-4147-A177-3AD203B41FA5}">
                      <a16:colId xmlns:a16="http://schemas.microsoft.com/office/drawing/2014/main" val="130992662"/>
                    </a:ext>
                  </a:extLst>
                </a:gridCol>
                <a:gridCol w="790786">
                  <a:extLst>
                    <a:ext uri="{9D8B030D-6E8A-4147-A177-3AD203B41FA5}">
                      <a16:colId xmlns:a16="http://schemas.microsoft.com/office/drawing/2014/main" val="1534132673"/>
                    </a:ext>
                  </a:extLst>
                </a:gridCol>
                <a:gridCol w="1036808">
                  <a:extLst>
                    <a:ext uri="{9D8B030D-6E8A-4147-A177-3AD203B41FA5}">
                      <a16:colId xmlns:a16="http://schemas.microsoft.com/office/drawing/2014/main" val="4011587034"/>
                    </a:ext>
                  </a:extLst>
                </a:gridCol>
                <a:gridCol w="1028022">
                  <a:extLst>
                    <a:ext uri="{9D8B030D-6E8A-4147-A177-3AD203B41FA5}">
                      <a16:colId xmlns:a16="http://schemas.microsoft.com/office/drawing/2014/main" val="4272369342"/>
                    </a:ext>
                  </a:extLst>
                </a:gridCol>
                <a:gridCol w="992875">
                  <a:extLst>
                    <a:ext uri="{9D8B030D-6E8A-4147-A177-3AD203B41FA5}">
                      <a16:colId xmlns:a16="http://schemas.microsoft.com/office/drawing/2014/main" val="3938839192"/>
                    </a:ext>
                  </a:extLst>
                </a:gridCol>
                <a:gridCol w="1177391">
                  <a:extLst>
                    <a:ext uri="{9D8B030D-6E8A-4147-A177-3AD203B41FA5}">
                      <a16:colId xmlns:a16="http://schemas.microsoft.com/office/drawing/2014/main" val="405320622"/>
                    </a:ext>
                  </a:extLst>
                </a:gridCol>
                <a:gridCol w="1244331">
                  <a:extLst>
                    <a:ext uri="{9D8B030D-6E8A-4147-A177-3AD203B41FA5}">
                      <a16:colId xmlns:a16="http://schemas.microsoft.com/office/drawing/2014/main" val="725500430"/>
                    </a:ext>
                  </a:extLst>
                </a:gridCol>
                <a:gridCol w="1549773">
                  <a:extLst>
                    <a:ext uri="{9D8B030D-6E8A-4147-A177-3AD203B41FA5}">
                      <a16:colId xmlns:a16="http://schemas.microsoft.com/office/drawing/2014/main" val="2966982712"/>
                    </a:ext>
                  </a:extLst>
                </a:gridCol>
              </a:tblGrid>
              <a:tr h="467269">
                <a:tc>
                  <a:txBody>
                    <a:bodyPr/>
                    <a:lstStyle/>
                    <a:p>
                      <a:endParaRPr lang="en-GB"/>
                    </a:p>
                  </a:txBody>
                  <a:tcPr/>
                </a:tc>
                <a:tc>
                  <a:txBody>
                    <a:bodyPr/>
                    <a:lstStyle/>
                    <a:p>
                      <a:pPr algn="ctr"/>
                      <a:r>
                        <a:rPr lang="en-GB" dirty="0"/>
                        <a:t>TURNOUT</a:t>
                      </a:r>
                    </a:p>
                  </a:txBody>
                  <a:tcPr>
                    <a:solidFill>
                      <a:srgbClr val="ADEC10"/>
                    </a:solidFill>
                  </a:tcPr>
                </a:tc>
                <a:tc>
                  <a:txBody>
                    <a:bodyPr/>
                    <a:lstStyle/>
                    <a:p>
                      <a:pPr algn="ctr"/>
                      <a:r>
                        <a:rPr lang="en-GB" sz="1100" dirty="0"/>
                        <a:t>PREFERENCE VOTES</a:t>
                      </a:r>
                      <a:endParaRPr lang="en-GB" sz="1600" dirty="0"/>
                    </a:p>
                  </a:txBody>
                  <a:tcPr>
                    <a:solidFill>
                      <a:srgbClr val="F408E3"/>
                    </a:solidFill>
                  </a:tcPr>
                </a:tc>
                <a:tc gridSpan="2">
                  <a:txBody>
                    <a:bodyPr/>
                    <a:lstStyle/>
                    <a:p>
                      <a:pPr algn="ctr"/>
                      <a:r>
                        <a:rPr lang="en-GB" dirty="0"/>
                        <a:t>EDUCATION</a:t>
                      </a:r>
                    </a:p>
                  </a:txBody>
                  <a:tcPr>
                    <a:lnB w="12700" cap="flat" cmpd="sng" algn="ctr">
                      <a:solidFill>
                        <a:schemeClr val="tx1"/>
                      </a:solidFill>
                      <a:prstDash val="solid"/>
                      <a:round/>
                      <a:headEnd type="none" w="med" len="med"/>
                      <a:tailEnd type="none" w="med" len="med"/>
                    </a:lnB>
                    <a:solidFill>
                      <a:schemeClr val="accent4"/>
                    </a:solidFill>
                  </a:tcPr>
                </a:tc>
                <a:tc hMerge="1">
                  <a:txBody>
                    <a:bodyPr/>
                    <a:lstStyle/>
                    <a:p>
                      <a:r>
                        <a:rPr lang="en-GB" dirty="0" err="1"/>
                        <a:t>Istruzione</a:t>
                      </a:r>
                      <a:endParaRPr lang="en-GB" dirty="0"/>
                    </a:p>
                  </a:txBody>
                  <a:tcPr/>
                </a:tc>
                <a:tc gridSpan="2">
                  <a:txBody>
                    <a:bodyPr/>
                    <a:lstStyle/>
                    <a:p>
                      <a:pPr algn="ctr"/>
                      <a:r>
                        <a:rPr lang="en-GB" dirty="0"/>
                        <a:t>SEX</a:t>
                      </a:r>
                    </a:p>
                  </a:txBody>
                  <a:tcPr>
                    <a:lnB w="12700" cap="flat" cmpd="sng" algn="ctr">
                      <a:solidFill>
                        <a:schemeClr val="tx1"/>
                      </a:solidFill>
                      <a:prstDash val="solid"/>
                      <a:round/>
                      <a:headEnd type="none" w="med" len="med"/>
                      <a:tailEnd type="none" w="med" len="med"/>
                    </a:lnB>
                    <a:solidFill>
                      <a:srgbClr val="C00000"/>
                    </a:solidFill>
                  </a:tcPr>
                </a:tc>
                <a:tc hMerge="1">
                  <a:txBody>
                    <a:bodyPr/>
                    <a:lstStyle/>
                    <a:p>
                      <a:r>
                        <a:rPr lang="en-GB" dirty="0" err="1"/>
                        <a:t>Sesso</a:t>
                      </a:r>
                      <a:endParaRPr lang="en-GB" dirty="0"/>
                    </a:p>
                  </a:txBody>
                  <a:tcPr/>
                </a:tc>
                <a:tc gridSpan="2">
                  <a:txBody>
                    <a:bodyPr/>
                    <a:lstStyle/>
                    <a:p>
                      <a:pPr algn="ctr"/>
                      <a:r>
                        <a:rPr lang="en-GB" dirty="0"/>
                        <a:t>EXPERIENCE</a:t>
                      </a:r>
                    </a:p>
                  </a:txBody>
                  <a:tcPr>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GB" dirty="0"/>
                    </a:p>
                  </a:txBody>
                  <a:tcPr/>
                </a:tc>
                <a:tc>
                  <a:txBody>
                    <a:bodyPr/>
                    <a:lstStyle/>
                    <a:p>
                      <a:pPr algn="ctr"/>
                      <a:r>
                        <a:rPr lang="en-GB" sz="1600" dirty="0" err="1">
                          <a:solidFill>
                            <a:sysClr val="windowText" lastClr="000000"/>
                          </a:solidFill>
                        </a:rPr>
                        <a:t>Voto</a:t>
                      </a:r>
                      <a:r>
                        <a:rPr lang="en-GB" sz="1600" dirty="0">
                          <a:solidFill>
                            <a:sysClr val="windowText" lastClr="000000"/>
                          </a:solidFill>
                        </a:rPr>
                        <a:t> FOR FIVE STAR MOVEMENT</a:t>
                      </a:r>
                    </a:p>
                  </a:txBody>
                  <a:tcPr>
                    <a:solidFill>
                      <a:srgbClr val="FFFF00"/>
                    </a:solidFill>
                  </a:tcPr>
                </a:tc>
                <a:tc>
                  <a:txBody>
                    <a:bodyPr/>
                    <a:lstStyle/>
                    <a:p>
                      <a:pPr algn="ctr"/>
                      <a:r>
                        <a:rPr lang="en-GB" dirty="0" err="1"/>
                        <a:t>Voto</a:t>
                      </a:r>
                      <a:r>
                        <a:rPr lang="en-GB" dirty="0"/>
                        <a:t> for INCUMEBENT</a:t>
                      </a:r>
                    </a:p>
                  </a:txBody>
                  <a:tcPr>
                    <a:solidFill>
                      <a:schemeClr val="tx2"/>
                    </a:solidFill>
                  </a:tcPr>
                </a:tc>
                <a:extLst>
                  <a:ext uri="{0D108BD9-81ED-4DB2-BD59-A6C34878D82A}">
                    <a16:rowId xmlns:a16="http://schemas.microsoft.com/office/drawing/2014/main" val="2470998164"/>
                  </a:ext>
                </a:extLst>
              </a:tr>
              <a:tr h="488696">
                <a:tc>
                  <a:txBody>
                    <a:bodyPr/>
                    <a:lstStyle/>
                    <a:p>
                      <a:endParaRPr lang="en-GB" dirty="0"/>
                    </a:p>
                  </a:txBody>
                  <a:tcPr>
                    <a:solidFill>
                      <a:schemeClr val="bg1"/>
                    </a:solidFill>
                  </a:tcPr>
                </a:tc>
                <a:tc>
                  <a:txBody>
                    <a:bodyPr/>
                    <a:lstStyle/>
                    <a:p>
                      <a:endParaRPr lang="en-GB" sz="1400" dirty="0"/>
                    </a:p>
                  </a:txBody>
                  <a:tcPr>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t>Counsellor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t>Mayor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t>Counsellor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t>Mayor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t>Counsellor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t>Mayor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102208"/>
                  </a:ext>
                </a:extLst>
              </a:tr>
              <a:tr h="467269">
                <a:tc>
                  <a:txBody>
                    <a:bodyPr/>
                    <a:lstStyle/>
                    <a:p>
                      <a:r>
                        <a:rPr lang="en-GB" dirty="0"/>
                        <a:t>EFFECT</a:t>
                      </a:r>
                    </a:p>
                  </a:txBody>
                  <a:tcPr>
                    <a:lnR w="12700" cap="flat" cmpd="sng" algn="ctr">
                      <a:solidFill>
                        <a:schemeClr val="tx1"/>
                      </a:solidFill>
                      <a:prstDash val="solid"/>
                      <a:round/>
                      <a:headEnd type="none" w="med" len="med"/>
                      <a:tailEnd type="none" w="med" len="med"/>
                    </a:lnR>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lang="en-GB" dirty="0">
                          <a:solidFill>
                            <a:sysClr val="windowText" lastClr="00000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872208386"/>
                  </a:ext>
                </a:extLst>
              </a:tr>
            </a:tbl>
          </a:graphicData>
        </a:graphic>
      </p:graphicFrame>
      <p:graphicFrame>
        <p:nvGraphicFramePr>
          <p:cNvPr id="6" name="Table 6">
            <a:extLst>
              <a:ext uri="{FF2B5EF4-FFF2-40B4-BE49-F238E27FC236}">
                <a16:creationId xmlns:a16="http://schemas.microsoft.com/office/drawing/2014/main" id="{F75C8328-D8AD-4977-B9EB-EADC8DDFAE12}"/>
              </a:ext>
            </a:extLst>
          </p:cNvPr>
          <p:cNvGraphicFramePr>
            <a:graphicFrameLocks noGrp="1"/>
          </p:cNvGraphicFramePr>
          <p:nvPr>
            <p:extLst>
              <p:ext uri="{D42A27DB-BD31-4B8C-83A1-F6EECF244321}">
                <p14:modId xmlns:p14="http://schemas.microsoft.com/office/powerpoint/2010/main" val="243709800"/>
              </p:ext>
            </p:extLst>
          </p:nvPr>
        </p:nvGraphicFramePr>
        <p:xfrm>
          <a:off x="3486728" y="4264428"/>
          <a:ext cx="6096000" cy="6400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06355790"/>
                    </a:ext>
                  </a:extLst>
                </a:gridCol>
                <a:gridCol w="2032000">
                  <a:extLst>
                    <a:ext uri="{9D8B030D-6E8A-4147-A177-3AD203B41FA5}">
                      <a16:colId xmlns:a16="http://schemas.microsoft.com/office/drawing/2014/main" val="1213773680"/>
                    </a:ext>
                  </a:extLst>
                </a:gridCol>
                <a:gridCol w="2032000">
                  <a:extLst>
                    <a:ext uri="{9D8B030D-6E8A-4147-A177-3AD203B41FA5}">
                      <a16:colId xmlns:a16="http://schemas.microsoft.com/office/drawing/2014/main" val="1888907399"/>
                    </a:ext>
                  </a:extLst>
                </a:gridCol>
              </a:tblGrid>
              <a:tr h="413788">
                <a:tc>
                  <a:txBody>
                    <a:bodyPr/>
                    <a:lstStyle/>
                    <a:p>
                      <a:r>
                        <a:rPr lang="en-GB" dirty="0">
                          <a:solidFill>
                            <a:sysClr val="windowText" lastClr="000000"/>
                          </a:solidFill>
                        </a:rPr>
                        <a:t>NULL EFFECT</a:t>
                      </a:r>
                    </a:p>
                  </a:txBody>
                  <a:tcPr>
                    <a:solidFill>
                      <a:schemeClr val="bg2"/>
                    </a:solidFill>
                  </a:tcPr>
                </a:tc>
                <a:tc>
                  <a:txBody>
                    <a:bodyPr/>
                    <a:lstStyle/>
                    <a:p>
                      <a:r>
                        <a:rPr lang="en-GB" dirty="0"/>
                        <a:t>NEGATIVE EFFECT</a:t>
                      </a:r>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POSITIVE EFFECT</a:t>
                      </a:r>
                    </a:p>
                    <a:p>
                      <a:endParaRPr lang="en-GB" dirty="0"/>
                    </a:p>
                  </a:txBody>
                  <a:tcPr>
                    <a:solidFill>
                      <a:schemeClr val="accent5"/>
                    </a:solidFill>
                  </a:tcPr>
                </a:tc>
                <a:extLst>
                  <a:ext uri="{0D108BD9-81ED-4DB2-BD59-A6C34878D82A}">
                    <a16:rowId xmlns:a16="http://schemas.microsoft.com/office/drawing/2014/main" val="891604430"/>
                  </a:ext>
                </a:extLst>
              </a:tr>
            </a:tbl>
          </a:graphicData>
        </a:graphic>
      </p:graphicFrame>
      <p:sp>
        <p:nvSpPr>
          <p:cNvPr id="7" name="TextBox 6">
            <a:extLst>
              <a:ext uri="{FF2B5EF4-FFF2-40B4-BE49-F238E27FC236}">
                <a16:creationId xmlns:a16="http://schemas.microsoft.com/office/drawing/2014/main" id="{CB0E4B27-37AA-47CB-B339-70ADF855B13A}"/>
              </a:ext>
            </a:extLst>
          </p:cNvPr>
          <p:cNvSpPr txBox="1"/>
          <p:nvPr/>
        </p:nvSpPr>
        <p:spPr>
          <a:xfrm>
            <a:off x="3740728" y="5069718"/>
            <a:ext cx="6096000" cy="1200329"/>
          </a:xfrm>
          <a:prstGeom prst="rect">
            <a:avLst/>
          </a:prstGeom>
          <a:noFill/>
        </p:spPr>
        <p:txBody>
          <a:bodyPr wrap="square">
            <a:spAutoFit/>
          </a:bodyPr>
          <a:lstStyle/>
          <a:p>
            <a:pPr algn="ctr"/>
            <a:r>
              <a:rPr lang="en-GB" b="1" dirty="0"/>
              <a:t>NON SEPARABLE EFFECT </a:t>
            </a:r>
          </a:p>
          <a:p>
            <a:pPr algn="ctr"/>
            <a:r>
              <a:rPr lang="en-GB" dirty="0"/>
              <a:t>WOMEN CANDIDATE=FIVE STAR MOVEMENT CANDIDATE = INCUMBENT</a:t>
            </a:r>
          </a:p>
          <a:p>
            <a:pPr algn="ctr"/>
            <a:r>
              <a:rPr lang="en-GB" b="1" dirty="0"/>
              <a:t>Limited interpretation!</a:t>
            </a:r>
          </a:p>
        </p:txBody>
      </p:sp>
    </p:spTree>
    <p:extLst>
      <p:ext uri="{BB962C8B-B14F-4D97-AF65-F5344CB8AC3E}">
        <p14:creationId xmlns:p14="http://schemas.microsoft.com/office/powerpoint/2010/main" val="4201998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7BA8A-D661-4195-B22E-9A378A4B64CD}"/>
              </a:ext>
            </a:extLst>
          </p:cNvPr>
          <p:cNvSpPr>
            <a:spLocks noGrp="1"/>
          </p:cNvSpPr>
          <p:nvPr>
            <p:ph type="title"/>
          </p:nvPr>
        </p:nvSpPr>
        <p:spPr/>
        <p:txBody>
          <a:bodyPr/>
          <a:lstStyle/>
          <a:p>
            <a:r>
              <a:rPr lang="en-GB" dirty="0"/>
              <a:t>INTERPRETATION</a:t>
            </a:r>
          </a:p>
        </p:txBody>
      </p:sp>
      <p:sp>
        <p:nvSpPr>
          <p:cNvPr id="3" name="Content Placeholder 2">
            <a:extLst>
              <a:ext uri="{FF2B5EF4-FFF2-40B4-BE49-F238E27FC236}">
                <a16:creationId xmlns:a16="http://schemas.microsoft.com/office/drawing/2014/main" id="{50C9386C-F6C0-40E1-A898-CAABC18DB1B5}"/>
              </a:ext>
            </a:extLst>
          </p:cNvPr>
          <p:cNvSpPr>
            <a:spLocks noGrp="1"/>
          </p:cNvSpPr>
          <p:nvPr>
            <p:ph idx="1"/>
          </p:nvPr>
        </p:nvSpPr>
        <p:spPr>
          <a:xfrm>
            <a:off x="1024129" y="2286000"/>
            <a:ext cx="6799072" cy="4023360"/>
          </a:xfrm>
        </p:spPr>
        <p:txBody>
          <a:bodyPr>
            <a:normAutofit/>
          </a:bodyPr>
          <a:lstStyle/>
          <a:p>
            <a:r>
              <a:rPr lang="en-GB" b="1" dirty="0"/>
              <a:t>How can we interpret those results? </a:t>
            </a:r>
          </a:p>
          <a:p>
            <a:r>
              <a:rPr lang="en-GB" dirty="0"/>
              <a:t>- Politicization of transparency ?  E.g. Transparency is a partisan issue</a:t>
            </a:r>
          </a:p>
          <a:p>
            <a:r>
              <a:rPr lang="en-GB" dirty="0"/>
              <a:t>- Virginia Raggi is considered a less-corrupted candidates? (</a:t>
            </a:r>
            <a:r>
              <a:rPr lang="en-GB" i="1" dirty="0"/>
              <a:t>gender bias in corruption perception</a:t>
            </a:r>
            <a:r>
              <a:rPr lang="en-GB" dirty="0"/>
              <a:t>)</a:t>
            </a:r>
          </a:p>
          <a:p>
            <a:r>
              <a:rPr lang="en-GB" dirty="0"/>
              <a:t>- Others?</a:t>
            </a:r>
          </a:p>
        </p:txBody>
      </p:sp>
      <p:pic>
        <p:nvPicPr>
          <p:cNvPr id="5" name="Picture 4" descr="Icon&#10;&#10;Description automatically generated">
            <a:extLst>
              <a:ext uri="{FF2B5EF4-FFF2-40B4-BE49-F238E27FC236}">
                <a16:creationId xmlns:a16="http://schemas.microsoft.com/office/drawing/2014/main" id="{E1C8A025-DFF3-4AC2-B482-97D8C6E1B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2637" y="3318164"/>
            <a:ext cx="3539836" cy="3539836"/>
          </a:xfrm>
          <a:prstGeom prst="rect">
            <a:avLst/>
          </a:prstGeom>
        </p:spPr>
      </p:pic>
    </p:spTree>
    <p:extLst>
      <p:ext uri="{BB962C8B-B14F-4D97-AF65-F5344CB8AC3E}">
        <p14:creationId xmlns:p14="http://schemas.microsoft.com/office/powerpoint/2010/main" val="3077487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2843B-8F81-4B46-BD09-843FAC23704A}"/>
              </a:ext>
            </a:extLst>
          </p:cNvPr>
          <p:cNvSpPr>
            <a:spLocks noGrp="1"/>
          </p:cNvSpPr>
          <p:nvPr>
            <p:ph type="title"/>
          </p:nvPr>
        </p:nvSpPr>
        <p:spPr/>
        <p:txBody>
          <a:bodyPr/>
          <a:lstStyle/>
          <a:p>
            <a:r>
              <a:rPr lang="en-GB" dirty="0"/>
              <a:t>RESULTS</a:t>
            </a:r>
          </a:p>
        </p:txBody>
      </p:sp>
      <p:sp>
        <p:nvSpPr>
          <p:cNvPr id="3" name="Content Placeholder 2">
            <a:extLst>
              <a:ext uri="{FF2B5EF4-FFF2-40B4-BE49-F238E27FC236}">
                <a16:creationId xmlns:a16="http://schemas.microsoft.com/office/drawing/2014/main" id="{139DAA86-FDAA-4182-B9F2-62B88D6169B5}"/>
              </a:ext>
            </a:extLst>
          </p:cNvPr>
          <p:cNvSpPr>
            <a:spLocks noGrp="1"/>
          </p:cNvSpPr>
          <p:nvPr>
            <p:ph idx="1"/>
          </p:nvPr>
        </p:nvSpPr>
        <p:spPr/>
        <p:txBody>
          <a:bodyPr/>
          <a:lstStyle/>
          <a:p>
            <a:r>
              <a:rPr lang="en-GB" dirty="0"/>
              <a:t>Does information affect voter’s choices ? </a:t>
            </a:r>
            <a:r>
              <a:rPr lang="en-GB" b="1" dirty="0"/>
              <a:t>Null results.</a:t>
            </a:r>
            <a:r>
              <a:rPr lang="en-GB" dirty="0"/>
              <a:t> </a:t>
            </a:r>
          </a:p>
          <a:p>
            <a:r>
              <a:rPr lang="en-GB" dirty="0"/>
              <a:t>EXCEPT:</a:t>
            </a:r>
          </a:p>
          <a:p>
            <a:r>
              <a:rPr lang="en-GB" dirty="0"/>
              <a:t>Treated voters are significantly more likelihood to vote for the </a:t>
            </a:r>
            <a:r>
              <a:rPr lang="en-GB" b="1" dirty="0"/>
              <a:t>incumbent mayor (Virginia Raggi, of the Five Star Movement).</a:t>
            </a:r>
          </a:p>
          <a:p>
            <a:endParaRPr lang="en-GB" b="1" dirty="0"/>
          </a:p>
          <a:p>
            <a:r>
              <a:rPr lang="en-GB" b="1" u="sng" dirty="0"/>
              <a:t>How can we interpret this ?</a:t>
            </a:r>
          </a:p>
        </p:txBody>
      </p:sp>
      <p:pic>
        <p:nvPicPr>
          <p:cNvPr id="4" name="Picture 3" descr="Logo&#10;&#10;Description automatically generated">
            <a:extLst>
              <a:ext uri="{FF2B5EF4-FFF2-40B4-BE49-F238E27FC236}">
                <a16:creationId xmlns:a16="http://schemas.microsoft.com/office/drawing/2014/main" id="{DA44BE3D-A28D-414C-85E5-3997C9C3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7677" y="5272360"/>
            <a:ext cx="1379461" cy="1381760"/>
          </a:xfrm>
          <a:prstGeom prst="rect">
            <a:avLst/>
          </a:prstGeom>
        </p:spPr>
      </p:pic>
      <p:pic>
        <p:nvPicPr>
          <p:cNvPr id="5" name="Immagine 6">
            <a:extLst>
              <a:ext uri="{FF2B5EF4-FFF2-40B4-BE49-F238E27FC236}">
                <a16:creationId xmlns:a16="http://schemas.microsoft.com/office/drawing/2014/main" id="{858DF8E7-BB08-4AA3-9C2B-AEEF8DEB89AB}"/>
              </a:ext>
            </a:extLst>
          </p:cNvPr>
          <p:cNvPicPr>
            <a:picLocks noChangeAspect="1"/>
          </p:cNvPicPr>
          <p:nvPr/>
        </p:nvPicPr>
        <p:blipFill rotWithShape="1">
          <a:blip r:embed="rId3">
            <a:alphaModFix/>
          </a:blip>
          <a:srcRect r="74894"/>
          <a:stretch/>
        </p:blipFill>
        <p:spPr>
          <a:xfrm>
            <a:off x="10291317" y="2439509"/>
            <a:ext cx="1432180" cy="2852284"/>
          </a:xfrm>
          <a:prstGeom prst="rect">
            <a:avLst/>
          </a:prstGeom>
        </p:spPr>
      </p:pic>
    </p:spTree>
    <p:extLst>
      <p:ext uri="{BB962C8B-B14F-4D97-AF65-F5344CB8AC3E}">
        <p14:creationId xmlns:p14="http://schemas.microsoft.com/office/powerpoint/2010/main" val="196269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423B4-EE97-4D31-8717-AA858DF91C7D}"/>
              </a:ext>
            </a:extLst>
          </p:cNvPr>
          <p:cNvSpPr>
            <a:spLocks noGrp="1"/>
          </p:cNvSpPr>
          <p:nvPr>
            <p:ph type="title"/>
          </p:nvPr>
        </p:nvSpPr>
        <p:spPr/>
        <p:txBody>
          <a:bodyPr/>
          <a:lstStyle/>
          <a:p>
            <a:r>
              <a:rPr lang="en-GB" dirty="0"/>
              <a:t>POINT OF STRENGHT</a:t>
            </a:r>
          </a:p>
        </p:txBody>
      </p:sp>
      <p:sp>
        <p:nvSpPr>
          <p:cNvPr id="3" name="Content Placeholder 2">
            <a:extLst>
              <a:ext uri="{FF2B5EF4-FFF2-40B4-BE49-F238E27FC236}">
                <a16:creationId xmlns:a16="http://schemas.microsoft.com/office/drawing/2014/main" id="{53FE7037-BD80-4D91-B07C-94E40E3002E5}"/>
              </a:ext>
            </a:extLst>
          </p:cNvPr>
          <p:cNvSpPr>
            <a:spLocks noGrp="1"/>
          </p:cNvSpPr>
          <p:nvPr>
            <p:ph idx="1"/>
          </p:nvPr>
        </p:nvSpPr>
        <p:spPr>
          <a:xfrm>
            <a:off x="1024128" y="2286000"/>
            <a:ext cx="7131581" cy="4023360"/>
          </a:xfrm>
        </p:spPr>
        <p:txBody>
          <a:bodyPr>
            <a:normAutofit/>
          </a:bodyPr>
          <a:lstStyle/>
          <a:p>
            <a:pPr marL="457200" indent="-457200">
              <a:buFont typeface="+mj-lt"/>
              <a:buAutoNum type="arabicPeriod"/>
            </a:pPr>
            <a:r>
              <a:rPr lang="en-GB" dirty="0"/>
              <a:t>The first study that evaluate the impact of political transparency in Italy</a:t>
            </a:r>
          </a:p>
          <a:p>
            <a:pPr marL="457200" indent="-457200">
              <a:buFont typeface="+mj-lt"/>
              <a:buAutoNum type="arabicPeriod"/>
            </a:pPr>
            <a:r>
              <a:rPr lang="en-GB" b="1" dirty="0"/>
              <a:t>Realistic</a:t>
            </a:r>
            <a:br>
              <a:rPr lang="en-GB" b="1" dirty="0"/>
            </a:br>
            <a:r>
              <a:rPr lang="en-GB" dirty="0"/>
              <a:t>The campaign (and the website) mimics real campaigns organized by civil organization who tried to use transparency as a mean of influence on politics. The information set is taken from compulsory transparency requirements</a:t>
            </a:r>
          </a:p>
          <a:p>
            <a:pPr marL="457200" indent="-457200">
              <a:buFont typeface="+mj-lt"/>
              <a:buAutoNum type="arabicPeriod"/>
            </a:pPr>
            <a:r>
              <a:rPr lang="en-GB" b="1" dirty="0"/>
              <a:t>Causality</a:t>
            </a:r>
            <a:br>
              <a:rPr lang="en-GB" b="1" dirty="0"/>
            </a:br>
            <a:r>
              <a:rPr lang="en-GB" dirty="0"/>
              <a:t>Internal validity</a:t>
            </a:r>
          </a:p>
        </p:txBody>
      </p:sp>
      <p:pic>
        <p:nvPicPr>
          <p:cNvPr id="7" name="Graphic 6" descr="Checkmark with solid fill">
            <a:extLst>
              <a:ext uri="{FF2B5EF4-FFF2-40B4-BE49-F238E27FC236}">
                <a16:creationId xmlns:a16="http://schemas.microsoft.com/office/drawing/2014/main" id="{35024F61-5947-485F-B06E-EF2C21F4EF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2425" y="3242388"/>
            <a:ext cx="914400" cy="914400"/>
          </a:xfrm>
          <a:prstGeom prst="rect">
            <a:avLst/>
          </a:prstGeom>
        </p:spPr>
      </p:pic>
    </p:spTree>
    <p:extLst>
      <p:ext uri="{BB962C8B-B14F-4D97-AF65-F5344CB8AC3E}">
        <p14:creationId xmlns:p14="http://schemas.microsoft.com/office/powerpoint/2010/main" val="4115953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423B4-EE97-4D31-8717-AA858DF91C7D}"/>
              </a:ext>
            </a:extLst>
          </p:cNvPr>
          <p:cNvSpPr>
            <a:spLocks noGrp="1"/>
          </p:cNvSpPr>
          <p:nvPr>
            <p:ph type="title"/>
          </p:nvPr>
        </p:nvSpPr>
        <p:spPr/>
        <p:txBody>
          <a:bodyPr/>
          <a:lstStyle/>
          <a:p>
            <a:r>
              <a:rPr lang="en-GB" dirty="0"/>
              <a:t>LIMITATIONS</a:t>
            </a:r>
          </a:p>
        </p:txBody>
      </p:sp>
      <p:pic>
        <p:nvPicPr>
          <p:cNvPr id="4" name="Immagine 4" descr="Immagine che contiene interni&#10;&#10;Descrizione generata automaticamente">
            <a:extLst>
              <a:ext uri="{FF2B5EF4-FFF2-40B4-BE49-F238E27FC236}">
                <a16:creationId xmlns:a16="http://schemas.microsoft.com/office/drawing/2014/main" id="{C4AEC7CE-669C-4B4F-8A2D-38616650E5B8}"/>
              </a:ext>
            </a:extLst>
          </p:cNvPr>
          <p:cNvPicPr>
            <a:picLocks noChangeAspect="1"/>
          </p:cNvPicPr>
          <p:nvPr/>
        </p:nvPicPr>
        <p:blipFill rotWithShape="1">
          <a:blip r:embed="rId2">
            <a:extLst>
              <a:ext uri="{28A0092B-C50C-407E-A947-70E740481C1C}">
                <a14:useLocalDpi xmlns:a14="http://schemas.microsoft.com/office/drawing/2010/main" val="0"/>
              </a:ext>
            </a:extLst>
          </a:blip>
          <a:srcRect r="6999" b="-1"/>
          <a:stretch/>
        </p:blipFill>
        <p:spPr>
          <a:xfrm>
            <a:off x="7440309" y="2286000"/>
            <a:ext cx="4526278" cy="4023360"/>
          </a:xfrm>
          <a:prstGeom prst="rect">
            <a:avLst/>
          </a:prstGeom>
        </p:spPr>
      </p:pic>
      <p:pic>
        <p:nvPicPr>
          <p:cNvPr id="5" name="Immagine 6">
            <a:extLst>
              <a:ext uri="{FF2B5EF4-FFF2-40B4-BE49-F238E27FC236}">
                <a16:creationId xmlns:a16="http://schemas.microsoft.com/office/drawing/2014/main" id="{1C3C2E98-B9E7-4B12-870E-4FACE9D50662}"/>
              </a:ext>
            </a:extLst>
          </p:cNvPr>
          <p:cNvPicPr>
            <a:picLocks noChangeAspect="1"/>
          </p:cNvPicPr>
          <p:nvPr/>
        </p:nvPicPr>
        <p:blipFill>
          <a:blip r:embed="rId3"/>
          <a:stretch>
            <a:fillRect/>
          </a:stretch>
        </p:blipFill>
        <p:spPr>
          <a:xfrm>
            <a:off x="8560448" y="-1143"/>
            <a:ext cx="2286000" cy="2085975"/>
          </a:xfrm>
          <a:prstGeom prst="rect">
            <a:avLst/>
          </a:prstGeom>
        </p:spPr>
      </p:pic>
      <p:sp>
        <p:nvSpPr>
          <p:cNvPr id="3" name="Content Placeholder 2">
            <a:extLst>
              <a:ext uri="{FF2B5EF4-FFF2-40B4-BE49-F238E27FC236}">
                <a16:creationId xmlns:a16="http://schemas.microsoft.com/office/drawing/2014/main" id="{53FE7037-BD80-4D91-B07C-94E40E3002E5}"/>
              </a:ext>
            </a:extLst>
          </p:cNvPr>
          <p:cNvSpPr>
            <a:spLocks noGrp="1"/>
          </p:cNvSpPr>
          <p:nvPr>
            <p:ph idx="1"/>
          </p:nvPr>
        </p:nvSpPr>
        <p:spPr>
          <a:xfrm>
            <a:off x="1024128" y="2286000"/>
            <a:ext cx="6872963" cy="4023360"/>
          </a:xfrm>
        </p:spPr>
        <p:txBody>
          <a:bodyPr>
            <a:normAutofit/>
          </a:bodyPr>
          <a:lstStyle/>
          <a:p>
            <a:pPr marL="457200" indent="-457200">
              <a:buFont typeface="+mj-lt"/>
              <a:buAutoNum type="arabicPeriod"/>
            </a:pPr>
            <a:r>
              <a:rPr lang="en-GB" b="1" dirty="0"/>
              <a:t>Interpretation of the results</a:t>
            </a:r>
          </a:p>
          <a:p>
            <a:pPr marL="173736" lvl="1" indent="0">
              <a:buNone/>
            </a:pPr>
            <a:r>
              <a:rPr lang="en-GB" sz="1600" dirty="0"/>
              <a:t>Non-separable effects. Politicization of transparency?</a:t>
            </a:r>
          </a:p>
          <a:p>
            <a:pPr marL="457200" indent="-457200">
              <a:buFont typeface="+mj-lt"/>
              <a:buAutoNum type="arabicPeriod"/>
            </a:pPr>
            <a:r>
              <a:rPr lang="en-GB" b="1" dirty="0" err="1"/>
              <a:t>Representativness</a:t>
            </a:r>
            <a:r>
              <a:rPr lang="en-GB" b="1" dirty="0"/>
              <a:t> of the sample (external validity)</a:t>
            </a:r>
          </a:p>
          <a:p>
            <a:pPr marL="173736" lvl="1" indent="0">
              <a:buNone/>
            </a:pPr>
            <a:r>
              <a:rPr lang="en-GB" sz="1600" dirty="0"/>
              <a:t>Over-representation of citizens who use internet and are interested in politics. Still, the original policy is targeted only at citizens who use internet.</a:t>
            </a:r>
          </a:p>
          <a:p>
            <a:pPr marL="457200" indent="-457200">
              <a:buFont typeface="+mj-lt"/>
              <a:buAutoNum type="arabicPeriod"/>
            </a:pPr>
            <a:r>
              <a:rPr lang="en-GB" b="1" dirty="0"/>
              <a:t>Statistical Power </a:t>
            </a:r>
          </a:p>
          <a:p>
            <a:pPr marL="173736" lvl="1" indent="0">
              <a:buNone/>
            </a:pPr>
            <a:r>
              <a:rPr lang="en-GB" sz="1600" dirty="0"/>
              <a:t>type 1 error (councillor) . Only 20% of voters cast a preference vote.</a:t>
            </a:r>
          </a:p>
          <a:p>
            <a:pPr marL="457200" indent="-457200">
              <a:buFont typeface="+mj-lt"/>
              <a:buAutoNum type="arabicPeriod"/>
            </a:pPr>
            <a:r>
              <a:rPr lang="en-GB" b="1" dirty="0"/>
              <a:t>Other channels</a:t>
            </a:r>
          </a:p>
          <a:p>
            <a:pPr marL="356616" lvl="2" indent="0">
              <a:buNone/>
            </a:pPr>
            <a:r>
              <a:rPr lang="en-GB" sz="1600" dirty="0"/>
              <a:t>Deterrence, role of media, civil society, parties.. Etc…</a:t>
            </a:r>
          </a:p>
        </p:txBody>
      </p:sp>
    </p:spTree>
    <p:extLst>
      <p:ext uri="{BB962C8B-B14F-4D97-AF65-F5344CB8AC3E}">
        <p14:creationId xmlns:p14="http://schemas.microsoft.com/office/powerpoint/2010/main" val="956995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986F-3110-40B8-888C-4C54602DE883}"/>
              </a:ext>
            </a:extLst>
          </p:cNvPr>
          <p:cNvSpPr>
            <a:spLocks noGrp="1"/>
          </p:cNvSpPr>
          <p:nvPr>
            <p:ph type="title"/>
          </p:nvPr>
        </p:nvSpPr>
        <p:spPr>
          <a:xfrm>
            <a:off x="1235964" y="3104065"/>
            <a:ext cx="9720072" cy="1499616"/>
          </a:xfrm>
        </p:spPr>
        <p:txBody>
          <a:bodyPr>
            <a:normAutofit fontScale="90000"/>
          </a:bodyPr>
          <a:lstStyle/>
          <a:p>
            <a:pPr algn="ctr"/>
            <a:r>
              <a:rPr lang="en-GB" b="1" dirty="0"/>
              <a:t>Other channels</a:t>
            </a:r>
            <a:br>
              <a:rPr lang="en-GB" b="1" dirty="0"/>
            </a:br>
            <a:br>
              <a:rPr lang="en-GB" b="1" dirty="0"/>
            </a:br>
            <a:br>
              <a:rPr lang="en-GB" b="1" dirty="0"/>
            </a:br>
            <a:endParaRPr lang="en-GB" dirty="0"/>
          </a:p>
        </p:txBody>
      </p:sp>
    </p:spTree>
    <p:extLst>
      <p:ext uri="{BB962C8B-B14F-4D97-AF65-F5344CB8AC3E}">
        <p14:creationId xmlns:p14="http://schemas.microsoft.com/office/powerpoint/2010/main" val="3345856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row: Right 35">
            <a:extLst>
              <a:ext uri="{FF2B5EF4-FFF2-40B4-BE49-F238E27FC236}">
                <a16:creationId xmlns:a16="http://schemas.microsoft.com/office/drawing/2014/main" id="{9C77F322-9EB0-4E2B-A951-676F79DA48A6}"/>
              </a:ext>
            </a:extLst>
          </p:cNvPr>
          <p:cNvSpPr/>
          <p:nvPr/>
        </p:nvSpPr>
        <p:spPr>
          <a:xfrm rot="17100000">
            <a:off x="5869997" y="2708095"/>
            <a:ext cx="964751" cy="213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Right 33">
            <a:extLst>
              <a:ext uri="{FF2B5EF4-FFF2-40B4-BE49-F238E27FC236}">
                <a16:creationId xmlns:a16="http://schemas.microsoft.com/office/drawing/2014/main" id="{A78BE392-AD25-4E4F-BCBA-C7EB1538A37A}"/>
              </a:ext>
            </a:extLst>
          </p:cNvPr>
          <p:cNvSpPr/>
          <p:nvPr/>
        </p:nvSpPr>
        <p:spPr>
          <a:xfrm rot="13500000">
            <a:off x="4863899" y="2853102"/>
            <a:ext cx="964751" cy="213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EB020DF6-D2F1-4697-BE58-BE0AE700F3A6}"/>
              </a:ext>
            </a:extLst>
          </p:cNvPr>
          <p:cNvSpPr/>
          <p:nvPr/>
        </p:nvSpPr>
        <p:spPr>
          <a:xfrm rot="10800000">
            <a:off x="3718000" y="3676872"/>
            <a:ext cx="4197419" cy="300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olo 1">
            <a:extLst>
              <a:ext uri="{FF2B5EF4-FFF2-40B4-BE49-F238E27FC236}">
                <a16:creationId xmlns:a16="http://schemas.microsoft.com/office/drawing/2014/main" id="{23B4EE13-5B92-463A-B8C4-22176F53DF24}"/>
              </a:ext>
            </a:extLst>
          </p:cNvPr>
          <p:cNvSpPr>
            <a:spLocks noGrp="1"/>
          </p:cNvSpPr>
          <p:nvPr>
            <p:ph type="title"/>
          </p:nvPr>
        </p:nvSpPr>
        <p:spPr>
          <a:xfrm>
            <a:off x="801706" y="59660"/>
            <a:ext cx="5332476" cy="1499616"/>
          </a:xfrm>
        </p:spPr>
        <p:txBody>
          <a:bodyPr/>
          <a:lstStyle/>
          <a:p>
            <a:r>
              <a:rPr lang="it-IT" dirty="0"/>
              <a:t>OTHER STAKEHOLDERS</a:t>
            </a:r>
          </a:p>
        </p:txBody>
      </p:sp>
      <p:pic>
        <p:nvPicPr>
          <p:cNvPr id="4" name="Immagine 3">
            <a:extLst>
              <a:ext uri="{FF2B5EF4-FFF2-40B4-BE49-F238E27FC236}">
                <a16:creationId xmlns:a16="http://schemas.microsoft.com/office/drawing/2014/main" id="{B4B137FB-AE69-44E3-A4F0-423E992EC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0017" y="3135756"/>
            <a:ext cx="3264606" cy="989913"/>
          </a:xfrm>
          <a:prstGeom prst="rect">
            <a:avLst/>
          </a:prstGeom>
        </p:spPr>
      </p:pic>
      <p:pic>
        <p:nvPicPr>
          <p:cNvPr id="5" name="Segnaposto contenuto 10">
            <a:extLst>
              <a:ext uri="{FF2B5EF4-FFF2-40B4-BE49-F238E27FC236}">
                <a16:creationId xmlns:a16="http://schemas.microsoft.com/office/drawing/2014/main" id="{0524129A-2D4D-4DD7-84ED-700CF5D1F458}"/>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8522674" y="3838594"/>
            <a:ext cx="530334" cy="1034654"/>
          </a:xfrm>
          <a:prstGeom prst="rect">
            <a:avLst/>
          </a:prstGeom>
        </p:spPr>
      </p:pic>
      <p:pic>
        <p:nvPicPr>
          <p:cNvPr id="11" name="Segnaposto contenuto 10">
            <a:extLst>
              <a:ext uri="{FF2B5EF4-FFF2-40B4-BE49-F238E27FC236}">
                <a16:creationId xmlns:a16="http://schemas.microsoft.com/office/drawing/2014/main" id="{D65C3B22-FE16-48CA-8E38-4655D5408733}"/>
              </a:ext>
            </a:extLst>
          </p:cNvPr>
          <p:cNvPicPr>
            <a:picLocks noChangeAspect="1"/>
          </p:cNvPicPr>
          <p:nvPr/>
        </p:nvPicPr>
        <p:blipFill rotWithShape="1">
          <a:blip r:embed="rId3">
            <a:extLst>
              <a:ext uri="{28A0092B-C50C-407E-A947-70E740481C1C}">
                <a14:useLocalDpi xmlns:a14="http://schemas.microsoft.com/office/drawing/2010/main" val="0"/>
              </a:ext>
            </a:extLst>
          </a:blip>
          <a:srcRect l="48743"/>
          <a:stretch/>
        </p:blipFill>
        <p:spPr>
          <a:xfrm>
            <a:off x="8511116" y="3579930"/>
            <a:ext cx="530334" cy="1034654"/>
          </a:xfrm>
          <a:prstGeom prst="rect">
            <a:avLst/>
          </a:prstGeom>
        </p:spPr>
      </p:pic>
      <p:pic>
        <p:nvPicPr>
          <p:cNvPr id="28" name="Segnaposto contenuto 10">
            <a:extLst>
              <a:ext uri="{FF2B5EF4-FFF2-40B4-BE49-F238E27FC236}">
                <a16:creationId xmlns:a16="http://schemas.microsoft.com/office/drawing/2014/main" id="{5407CA8B-1A24-4E9E-AD39-D0A796DF93A5}"/>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8926960" y="3247194"/>
            <a:ext cx="530334" cy="1034654"/>
          </a:xfrm>
          <a:prstGeom prst="rect">
            <a:avLst/>
          </a:prstGeom>
        </p:spPr>
      </p:pic>
      <p:pic>
        <p:nvPicPr>
          <p:cNvPr id="29" name="Segnaposto contenuto 10">
            <a:extLst>
              <a:ext uri="{FF2B5EF4-FFF2-40B4-BE49-F238E27FC236}">
                <a16:creationId xmlns:a16="http://schemas.microsoft.com/office/drawing/2014/main" id="{DDA131A2-CAA5-493C-9693-809F59B7A636}"/>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8215921" y="3122712"/>
            <a:ext cx="530334" cy="1034654"/>
          </a:xfrm>
          <a:prstGeom prst="rect">
            <a:avLst/>
          </a:prstGeom>
        </p:spPr>
      </p:pic>
      <p:pic>
        <p:nvPicPr>
          <p:cNvPr id="30" name="Segnaposto contenuto 10">
            <a:extLst>
              <a:ext uri="{FF2B5EF4-FFF2-40B4-BE49-F238E27FC236}">
                <a16:creationId xmlns:a16="http://schemas.microsoft.com/office/drawing/2014/main" id="{12731EEE-0FA9-4CFB-9DC8-8DC977C46476}"/>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8948398" y="4097258"/>
            <a:ext cx="530334" cy="1034654"/>
          </a:xfrm>
          <a:prstGeom prst="rect">
            <a:avLst/>
          </a:prstGeom>
        </p:spPr>
      </p:pic>
      <p:sp>
        <p:nvSpPr>
          <p:cNvPr id="31" name="CasellaDiTesto 30">
            <a:extLst>
              <a:ext uri="{FF2B5EF4-FFF2-40B4-BE49-F238E27FC236}">
                <a16:creationId xmlns:a16="http://schemas.microsoft.com/office/drawing/2014/main" id="{E8280184-5AC0-4E58-A20F-8FAB46D99020}"/>
              </a:ext>
            </a:extLst>
          </p:cNvPr>
          <p:cNvSpPr txBox="1"/>
          <p:nvPr/>
        </p:nvSpPr>
        <p:spPr>
          <a:xfrm>
            <a:off x="8276834" y="2673703"/>
            <a:ext cx="1495082" cy="369332"/>
          </a:xfrm>
          <a:prstGeom prst="rect">
            <a:avLst/>
          </a:prstGeom>
          <a:noFill/>
        </p:spPr>
        <p:txBody>
          <a:bodyPr wrap="square" rtlCol="0">
            <a:spAutoFit/>
          </a:bodyPr>
          <a:lstStyle/>
          <a:p>
            <a:r>
              <a:rPr lang="it-IT" b="1" dirty="0"/>
              <a:t>POLITICIANS</a:t>
            </a:r>
          </a:p>
        </p:txBody>
      </p:sp>
      <p:sp>
        <p:nvSpPr>
          <p:cNvPr id="3" name="Rectangle 2">
            <a:extLst>
              <a:ext uri="{FF2B5EF4-FFF2-40B4-BE49-F238E27FC236}">
                <a16:creationId xmlns:a16="http://schemas.microsoft.com/office/drawing/2014/main" id="{84D89607-1F94-4280-9031-1C787CFC4624}"/>
              </a:ext>
            </a:extLst>
          </p:cNvPr>
          <p:cNvSpPr/>
          <p:nvPr/>
        </p:nvSpPr>
        <p:spPr>
          <a:xfrm>
            <a:off x="5002797" y="3246178"/>
            <a:ext cx="2056480" cy="1325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Transparency</a:t>
            </a:r>
          </a:p>
        </p:txBody>
      </p:sp>
      <p:sp>
        <p:nvSpPr>
          <p:cNvPr id="21" name="CasellaDiTesto 31">
            <a:extLst>
              <a:ext uri="{FF2B5EF4-FFF2-40B4-BE49-F238E27FC236}">
                <a16:creationId xmlns:a16="http://schemas.microsoft.com/office/drawing/2014/main" id="{932DFE7F-E0C8-447D-9D34-CC37D12AE00E}"/>
              </a:ext>
            </a:extLst>
          </p:cNvPr>
          <p:cNvSpPr txBox="1"/>
          <p:nvPr/>
        </p:nvSpPr>
        <p:spPr>
          <a:xfrm>
            <a:off x="1438136" y="4236719"/>
            <a:ext cx="1495082" cy="369332"/>
          </a:xfrm>
          <a:prstGeom prst="rect">
            <a:avLst/>
          </a:prstGeom>
          <a:noFill/>
        </p:spPr>
        <p:txBody>
          <a:bodyPr wrap="square" rtlCol="0">
            <a:spAutoFit/>
          </a:bodyPr>
          <a:lstStyle/>
          <a:p>
            <a:r>
              <a:rPr lang="it-IT" b="1" dirty="0"/>
              <a:t>VOTERS</a:t>
            </a:r>
          </a:p>
        </p:txBody>
      </p:sp>
      <p:pic>
        <p:nvPicPr>
          <p:cNvPr id="7" name="Picture 6" descr="A picture containing text&#10;&#10;Description automatically generated">
            <a:extLst>
              <a:ext uri="{FF2B5EF4-FFF2-40B4-BE49-F238E27FC236}">
                <a16:creationId xmlns:a16="http://schemas.microsoft.com/office/drawing/2014/main" id="{ECE635CE-512F-4E34-8776-A8389637F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077" y="5284801"/>
            <a:ext cx="1274763" cy="1269097"/>
          </a:xfrm>
          <a:prstGeom prst="rect">
            <a:avLst/>
          </a:prstGeom>
        </p:spPr>
      </p:pic>
      <p:sp>
        <p:nvSpPr>
          <p:cNvPr id="23" name="CasellaDiTesto 31">
            <a:extLst>
              <a:ext uri="{FF2B5EF4-FFF2-40B4-BE49-F238E27FC236}">
                <a16:creationId xmlns:a16="http://schemas.microsoft.com/office/drawing/2014/main" id="{70EFA5EB-CB91-4329-A3CC-45E4DEBB68E9}"/>
              </a:ext>
            </a:extLst>
          </p:cNvPr>
          <p:cNvSpPr txBox="1"/>
          <p:nvPr/>
        </p:nvSpPr>
        <p:spPr>
          <a:xfrm>
            <a:off x="3968933" y="5847363"/>
            <a:ext cx="1495082" cy="369332"/>
          </a:xfrm>
          <a:prstGeom prst="rect">
            <a:avLst/>
          </a:prstGeom>
          <a:noFill/>
        </p:spPr>
        <p:txBody>
          <a:bodyPr wrap="square" rtlCol="0">
            <a:spAutoFit/>
          </a:bodyPr>
          <a:lstStyle/>
          <a:p>
            <a:r>
              <a:rPr lang="it-IT" b="1" dirty="0"/>
              <a:t>MEDIA</a:t>
            </a:r>
          </a:p>
        </p:txBody>
      </p:sp>
      <p:pic>
        <p:nvPicPr>
          <p:cNvPr id="9" name="Picture 8">
            <a:extLst>
              <a:ext uri="{FF2B5EF4-FFF2-40B4-BE49-F238E27FC236}">
                <a16:creationId xmlns:a16="http://schemas.microsoft.com/office/drawing/2014/main" id="{64B14AD7-FDE5-4062-9BF4-07DFF658EDBB}"/>
              </a:ext>
            </a:extLst>
          </p:cNvPr>
          <p:cNvPicPr>
            <a:picLocks noChangeAspect="1"/>
          </p:cNvPicPr>
          <p:nvPr/>
        </p:nvPicPr>
        <p:blipFill>
          <a:blip r:embed="rId5"/>
          <a:stretch>
            <a:fillRect/>
          </a:stretch>
        </p:blipFill>
        <p:spPr>
          <a:xfrm>
            <a:off x="6255218" y="5564227"/>
            <a:ext cx="1056541" cy="989671"/>
          </a:xfrm>
          <a:prstGeom prst="rect">
            <a:avLst/>
          </a:prstGeom>
        </p:spPr>
      </p:pic>
      <p:pic>
        <p:nvPicPr>
          <p:cNvPr id="18" name="Picture 17">
            <a:extLst>
              <a:ext uri="{FF2B5EF4-FFF2-40B4-BE49-F238E27FC236}">
                <a16:creationId xmlns:a16="http://schemas.microsoft.com/office/drawing/2014/main" id="{B50448E9-EA48-4F05-BFC2-CE2B252A7D3D}"/>
              </a:ext>
            </a:extLst>
          </p:cNvPr>
          <p:cNvPicPr>
            <a:picLocks noChangeAspect="1"/>
          </p:cNvPicPr>
          <p:nvPr/>
        </p:nvPicPr>
        <p:blipFill>
          <a:blip r:embed="rId6"/>
          <a:stretch>
            <a:fillRect/>
          </a:stretch>
        </p:blipFill>
        <p:spPr>
          <a:xfrm>
            <a:off x="3907911" y="1639049"/>
            <a:ext cx="1102304" cy="1034654"/>
          </a:xfrm>
          <a:prstGeom prst="rect">
            <a:avLst/>
          </a:prstGeom>
        </p:spPr>
      </p:pic>
      <p:sp>
        <p:nvSpPr>
          <p:cNvPr id="33" name="CasellaDiTesto 31">
            <a:extLst>
              <a:ext uri="{FF2B5EF4-FFF2-40B4-BE49-F238E27FC236}">
                <a16:creationId xmlns:a16="http://schemas.microsoft.com/office/drawing/2014/main" id="{A90B1F0F-062F-40CB-9A84-990CE8012BF7}"/>
              </a:ext>
            </a:extLst>
          </p:cNvPr>
          <p:cNvSpPr txBox="1"/>
          <p:nvPr/>
        </p:nvSpPr>
        <p:spPr>
          <a:xfrm>
            <a:off x="2395792" y="1826550"/>
            <a:ext cx="1495082" cy="369332"/>
          </a:xfrm>
          <a:prstGeom prst="rect">
            <a:avLst/>
          </a:prstGeom>
          <a:noFill/>
        </p:spPr>
        <p:txBody>
          <a:bodyPr wrap="square" rtlCol="0">
            <a:spAutoFit/>
          </a:bodyPr>
          <a:lstStyle/>
          <a:p>
            <a:r>
              <a:rPr lang="it-IT" b="1" dirty="0" err="1"/>
              <a:t>Civil</a:t>
            </a:r>
            <a:r>
              <a:rPr lang="it-IT" b="1" dirty="0"/>
              <a:t> Society</a:t>
            </a:r>
          </a:p>
        </p:txBody>
      </p:sp>
      <p:sp>
        <p:nvSpPr>
          <p:cNvPr id="35" name="Arrow: Right 34">
            <a:extLst>
              <a:ext uri="{FF2B5EF4-FFF2-40B4-BE49-F238E27FC236}">
                <a16:creationId xmlns:a16="http://schemas.microsoft.com/office/drawing/2014/main" id="{7D6B8637-4642-4029-8812-7103CEA2A355}"/>
              </a:ext>
            </a:extLst>
          </p:cNvPr>
          <p:cNvSpPr/>
          <p:nvPr/>
        </p:nvSpPr>
        <p:spPr>
          <a:xfrm rot="5400000">
            <a:off x="5511386" y="4985076"/>
            <a:ext cx="1019738" cy="2258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Shape, arrow&#10;&#10;Description automatically generated">
            <a:extLst>
              <a:ext uri="{FF2B5EF4-FFF2-40B4-BE49-F238E27FC236}">
                <a16:creationId xmlns:a16="http://schemas.microsoft.com/office/drawing/2014/main" id="{07BAB66B-B950-4D7E-AD87-746F3672AE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9793" y="1209701"/>
            <a:ext cx="1464002" cy="1464002"/>
          </a:xfrm>
          <a:prstGeom prst="rect">
            <a:avLst/>
          </a:prstGeom>
        </p:spPr>
      </p:pic>
      <p:sp>
        <p:nvSpPr>
          <p:cNvPr id="37" name="CasellaDiTesto 31">
            <a:extLst>
              <a:ext uri="{FF2B5EF4-FFF2-40B4-BE49-F238E27FC236}">
                <a16:creationId xmlns:a16="http://schemas.microsoft.com/office/drawing/2014/main" id="{04C91C6C-51D7-4066-94A0-0A4D30678CAB}"/>
              </a:ext>
            </a:extLst>
          </p:cNvPr>
          <p:cNvSpPr txBox="1"/>
          <p:nvPr/>
        </p:nvSpPr>
        <p:spPr>
          <a:xfrm>
            <a:off x="5911134" y="1155990"/>
            <a:ext cx="1495082" cy="369332"/>
          </a:xfrm>
          <a:prstGeom prst="rect">
            <a:avLst/>
          </a:prstGeom>
          <a:noFill/>
        </p:spPr>
        <p:txBody>
          <a:bodyPr wrap="square" rtlCol="0">
            <a:spAutoFit/>
          </a:bodyPr>
          <a:lstStyle/>
          <a:p>
            <a:r>
              <a:rPr lang="it-IT" b="1" dirty="0"/>
              <a:t>Parties</a:t>
            </a:r>
          </a:p>
        </p:txBody>
      </p:sp>
    </p:spTree>
    <p:extLst>
      <p:ext uri="{BB962C8B-B14F-4D97-AF65-F5344CB8AC3E}">
        <p14:creationId xmlns:p14="http://schemas.microsoft.com/office/powerpoint/2010/main" val="194864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par>
                          <p:cTn id="31" fill="hold">
                            <p:stCondLst>
                              <p:cond delay="1500"/>
                            </p:stCondLst>
                            <p:childTnLst>
                              <p:par>
                                <p:cTn id="32" presetID="1"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4" grpId="0" animBg="1"/>
      <p:bldP spid="23" grpId="0"/>
      <p:bldP spid="33" grpId="0"/>
      <p:bldP spid="35" grpId="0" animBg="1"/>
      <p:bldP spid="3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986F-3110-40B8-888C-4C54602DE883}"/>
              </a:ext>
            </a:extLst>
          </p:cNvPr>
          <p:cNvSpPr>
            <a:spLocks noGrp="1"/>
          </p:cNvSpPr>
          <p:nvPr>
            <p:ph type="title"/>
          </p:nvPr>
        </p:nvSpPr>
        <p:spPr>
          <a:xfrm>
            <a:off x="1235964" y="2679192"/>
            <a:ext cx="9720072" cy="1499616"/>
          </a:xfrm>
        </p:spPr>
        <p:txBody>
          <a:bodyPr>
            <a:normAutofit fontScale="90000"/>
          </a:bodyPr>
          <a:lstStyle/>
          <a:p>
            <a:pPr algn="ctr"/>
            <a:r>
              <a:rPr lang="en-US" b="1" dirty="0" err="1"/>
              <a:t>Representativness</a:t>
            </a:r>
            <a:r>
              <a:rPr lang="en-US" b="1" dirty="0"/>
              <a:t> of the sample (external validity)</a:t>
            </a:r>
            <a:br>
              <a:rPr lang="en-US" b="1" dirty="0"/>
            </a:br>
            <a:br>
              <a:rPr lang="en-GB" b="1" dirty="0"/>
            </a:br>
            <a:endParaRPr lang="en-GB" dirty="0"/>
          </a:p>
        </p:txBody>
      </p:sp>
    </p:spTree>
    <p:extLst>
      <p:ext uri="{BB962C8B-B14F-4D97-AF65-F5344CB8AC3E}">
        <p14:creationId xmlns:p14="http://schemas.microsoft.com/office/powerpoint/2010/main" val="1832948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EEC37-B08B-4E89-BAA8-C8E232A0A52A}"/>
              </a:ext>
            </a:extLst>
          </p:cNvPr>
          <p:cNvSpPr>
            <a:spLocks noGrp="1"/>
          </p:cNvSpPr>
          <p:nvPr>
            <p:ph type="title"/>
          </p:nvPr>
        </p:nvSpPr>
        <p:spPr>
          <a:xfrm>
            <a:off x="800193" y="239983"/>
            <a:ext cx="9720072" cy="719838"/>
          </a:xfrm>
        </p:spPr>
        <p:txBody>
          <a:bodyPr>
            <a:normAutofit fontScale="90000"/>
          </a:bodyPr>
          <a:lstStyle/>
          <a:p>
            <a:r>
              <a:rPr lang="en-US" b="1" dirty="0" err="1"/>
              <a:t>Representativness</a:t>
            </a:r>
            <a:r>
              <a:rPr lang="en-US" b="1" dirty="0"/>
              <a:t> of the sample</a:t>
            </a:r>
            <a:endParaRPr lang="en-GB" dirty="0"/>
          </a:p>
        </p:txBody>
      </p:sp>
      <p:pic>
        <p:nvPicPr>
          <p:cNvPr id="5" name="Content Placeholder 4">
            <a:extLst>
              <a:ext uri="{FF2B5EF4-FFF2-40B4-BE49-F238E27FC236}">
                <a16:creationId xmlns:a16="http://schemas.microsoft.com/office/drawing/2014/main" id="{B9BBA0F4-5449-4E00-B164-B2210D886C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32" t="-2319" r="-732" b="2319"/>
          <a:stretch/>
        </p:blipFill>
        <p:spPr>
          <a:xfrm>
            <a:off x="457303" y="959821"/>
            <a:ext cx="11541553" cy="5417922"/>
          </a:xfrm>
        </p:spPr>
      </p:pic>
    </p:spTree>
    <p:extLst>
      <p:ext uri="{BB962C8B-B14F-4D97-AF65-F5344CB8AC3E}">
        <p14:creationId xmlns:p14="http://schemas.microsoft.com/office/powerpoint/2010/main" val="3652582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ar chart&#10;&#10;Description automatically generated">
            <a:extLst>
              <a:ext uri="{FF2B5EF4-FFF2-40B4-BE49-F238E27FC236}">
                <a16:creationId xmlns:a16="http://schemas.microsoft.com/office/drawing/2014/main" id="{F3719546-0926-443C-A33F-F0B7D9D6F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1192"/>
            <a:ext cx="9191577" cy="5236825"/>
          </a:xfrm>
          <a:prstGeom prst="rect">
            <a:avLst/>
          </a:prstGeom>
        </p:spPr>
      </p:pic>
      <p:sp>
        <p:nvSpPr>
          <p:cNvPr id="3" name="Right Brace 2">
            <a:extLst>
              <a:ext uri="{FF2B5EF4-FFF2-40B4-BE49-F238E27FC236}">
                <a16:creationId xmlns:a16="http://schemas.microsoft.com/office/drawing/2014/main" id="{4F92668D-5AC9-4DF7-8466-57108119CE2C}"/>
              </a:ext>
            </a:extLst>
          </p:cNvPr>
          <p:cNvSpPr/>
          <p:nvPr/>
        </p:nvSpPr>
        <p:spPr>
          <a:xfrm rot="16200000">
            <a:off x="6787352" y="4271510"/>
            <a:ext cx="429208" cy="2410596"/>
          </a:xfrm>
          <a:prstGeom prst="rightBrace">
            <a:avLst>
              <a:gd name="adj1" fmla="val 57828"/>
              <a:gd name="adj2" fmla="val 4770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a:extLst>
              <a:ext uri="{FF2B5EF4-FFF2-40B4-BE49-F238E27FC236}">
                <a16:creationId xmlns:a16="http://schemas.microsoft.com/office/drawing/2014/main" id="{94947F45-8665-4EB2-91FC-F6CFE4D0F3CE}"/>
              </a:ext>
            </a:extLst>
          </p:cNvPr>
          <p:cNvSpPr txBox="1"/>
          <p:nvPr/>
        </p:nvSpPr>
        <p:spPr>
          <a:xfrm>
            <a:off x="9144047" y="2967335"/>
            <a:ext cx="2752436" cy="646331"/>
          </a:xfrm>
          <a:prstGeom prst="rect">
            <a:avLst/>
          </a:prstGeom>
          <a:noFill/>
        </p:spPr>
        <p:txBody>
          <a:bodyPr wrap="square" rtlCol="0">
            <a:spAutoFit/>
          </a:bodyPr>
          <a:lstStyle/>
          <a:p>
            <a:r>
              <a:rPr lang="en-GB" dirty="0">
                <a:solidFill>
                  <a:srgbClr val="FF0000"/>
                </a:solidFill>
              </a:rPr>
              <a:t>Significant differences in turnout</a:t>
            </a:r>
          </a:p>
        </p:txBody>
      </p:sp>
      <p:cxnSp>
        <p:nvCxnSpPr>
          <p:cNvPr id="7" name="Connector: Elbow 6">
            <a:extLst>
              <a:ext uri="{FF2B5EF4-FFF2-40B4-BE49-F238E27FC236}">
                <a16:creationId xmlns:a16="http://schemas.microsoft.com/office/drawing/2014/main" id="{12D41571-B00F-439B-BE12-3423849E615D}"/>
              </a:ext>
            </a:extLst>
          </p:cNvPr>
          <p:cNvCxnSpPr>
            <a:stCxn id="5" idx="1"/>
            <a:endCxn id="3" idx="1"/>
          </p:cNvCxnSpPr>
          <p:nvPr/>
        </p:nvCxnSpPr>
        <p:spPr>
          <a:xfrm rot="10800000" flipV="1">
            <a:off x="6946537" y="3290500"/>
            <a:ext cx="2197511" cy="1971703"/>
          </a:xfrm>
          <a:prstGeom prst="bentConnector4">
            <a:avLst>
              <a:gd name="adj1" fmla="val 43856"/>
              <a:gd name="adj2" fmla="val 165"/>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2D979E5A-A1D8-4BCD-8443-24E013167015}"/>
              </a:ext>
            </a:extLst>
          </p:cNvPr>
          <p:cNvSpPr txBox="1">
            <a:spLocks/>
          </p:cNvSpPr>
          <p:nvPr/>
        </p:nvSpPr>
        <p:spPr>
          <a:xfrm>
            <a:off x="800193" y="239983"/>
            <a:ext cx="9720072" cy="719838"/>
          </a:xfrm>
          <a:prstGeom prst="rect">
            <a:avLst/>
          </a:prstGeom>
        </p:spPr>
        <p:txBody>
          <a:bodyPr vert="horz" lIns="91440" tIns="45720" rIns="91440" bIns="45720" rtlCol="0" anchor="ctr">
            <a:normAutofit fontScale="975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b="1"/>
              <a:t>Representativness of the sample</a:t>
            </a:r>
            <a:endParaRPr lang="en-GB" dirty="0"/>
          </a:p>
        </p:txBody>
      </p:sp>
    </p:spTree>
    <p:extLst>
      <p:ext uri="{BB962C8B-B14F-4D97-AF65-F5344CB8AC3E}">
        <p14:creationId xmlns:p14="http://schemas.microsoft.com/office/powerpoint/2010/main" val="42275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5F3AE-BB97-4F7D-BFE9-4CD80B12C79F}"/>
              </a:ext>
            </a:extLst>
          </p:cNvPr>
          <p:cNvSpPr>
            <a:spLocks noGrp="1"/>
          </p:cNvSpPr>
          <p:nvPr>
            <p:ph idx="1"/>
          </p:nvPr>
        </p:nvSpPr>
        <p:spPr>
          <a:xfrm>
            <a:off x="1235963" y="284480"/>
            <a:ext cx="9720073" cy="843280"/>
          </a:xfrm>
        </p:spPr>
        <p:txBody>
          <a:bodyPr/>
          <a:lstStyle/>
          <a:p>
            <a:r>
              <a:rPr lang="en-GB" dirty="0"/>
              <a:t>But…If we </a:t>
            </a:r>
            <a:r>
              <a:rPr lang="en-GB" b="1" dirty="0"/>
              <a:t>restrict the </a:t>
            </a:r>
            <a:r>
              <a:rPr lang="en-GB" b="1" dirty="0">
                <a:highlight>
                  <a:srgbClr val="FFFF00"/>
                </a:highlight>
              </a:rPr>
              <a:t>sample to people who use internet </a:t>
            </a:r>
            <a:r>
              <a:rPr lang="en-GB" dirty="0"/>
              <a:t>the differences are significantly smaller!</a:t>
            </a:r>
          </a:p>
        </p:txBody>
      </p:sp>
      <p:pic>
        <p:nvPicPr>
          <p:cNvPr id="5" name="Picture 4" descr="Graphical user interface, website&#10;&#10;Description automatically generated">
            <a:extLst>
              <a:ext uri="{FF2B5EF4-FFF2-40B4-BE49-F238E27FC236}">
                <a16:creationId xmlns:a16="http://schemas.microsoft.com/office/drawing/2014/main" id="{D626790B-C759-451B-832A-97C6724F0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768" y="1343723"/>
            <a:ext cx="10708640" cy="5100609"/>
          </a:xfrm>
          <a:prstGeom prst="rect">
            <a:avLst/>
          </a:prstGeom>
        </p:spPr>
      </p:pic>
    </p:spTree>
    <p:extLst>
      <p:ext uri="{BB962C8B-B14F-4D97-AF65-F5344CB8AC3E}">
        <p14:creationId xmlns:p14="http://schemas.microsoft.com/office/powerpoint/2010/main" val="1228268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5A06-97B7-4738-9326-C22DB9B10533}"/>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513B0E0C-8900-44BA-B118-A4B8C580BD80}"/>
              </a:ext>
            </a:extLst>
          </p:cNvPr>
          <p:cNvSpPr>
            <a:spLocks noGrp="1"/>
          </p:cNvSpPr>
          <p:nvPr>
            <p:ph idx="1"/>
          </p:nvPr>
        </p:nvSpPr>
        <p:spPr/>
        <p:txBody>
          <a:bodyPr>
            <a:normAutofit lnSpcReduction="10000"/>
          </a:bodyPr>
          <a:lstStyle/>
          <a:p>
            <a:pPr>
              <a:buFont typeface="Arial" panose="020B0604020202020204" pitchFamily="34" charset="0"/>
              <a:buChar char="•"/>
            </a:pPr>
            <a:r>
              <a:rPr lang="en-GB" sz="3600" dirty="0"/>
              <a:t>Survey and “observational” anecdotes show popular support for political transparency initiatives despite…</a:t>
            </a:r>
          </a:p>
          <a:p>
            <a:pPr>
              <a:buFont typeface="Arial" panose="020B0604020202020204" pitchFamily="34" charset="0"/>
              <a:buChar char="•"/>
            </a:pPr>
            <a:r>
              <a:rPr lang="en-GB" sz="3600" dirty="0"/>
              <a:t>Uncertainty on the effectiveness of transparency in influencing voter’s choices (we find mostly null results).</a:t>
            </a:r>
          </a:p>
          <a:p>
            <a:pPr>
              <a:buFont typeface="Arial" panose="020B0604020202020204" pitchFamily="34" charset="0"/>
              <a:buChar char="•"/>
            </a:pPr>
            <a:r>
              <a:rPr lang="en-GB" sz="3600" dirty="0"/>
              <a:t>Politicization of transparency might be an important channel trough which transparency affects politics</a:t>
            </a:r>
          </a:p>
        </p:txBody>
      </p:sp>
    </p:spTree>
    <p:extLst>
      <p:ext uri="{BB962C8B-B14F-4D97-AF65-F5344CB8AC3E}">
        <p14:creationId xmlns:p14="http://schemas.microsoft.com/office/powerpoint/2010/main" val="141830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39B8C8E5-F3EA-4A31-97F2-A7509F088D02}"/>
              </a:ext>
            </a:extLst>
          </p:cNvPr>
          <p:cNvSpPr txBox="1"/>
          <p:nvPr/>
        </p:nvSpPr>
        <p:spPr>
          <a:xfrm>
            <a:off x="4803976" y="5684982"/>
            <a:ext cx="3287080" cy="1077218"/>
          </a:xfrm>
          <a:prstGeom prst="rect">
            <a:avLst/>
          </a:prstGeom>
          <a:noFill/>
        </p:spPr>
        <p:txBody>
          <a:bodyPr wrap="square" rtlCol="0">
            <a:spAutoFit/>
          </a:bodyPr>
          <a:lstStyle/>
          <a:p>
            <a:pPr algn="ctr"/>
            <a:r>
              <a:rPr lang="it-IT" sz="1600" dirty="0"/>
              <a:t>Slides </a:t>
            </a:r>
            <a:r>
              <a:rPr lang="it-IT" sz="1600" dirty="0" err="1"/>
              <a:t>here</a:t>
            </a:r>
            <a:r>
              <a:rPr lang="it-IT" sz="1600" dirty="0"/>
              <a:t>:</a:t>
            </a:r>
          </a:p>
          <a:p>
            <a:r>
              <a:rPr lang="it-IT" sz="1600" dirty="0"/>
              <a:t>Personal page: </a:t>
            </a:r>
            <a:r>
              <a:rPr lang="it-IT" sz="1600" dirty="0">
                <a:hlinkClick r:id="rId2">
                  <a:extLst>
                    <a:ext uri="{A12FA001-AC4F-418D-AE19-62706E023703}">
                      <ahyp:hlinkClr xmlns:ahyp="http://schemas.microsoft.com/office/drawing/2018/hyperlinkcolor" val="tx"/>
                    </a:ext>
                  </a:extLst>
                </a:hlinkClick>
              </a:rPr>
              <a:t>www.gabrielepinto.it</a:t>
            </a:r>
            <a:endParaRPr lang="it-IT" sz="1600" dirty="0"/>
          </a:p>
          <a:p>
            <a:r>
              <a:rPr lang="it-IT" sz="1600" dirty="0"/>
              <a:t>Email: </a:t>
            </a:r>
            <a:r>
              <a:rPr lang="it-IT" sz="1600" dirty="0">
                <a:hlinkClick r:id="rId3">
                  <a:extLst>
                    <a:ext uri="{A12FA001-AC4F-418D-AE19-62706E023703}">
                      <ahyp:hlinkClr xmlns:ahyp="http://schemas.microsoft.com/office/drawing/2018/hyperlinkcolor" val="tx"/>
                    </a:ext>
                  </a:extLst>
                </a:hlinkClick>
              </a:rPr>
              <a:t>gabriele.pinto@uniroma1.it</a:t>
            </a:r>
            <a:endParaRPr lang="it-IT" sz="1600" dirty="0"/>
          </a:p>
          <a:p>
            <a:r>
              <a:rPr lang="it-IT" sz="1600" dirty="0"/>
              <a:t>Twitter: @gabrieleaopinto</a:t>
            </a:r>
          </a:p>
        </p:txBody>
      </p:sp>
      <p:pic>
        <p:nvPicPr>
          <p:cNvPr id="12" name="Immagine 11" descr="Immagine che contiene testo, grafica vettoriale&#10;&#10;Descrizione generata automaticamente">
            <a:extLst>
              <a:ext uri="{FF2B5EF4-FFF2-40B4-BE49-F238E27FC236}">
                <a16:creationId xmlns:a16="http://schemas.microsoft.com/office/drawing/2014/main" id="{44D808F4-A737-43E2-9AFB-BE0DB6776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4737" y="0"/>
            <a:ext cx="4962525" cy="5715000"/>
          </a:xfrm>
          <a:prstGeom prst="rect">
            <a:avLst/>
          </a:prstGeom>
        </p:spPr>
      </p:pic>
    </p:spTree>
    <p:extLst>
      <p:ext uri="{BB962C8B-B14F-4D97-AF65-F5344CB8AC3E}">
        <p14:creationId xmlns:p14="http://schemas.microsoft.com/office/powerpoint/2010/main" val="122876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4000"/>
                                        <p:tgtEl>
                                          <p:spTgt spid="12"/>
                                        </p:tgtEl>
                                      </p:cBhvr>
                                    </p:animEffect>
                                  </p:childTnLst>
                                </p:cTn>
                              </p:par>
                            </p:childTnLst>
                          </p:cTn>
                        </p:par>
                        <p:par>
                          <p:cTn id="8" fill="hold">
                            <p:stCondLst>
                              <p:cond delay="4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343C-33E5-433B-BFF5-FF4DF172D7FE}"/>
              </a:ext>
            </a:extLst>
          </p:cNvPr>
          <p:cNvSpPr>
            <a:spLocks noGrp="1"/>
          </p:cNvSpPr>
          <p:nvPr>
            <p:ph type="title"/>
          </p:nvPr>
        </p:nvSpPr>
        <p:spPr>
          <a:xfrm>
            <a:off x="2437291" y="2321653"/>
            <a:ext cx="7501036" cy="1499616"/>
          </a:xfrm>
        </p:spPr>
        <p:txBody>
          <a:bodyPr/>
          <a:lstStyle/>
          <a:p>
            <a:r>
              <a:rPr lang="en-GB" dirty="0"/>
              <a:t>Let’s take a step back….in 2013</a:t>
            </a:r>
          </a:p>
        </p:txBody>
      </p:sp>
    </p:spTree>
    <p:extLst>
      <p:ext uri="{BB962C8B-B14F-4D97-AF65-F5344CB8AC3E}">
        <p14:creationId xmlns:p14="http://schemas.microsoft.com/office/powerpoint/2010/main" val="3906189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8AD1FA-5135-450E-B5D9-201226C34394}"/>
              </a:ext>
            </a:extLst>
          </p:cNvPr>
          <p:cNvSpPr>
            <a:spLocks noGrp="1"/>
          </p:cNvSpPr>
          <p:nvPr>
            <p:ph type="title"/>
          </p:nvPr>
        </p:nvSpPr>
        <p:spPr>
          <a:xfrm>
            <a:off x="1024128" y="677580"/>
            <a:ext cx="6066818" cy="1499616"/>
          </a:xfrm>
        </p:spPr>
        <p:txBody>
          <a:bodyPr>
            <a:normAutofit fontScale="90000"/>
          </a:bodyPr>
          <a:lstStyle/>
          <a:p>
            <a:r>
              <a:rPr lang="it-IT" dirty="0" err="1"/>
              <a:t>Experimental</a:t>
            </a:r>
            <a:r>
              <a:rPr lang="it-IT" dirty="0"/>
              <a:t> LITERATURE on THE </a:t>
            </a:r>
            <a:r>
              <a:rPr lang="it-IT" dirty="0" err="1"/>
              <a:t>effect</a:t>
            </a:r>
            <a:r>
              <a:rPr lang="it-IT" dirty="0"/>
              <a:t> of information on accountability</a:t>
            </a:r>
          </a:p>
        </p:txBody>
      </p:sp>
      <p:sp>
        <p:nvSpPr>
          <p:cNvPr id="3" name="Segnaposto contenuto 2">
            <a:extLst>
              <a:ext uri="{FF2B5EF4-FFF2-40B4-BE49-F238E27FC236}">
                <a16:creationId xmlns:a16="http://schemas.microsoft.com/office/drawing/2014/main" id="{7A1B13D0-5FF9-4329-97CC-75B46BEC01EB}"/>
              </a:ext>
            </a:extLst>
          </p:cNvPr>
          <p:cNvSpPr>
            <a:spLocks noGrp="1"/>
          </p:cNvSpPr>
          <p:nvPr>
            <p:ph idx="1"/>
          </p:nvPr>
        </p:nvSpPr>
        <p:spPr>
          <a:xfrm>
            <a:off x="1024128" y="2286000"/>
            <a:ext cx="6066818" cy="4023360"/>
          </a:xfrm>
        </p:spPr>
        <p:txBody>
          <a:bodyPr>
            <a:normAutofit/>
          </a:bodyPr>
          <a:lstStyle/>
          <a:p>
            <a:pPr>
              <a:buFont typeface="Wingdings" panose="05000000000000000000" pitchFamily="2" charset="2"/>
              <a:buChar char="§"/>
            </a:pPr>
            <a:r>
              <a:rPr lang="it-IT" dirty="0" err="1"/>
              <a:t>Metaketa</a:t>
            </a:r>
            <a:r>
              <a:rPr lang="it-IT" dirty="0"/>
              <a:t> </a:t>
            </a:r>
            <a:r>
              <a:rPr lang="it-IT" dirty="0" err="1"/>
              <a:t>Initiative</a:t>
            </a:r>
            <a:r>
              <a:rPr lang="it-IT" dirty="0"/>
              <a:t> 1 – Information and Accountability (8 esperimenti coordinati in vari paesi del mondo)</a:t>
            </a:r>
          </a:p>
          <a:p>
            <a:pPr>
              <a:buFont typeface="Wingdings" panose="05000000000000000000" pitchFamily="2" charset="2"/>
              <a:buChar char="§"/>
            </a:pPr>
            <a:r>
              <a:rPr lang="it-IT" dirty="0"/>
              <a:t>Small or </a:t>
            </a:r>
            <a:r>
              <a:rPr lang="it-IT" dirty="0" err="1"/>
              <a:t>null</a:t>
            </a:r>
            <a:r>
              <a:rPr lang="it-IT" dirty="0"/>
              <a:t> </a:t>
            </a:r>
            <a:r>
              <a:rPr lang="it-IT" dirty="0" err="1"/>
              <a:t>effects</a:t>
            </a:r>
            <a:r>
              <a:rPr lang="it-IT" dirty="0"/>
              <a:t> of information on </a:t>
            </a:r>
            <a:r>
              <a:rPr lang="it-IT" dirty="0" err="1"/>
              <a:t>voter</a:t>
            </a:r>
            <a:r>
              <a:rPr lang="it-IT" dirty="0"/>
              <a:t> </a:t>
            </a:r>
            <a:r>
              <a:rPr lang="it-IT" dirty="0" err="1"/>
              <a:t>behaviour</a:t>
            </a:r>
            <a:endParaRPr lang="it-IT" dirty="0"/>
          </a:p>
          <a:p>
            <a:pPr>
              <a:buFont typeface="Wingdings" panose="05000000000000000000" pitchFamily="2" charset="2"/>
              <a:buChar char="§"/>
            </a:pPr>
            <a:r>
              <a:rPr lang="it-IT" dirty="0" err="1"/>
              <a:t>Contraddicting</a:t>
            </a:r>
            <a:r>
              <a:rPr lang="it-IT" dirty="0"/>
              <a:t> </a:t>
            </a:r>
            <a:r>
              <a:rPr lang="it-IT" dirty="0" err="1"/>
              <a:t>evidence</a:t>
            </a:r>
            <a:r>
              <a:rPr lang="it-IT" dirty="0"/>
              <a:t> (World Bank Review 2016)</a:t>
            </a:r>
          </a:p>
          <a:p>
            <a:pPr marL="0" indent="0">
              <a:buNone/>
            </a:pPr>
            <a:r>
              <a:rPr lang="it-IT" dirty="0"/>
              <a:t>GAP TO FILL</a:t>
            </a:r>
          </a:p>
          <a:p>
            <a:pPr lvl="1">
              <a:buFont typeface="Wingdings" panose="05000000000000000000" pitchFamily="2" charset="2"/>
              <a:buChar char="§"/>
            </a:pPr>
            <a:r>
              <a:rPr lang="it-IT" dirty="0" err="1"/>
              <a:t>Most</a:t>
            </a:r>
            <a:r>
              <a:rPr lang="it-IT" dirty="0"/>
              <a:t> </a:t>
            </a:r>
            <a:r>
              <a:rPr lang="it-IT" dirty="0" err="1"/>
              <a:t>experiments</a:t>
            </a:r>
            <a:r>
              <a:rPr lang="it-IT" dirty="0"/>
              <a:t> are </a:t>
            </a:r>
            <a:r>
              <a:rPr lang="it-IT" dirty="0" err="1"/>
              <a:t>run</a:t>
            </a:r>
            <a:r>
              <a:rPr lang="it-IT" dirty="0"/>
              <a:t> in </a:t>
            </a:r>
            <a:r>
              <a:rPr lang="it-IT" dirty="0" err="1"/>
              <a:t>developing</a:t>
            </a:r>
            <a:r>
              <a:rPr lang="it-IT" dirty="0"/>
              <a:t> countries</a:t>
            </a:r>
          </a:p>
          <a:p>
            <a:pPr lvl="1">
              <a:buFont typeface="Wingdings" panose="05000000000000000000" pitchFamily="2" charset="2"/>
              <a:buChar char="§"/>
            </a:pPr>
            <a:r>
              <a:rPr lang="it-IT" dirty="0"/>
              <a:t>Information </a:t>
            </a:r>
            <a:r>
              <a:rPr lang="it-IT" dirty="0" err="1"/>
              <a:t>regarding</a:t>
            </a:r>
            <a:r>
              <a:rPr lang="it-IT" dirty="0"/>
              <a:t> «performance» of </a:t>
            </a:r>
            <a:r>
              <a:rPr lang="it-IT" dirty="0" err="1"/>
              <a:t>politicians</a:t>
            </a:r>
            <a:r>
              <a:rPr lang="it-IT" dirty="0"/>
              <a:t>. </a:t>
            </a:r>
            <a:r>
              <a:rPr lang="it-IT" dirty="0" err="1"/>
              <a:t>Mostly</a:t>
            </a:r>
            <a:r>
              <a:rPr lang="it-IT" dirty="0"/>
              <a:t> </a:t>
            </a:r>
            <a:r>
              <a:rPr lang="it-IT" dirty="0" err="1"/>
              <a:t>based</a:t>
            </a:r>
            <a:r>
              <a:rPr lang="it-IT" dirty="0"/>
              <a:t> on «</a:t>
            </a:r>
            <a:r>
              <a:rPr lang="it-IT" dirty="0" err="1"/>
              <a:t>sanctioning</a:t>
            </a:r>
            <a:r>
              <a:rPr lang="it-IT" dirty="0"/>
              <a:t> model» </a:t>
            </a:r>
            <a:r>
              <a:rPr lang="it-IT" dirty="0" err="1"/>
              <a:t>rather</a:t>
            </a:r>
            <a:r>
              <a:rPr lang="it-IT" dirty="0"/>
              <a:t> </a:t>
            </a:r>
            <a:r>
              <a:rPr lang="it-IT" dirty="0" err="1"/>
              <a:t>than</a:t>
            </a:r>
            <a:r>
              <a:rPr lang="it-IT" dirty="0"/>
              <a:t> «</a:t>
            </a:r>
            <a:r>
              <a:rPr lang="it-IT" dirty="0" err="1"/>
              <a:t>selection</a:t>
            </a:r>
            <a:r>
              <a:rPr lang="it-IT" dirty="0"/>
              <a:t> model».</a:t>
            </a:r>
          </a:p>
          <a:p>
            <a:pPr lvl="1">
              <a:buFont typeface="Wingdings" panose="05000000000000000000" pitchFamily="2" charset="2"/>
              <a:buChar char="§"/>
            </a:pPr>
            <a:r>
              <a:rPr lang="it-IT" dirty="0"/>
              <a:t>«ad hoc» </a:t>
            </a:r>
            <a:r>
              <a:rPr lang="it-IT" dirty="0" err="1"/>
              <a:t>campaign</a:t>
            </a:r>
            <a:endParaRPr lang="it-IT" dirty="0"/>
          </a:p>
        </p:txBody>
      </p:sp>
      <p:pic>
        <p:nvPicPr>
          <p:cNvPr id="5" name="Immagine 4">
            <a:extLst>
              <a:ext uri="{FF2B5EF4-FFF2-40B4-BE49-F238E27FC236}">
                <a16:creationId xmlns:a16="http://schemas.microsoft.com/office/drawing/2014/main" id="{D178855A-0015-4545-8E70-741F015DBACF}"/>
              </a:ext>
            </a:extLst>
          </p:cNvPr>
          <p:cNvPicPr>
            <a:picLocks noChangeAspect="1"/>
          </p:cNvPicPr>
          <p:nvPr/>
        </p:nvPicPr>
        <p:blipFill>
          <a:blip r:embed="rId2"/>
          <a:stretch>
            <a:fillRect/>
          </a:stretch>
        </p:blipFill>
        <p:spPr>
          <a:xfrm>
            <a:off x="7353100" y="1335562"/>
            <a:ext cx="3999654" cy="2479785"/>
          </a:xfrm>
          <a:prstGeom prst="rect">
            <a:avLst/>
          </a:prstGeom>
        </p:spPr>
      </p:pic>
      <p:pic>
        <p:nvPicPr>
          <p:cNvPr id="7" name="Immagine 6">
            <a:extLst>
              <a:ext uri="{FF2B5EF4-FFF2-40B4-BE49-F238E27FC236}">
                <a16:creationId xmlns:a16="http://schemas.microsoft.com/office/drawing/2014/main" id="{610D2812-C2C6-4336-BCB4-CAFD9B94A05C}"/>
              </a:ext>
            </a:extLst>
          </p:cNvPr>
          <p:cNvPicPr>
            <a:picLocks noChangeAspect="1"/>
          </p:cNvPicPr>
          <p:nvPr/>
        </p:nvPicPr>
        <p:blipFill>
          <a:blip r:embed="rId3"/>
          <a:stretch>
            <a:fillRect/>
          </a:stretch>
        </p:blipFill>
        <p:spPr>
          <a:xfrm>
            <a:off x="7515322" y="241250"/>
            <a:ext cx="3999654" cy="2279802"/>
          </a:xfrm>
          <a:prstGeom prst="rect">
            <a:avLst/>
          </a:prstGeom>
        </p:spPr>
      </p:pic>
      <p:sp>
        <p:nvSpPr>
          <p:cNvPr id="4" name="Arrow: Right 3">
            <a:extLst>
              <a:ext uri="{FF2B5EF4-FFF2-40B4-BE49-F238E27FC236}">
                <a16:creationId xmlns:a16="http://schemas.microsoft.com/office/drawing/2014/main" id="{769DFAC7-D477-4447-9AE5-B56F026D1DAA}"/>
              </a:ext>
            </a:extLst>
          </p:cNvPr>
          <p:cNvSpPr/>
          <p:nvPr/>
        </p:nvSpPr>
        <p:spPr>
          <a:xfrm rot="20700000">
            <a:off x="5987766" y="3473616"/>
            <a:ext cx="2719463" cy="387076"/>
          </a:xfrm>
          <a:prstGeom prst="rightArrow">
            <a:avLst>
              <a:gd name="adj1" fmla="val 17652"/>
              <a:gd name="adj2" fmla="val 54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885F198-EA21-4F78-834A-EFB64ACE0BFD}"/>
              </a:ext>
            </a:extLst>
          </p:cNvPr>
          <p:cNvSpPr txBox="1"/>
          <p:nvPr/>
        </p:nvSpPr>
        <p:spPr>
          <a:xfrm>
            <a:off x="7635891" y="4706321"/>
            <a:ext cx="4685418" cy="1546064"/>
          </a:xfrm>
          <a:prstGeom prst="rect">
            <a:avLst/>
          </a:prstGeom>
          <a:noFill/>
        </p:spPr>
        <p:txBody>
          <a:bodyPr wrap="square" rtlCol="0">
            <a:spAutoFit/>
          </a:bodyPr>
          <a:lstStyle/>
          <a:p>
            <a:r>
              <a:rPr lang="en-GB" dirty="0"/>
              <a:t>OUR EXPERIMENT</a:t>
            </a:r>
          </a:p>
          <a:p>
            <a:pPr marL="265176" lvl="1" indent="-137160" defTabSz="914400">
              <a:lnSpc>
                <a:spcPct val="90000"/>
              </a:lnSpc>
              <a:spcBef>
                <a:spcPts val="200"/>
              </a:spcBef>
              <a:spcAft>
                <a:spcPts val="400"/>
              </a:spcAft>
              <a:buClr>
                <a:srgbClr val="FF0000"/>
              </a:buClr>
              <a:buFont typeface="Wingdings" panose="05000000000000000000" pitchFamily="2" charset="2"/>
              <a:buChar char="§"/>
            </a:pPr>
            <a:r>
              <a:rPr lang="en-GB" dirty="0"/>
              <a:t>Experiment in a developed country (Italy)</a:t>
            </a:r>
          </a:p>
          <a:p>
            <a:pPr marL="265176" lvl="1" indent="-137160" defTabSz="914400">
              <a:lnSpc>
                <a:spcPct val="90000"/>
              </a:lnSpc>
              <a:spcBef>
                <a:spcPts val="200"/>
              </a:spcBef>
              <a:spcAft>
                <a:spcPts val="400"/>
              </a:spcAft>
              <a:buClr>
                <a:srgbClr val="FF0000"/>
              </a:buClr>
              <a:buFont typeface="Wingdings" panose="05000000000000000000" pitchFamily="2" charset="2"/>
              <a:buChar char="§"/>
            </a:pPr>
            <a:r>
              <a:rPr lang="en-GB" dirty="0"/>
              <a:t>Context with many candidates “Selection model”</a:t>
            </a:r>
          </a:p>
          <a:p>
            <a:pPr marL="265176" lvl="1" indent="-137160" defTabSz="914400">
              <a:lnSpc>
                <a:spcPct val="90000"/>
              </a:lnSpc>
              <a:spcBef>
                <a:spcPts val="200"/>
              </a:spcBef>
              <a:spcAft>
                <a:spcPts val="400"/>
              </a:spcAft>
              <a:buClr>
                <a:srgbClr val="FF0000"/>
              </a:buClr>
              <a:buFont typeface="Wingdings" panose="05000000000000000000" pitchFamily="2" charset="2"/>
              <a:buChar char="§"/>
            </a:pPr>
            <a:r>
              <a:rPr lang="en-GB" dirty="0"/>
              <a:t>Mimics real campaign</a:t>
            </a:r>
          </a:p>
        </p:txBody>
      </p:sp>
      <p:sp>
        <p:nvSpPr>
          <p:cNvPr id="8" name="Arrow: Right 7">
            <a:extLst>
              <a:ext uri="{FF2B5EF4-FFF2-40B4-BE49-F238E27FC236}">
                <a16:creationId xmlns:a16="http://schemas.microsoft.com/office/drawing/2014/main" id="{EA1EA535-078A-4AC7-8383-34396C9DAD8E}"/>
              </a:ext>
            </a:extLst>
          </p:cNvPr>
          <p:cNvSpPr/>
          <p:nvPr/>
        </p:nvSpPr>
        <p:spPr>
          <a:xfrm rot="10800000">
            <a:off x="7090946" y="5282292"/>
            <a:ext cx="480291" cy="48029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309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F111-E99C-41E0-9E84-D759B3530AE1}"/>
              </a:ext>
            </a:extLst>
          </p:cNvPr>
          <p:cNvSpPr>
            <a:spLocks noGrp="1"/>
          </p:cNvSpPr>
          <p:nvPr>
            <p:ph type="title"/>
          </p:nvPr>
        </p:nvSpPr>
        <p:spPr/>
        <p:txBody>
          <a:bodyPr/>
          <a:lstStyle/>
          <a:p>
            <a:r>
              <a:rPr lang="en-GB" dirty="0"/>
              <a:t>LITERATURE / OUR CONTRIBUTION</a:t>
            </a:r>
          </a:p>
        </p:txBody>
      </p:sp>
      <p:sp>
        <p:nvSpPr>
          <p:cNvPr id="4" name="Content Placeholder 2">
            <a:extLst>
              <a:ext uri="{FF2B5EF4-FFF2-40B4-BE49-F238E27FC236}">
                <a16:creationId xmlns:a16="http://schemas.microsoft.com/office/drawing/2014/main" id="{FD5EDA18-C038-469E-9D10-B6931ED5DCB1}"/>
              </a:ext>
            </a:extLst>
          </p:cNvPr>
          <p:cNvSpPr txBox="1">
            <a:spLocks/>
          </p:cNvSpPr>
          <p:nvPr/>
        </p:nvSpPr>
        <p:spPr>
          <a:xfrm>
            <a:off x="1238874" y="1921164"/>
            <a:ext cx="9714252" cy="4554451"/>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lnSpc>
                <a:spcPct val="107000"/>
              </a:lnSpc>
              <a:spcAft>
                <a:spcPts val="800"/>
              </a:spcAft>
            </a:pPr>
            <a:endParaRPr lang="en-US" sz="1800" b="1" dirty="0">
              <a:effectLst/>
              <a:latin typeface="Tw Cen MT (Body)"/>
              <a:ea typeface="DengXian" panose="02010600030101010101" pitchFamily="2" charset="-122"/>
              <a:cs typeface="Times New Roman" panose="02020603050405020304" pitchFamily="18" charset="0"/>
            </a:endParaRPr>
          </a:p>
          <a:p>
            <a:pPr algn="just">
              <a:lnSpc>
                <a:spcPct val="107000"/>
              </a:lnSpc>
              <a:spcAft>
                <a:spcPts val="800"/>
              </a:spcAft>
            </a:pPr>
            <a:r>
              <a:rPr lang="en-US" sz="1800" i="1" dirty="0">
                <a:latin typeface="Tw Cen MT (Body)"/>
                <a:ea typeface="DengXian" panose="02010600030101010101" pitchFamily="2" charset="-122"/>
                <a:cs typeface="Times New Roman" panose="02020603050405020304" pitchFamily="18" charset="0"/>
              </a:rPr>
              <a:t>1 - </a:t>
            </a:r>
            <a:r>
              <a:rPr lang="en-US" sz="1800" dirty="0">
                <a:effectLst/>
                <a:latin typeface="Tw Cen MT (Body)"/>
                <a:ea typeface="DengXian" panose="02010600030101010101" pitchFamily="2" charset="-122"/>
                <a:cs typeface="Times New Roman" panose="02020603050405020304" pitchFamily="18" charset="0"/>
              </a:rPr>
              <a:t>these characteristics (education, work, and political experience) can impact voter behavior since voters can use these traits as shortcuts to evaluate candidates </a:t>
            </a:r>
            <a:r>
              <a:rPr lang="en-US" sz="1800" kern="1200" dirty="0">
                <a:solidFill>
                  <a:srgbClr val="0070C0"/>
                </a:solidFill>
                <a:effectLst/>
                <a:latin typeface="Tw Cen MT (Body)"/>
                <a:ea typeface="DengXian" panose="02010600030101010101" pitchFamily="2" charset="-122"/>
                <a:cs typeface="Times New Roman" panose="02020603050405020304" pitchFamily="18" charset="0"/>
              </a:rPr>
              <a:t>(Campbell &amp; Cowley, 2014; </a:t>
            </a:r>
            <a:r>
              <a:rPr lang="en-US" sz="1800" kern="1200" dirty="0" err="1">
                <a:solidFill>
                  <a:srgbClr val="0070C0"/>
                </a:solidFill>
                <a:effectLst/>
                <a:latin typeface="Tw Cen MT (Body)"/>
                <a:ea typeface="DengXian" panose="02010600030101010101" pitchFamily="2" charset="-122"/>
                <a:cs typeface="Times New Roman" panose="02020603050405020304" pitchFamily="18" charset="0"/>
              </a:rPr>
              <a:t>Mechtel</a:t>
            </a:r>
            <a:r>
              <a:rPr lang="en-US" sz="1800" kern="1200" dirty="0">
                <a:solidFill>
                  <a:srgbClr val="0070C0"/>
                </a:solidFill>
                <a:effectLst/>
                <a:latin typeface="Tw Cen MT (Body)"/>
                <a:ea typeface="DengXian" panose="02010600030101010101" pitchFamily="2" charset="-122"/>
                <a:cs typeface="Times New Roman" panose="02020603050405020304" pitchFamily="18" charset="0"/>
              </a:rPr>
              <a:t>, 2014)</a:t>
            </a:r>
            <a:r>
              <a:rPr lang="en-US" sz="1800" dirty="0">
                <a:effectLst/>
                <a:latin typeface="Tw Cen MT (Body)"/>
                <a:ea typeface="DengXian" panose="02010600030101010101" pitchFamily="2" charset="-122"/>
                <a:cs typeface="Times New Roman" panose="02020603050405020304" pitchFamily="18" charset="0"/>
              </a:rPr>
              <a:t>. </a:t>
            </a:r>
          </a:p>
          <a:p>
            <a:pPr algn="just">
              <a:lnSpc>
                <a:spcPct val="107000"/>
              </a:lnSpc>
              <a:spcAft>
                <a:spcPts val="800"/>
              </a:spcAft>
            </a:pPr>
            <a:r>
              <a:rPr lang="en-US" sz="1800" dirty="0">
                <a:effectLst/>
                <a:latin typeface="Tw Cen MT (Body)"/>
                <a:ea typeface="DengXian" panose="02010600030101010101" pitchFamily="2" charset="-122"/>
                <a:cs typeface="Times New Roman" panose="02020603050405020304" pitchFamily="18" charset="0"/>
              </a:rPr>
              <a:t>2 - the information we provide is very basic: it does not require any kind of political sophistication.</a:t>
            </a:r>
            <a:r>
              <a:rPr lang="en-US" sz="1800" i="1" dirty="0">
                <a:effectLst/>
                <a:latin typeface="Tw Cen MT (Body)"/>
                <a:ea typeface="DengXian" panose="02010600030101010101" pitchFamily="2" charset="-122"/>
                <a:cs typeface="Times New Roman" panose="02020603050405020304" pitchFamily="18" charset="0"/>
              </a:rPr>
              <a:t> </a:t>
            </a:r>
          </a:p>
          <a:p>
            <a:pPr algn="just">
              <a:lnSpc>
                <a:spcPct val="107000"/>
              </a:lnSpc>
              <a:spcAft>
                <a:spcPts val="800"/>
              </a:spcAft>
            </a:pPr>
            <a:r>
              <a:rPr lang="en-US" sz="1800" dirty="0">
                <a:effectLst/>
                <a:latin typeface="Tw Cen MT (Body)"/>
                <a:ea typeface="DengXian" panose="02010600030101010101" pitchFamily="2" charset="-122"/>
                <a:cs typeface="Times New Roman" panose="02020603050405020304" pitchFamily="18" charset="0"/>
              </a:rPr>
              <a:t>3- we can evaluate the impact on candidates with no experience (and no performance..). </a:t>
            </a:r>
          </a:p>
          <a:p>
            <a:pPr algn="just">
              <a:lnSpc>
                <a:spcPct val="107000"/>
              </a:lnSpc>
              <a:spcAft>
                <a:spcPts val="800"/>
              </a:spcAft>
            </a:pPr>
            <a:r>
              <a:rPr lang="en-US" sz="1800" i="1" dirty="0">
                <a:effectLst/>
                <a:latin typeface="Tw Cen MT (Body)"/>
                <a:ea typeface="DengXian" panose="02010600030101010101" pitchFamily="2" charset="-122"/>
                <a:cs typeface="Times New Roman" panose="02020603050405020304" pitchFamily="18" charset="0"/>
              </a:rPr>
              <a:t>4- </a:t>
            </a:r>
            <a:r>
              <a:rPr lang="en-US" sz="1800" dirty="0">
                <a:effectLst/>
                <a:latin typeface="Tw Cen MT (Body)"/>
                <a:ea typeface="DengXian" panose="02010600030101010101" pitchFamily="2" charset="-122"/>
                <a:cs typeface="Times New Roman" panose="02020603050405020304" pitchFamily="18" charset="0"/>
              </a:rPr>
              <a:t>Low search cost </a:t>
            </a:r>
            <a:r>
              <a:rPr lang="en-US" sz="1800" kern="1200" dirty="0">
                <a:solidFill>
                  <a:srgbClr val="0070C0"/>
                </a:solidFill>
                <a:effectLst/>
                <a:latin typeface="Tw Cen MT (Body)"/>
                <a:ea typeface="DengXian" panose="02010600030101010101" pitchFamily="2" charset="-122"/>
                <a:cs typeface="Times New Roman" panose="02020603050405020304" pitchFamily="18" charset="0"/>
              </a:rPr>
              <a:t>(</a:t>
            </a:r>
            <a:r>
              <a:rPr lang="en-US" sz="1800" kern="1200" dirty="0" err="1">
                <a:solidFill>
                  <a:srgbClr val="0070C0"/>
                </a:solidFill>
                <a:effectLst/>
                <a:latin typeface="Tw Cen MT (Body)"/>
                <a:ea typeface="DengXian" panose="02010600030101010101" pitchFamily="2" charset="-122"/>
                <a:cs typeface="Times New Roman" panose="02020603050405020304" pitchFamily="18" charset="0"/>
              </a:rPr>
              <a:t>Redlawsk</a:t>
            </a:r>
            <a:r>
              <a:rPr lang="en-US" sz="1800" kern="1200" dirty="0">
                <a:solidFill>
                  <a:srgbClr val="0070C0"/>
                </a:solidFill>
                <a:effectLst/>
                <a:latin typeface="Tw Cen MT (Body)"/>
                <a:ea typeface="DengXian" panose="02010600030101010101" pitchFamily="2" charset="-122"/>
                <a:cs typeface="Times New Roman" panose="02020603050405020304" pitchFamily="18" charset="0"/>
              </a:rPr>
              <a:t>, 2004) </a:t>
            </a:r>
            <a:r>
              <a:rPr lang="en-US" sz="1800" dirty="0">
                <a:effectLst/>
                <a:latin typeface="Tw Cen MT (Body)"/>
                <a:ea typeface="DengXian" panose="02010600030101010101" pitchFamily="2" charset="-122"/>
                <a:cs typeface="Times New Roman" panose="02020603050405020304" pitchFamily="18" charset="0"/>
              </a:rPr>
              <a:t>a simple and lean website. </a:t>
            </a:r>
          </a:p>
          <a:p>
            <a:pPr algn="just">
              <a:lnSpc>
                <a:spcPct val="107000"/>
              </a:lnSpc>
              <a:spcAft>
                <a:spcPts val="800"/>
              </a:spcAft>
            </a:pPr>
            <a:r>
              <a:rPr lang="en-US" sz="1800" dirty="0">
                <a:effectLst/>
                <a:latin typeface="Tw Cen MT (Body)"/>
                <a:ea typeface="DengXian" panose="02010600030101010101" pitchFamily="2" charset="-122"/>
                <a:cs typeface="Times New Roman" panose="02020603050405020304" pitchFamily="18" charset="0"/>
              </a:rPr>
              <a:t>5- the information set is taken from the recently introduced compulsory transparency requirements introduced by a Law against corruption (“</a:t>
            </a:r>
            <a:r>
              <a:rPr lang="en-US" sz="1800" i="1" dirty="0" err="1">
                <a:effectLst/>
                <a:latin typeface="Tw Cen MT (Body)"/>
                <a:ea typeface="DengXian" panose="02010600030101010101" pitchFamily="2" charset="-122"/>
                <a:cs typeface="Times New Roman" panose="02020603050405020304" pitchFamily="18" charset="0"/>
              </a:rPr>
              <a:t>Legge</a:t>
            </a:r>
            <a:r>
              <a:rPr lang="en-US" sz="1800" i="1" dirty="0">
                <a:effectLst/>
                <a:latin typeface="Tw Cen MT (Body)"/>
                <a:ea typeface="DengXian" panose="02010600030101010101" pitchFamily="2" charset="-122"/>
                <a:cs typeface="Times New Roman" panose="02020603050405020304" pitchFamily="18" charset="0"/>
              </a:rPr>
              <a:t> </a:t>
            </a:r>
            <a:r>
              <a:rPr lang="en-US" sz="1800" i="1" dirty="0" err="1">
                <a:effectLst/>
                <a:latin typeface="Tw Cen MT (Body)"/>
                <a:ea typeface="DengXian" panose="02010600030101010101" pitchFamily="2" charset="-122"/>
                <a:cs typeface="Times New Roman" panose="02020603050405020304" pitchFamily="18" charset="0"/>
              </a:rPr>
              <a:t>spazzacorrotti</a:t>
            </a:r>
            <a:r>
              <a:rPr lang="en-US" sz="1800" dirty="0">
                <a:effectLst/>
                <a:latin typeface="Tw Cen MT (Body)"/>
                <a:ea typeface="DengXian" panose="02010600030101010101" pitchFamily="2" charset="-122"/>
                <a:cs typeface="Times New Roman" panose="02020603050405020304" pitchFamily="18" charset="0"/>
              </a:rPr>
              <a:t>”). This latter point ensures the non-partisanship of information.</a:t>
            </a:r>
            <a:r>
              <a:rPr lang="en-US" sz="1800" i="1" dirty="0">
                <a:effectLst/>
                <a:latin typeface="Tw Cen MT (Body)"/>
                <a:ea typeface="DengXian" panose="02010600030101010101" pitchFamily="2" charset="-122"/>
                <a:cs typeface="Times New Roman" panose="02020603050405020304" pitchFamily="18" charset="0"/>
              </a:rPr>
              <a:t>  </a:t>
            </a:r>
          </a:p>
          <a:p>
            <a:pPr algn="just">
              <a:lnSpc>
                <a:spcPct val="107000"/>
              </a:lnSpc>
              <a:spcAft>
                <a:spcPts val="800"/>
              </a:spcAft>
            </a:pPr>
            <a:r>
              <a:rPr lang="en-US" sz="1800" dirty="0">
                <a:effectLst/>
                <a:latin typeface="Tw Cen MT (Body)"/>
                <a:ea typeface="DengXian" panose="02010600030101010101" pitchFamily="2" charset="-122"/>
                <a:cs typeface="Times New Roman" panose="02020603050405020304" pitchFamily="18" charset="0"/>
              </a:rPr>
              <a:t>6- the informational campaign we organized mimics some real examples of the campaign organized by civil society in Italy. We thus replicate previous realistic cases where civil society organizations used </a:t>
            </a:r>
            <a:r>
              <a:rPr lang="en-US" sz="1800" i="1" dirty="0">
                <a:effectLst/>
                <a:latin typeface="Tw Cen MT (Body)"/>
                <a:ea typeface="DengXian" panose="02010600030101010101" pitchFamily="2" charset="-122"/>
                <a:cs typeface="Times New Roman" panose="02020603050405020304" pitchFamily="18" charset="0"/>
              </a:rPr>
              <a:t>political transparency</a:t>
            </a:r>
            <a:r>
              <a:rPr lang="en-US" sz="1800" dirty="0">
                <a:effectLst/>
                <a:latin typeface="Tw Cen MT (Body)"/>
                <a:ea typeface="DengXian" panose="02010600030101010101" pitchFamily="2" charset="-122"/>
                <a:cs typeface="Times New Roman" panose="02020603050405020304" pitchFamily="18" charset="0"/>
              </a:rPr>
              <a:t> to influence elections.</a:t>
            </a:r>
          </a:p>
          <a:p>
            <a:endParaRPr lang="en-GB" sz="900" dirty="0"/>
          </a:p>
        </p:txBody>
      </p:sp>
    </p:spTree>
    <p:extLst>
      <p:ext uri="{BB962C8B-B14F-4D97-AF65-F5344CB8AC3E}">
        <p14:creationId xmlns:p14="http://schemas.microsoft.com/office/powerpoint/2010/main" val="39553918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8DC558CC-4432-44B6-A9BF-C9DAA49FB006}"/>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kern="1200" cap="all" spc="200" baseline="0" dirty="0">
                <a:solidFill>
                  <a:schemeClr val="tx1">
                    <a:lumMod val="95000"/>
                    <a:lumOff val="5000"/>
                  </a:schemeClr>
                </a:solidFill>
                <a:latin typeface="+mj-lt"/>
                <a:ea typeface="+mj-ea"/>
                <a:cs typeface="+mj-cs"/>
              </a:rPr>
              <a:t>RISULTATI 1</a:t>
            </a:r>
          </a:p>
        </p:txBody>
      </p:sp>
      <p:sp useBgFill="1">
        <p:nvSpPr>
          <p:cNvPr id="16" name="Rectangle 15">
            <a:extLst>
              <a:ext uri="{FF2B5EF4-FFF2-40B4-BE49-F238E27FC236}">
                <a16:creationId xmlns:a16="http://schemas.microsoft.com/office/drawing/2014/main" id="{C6D18C07-B1F9-42F0-8956-B88FC37A6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9083D3-45FE-4BEB-A3BE-1A8CFEA29B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5793" y="496391"/>
            <a:ext cx="3657607" cy="4572009"/>
          </a:xfrm>
          <a:prstGeom prst="rect">
            <a:avLst/>
          </a:prstGeom>
        </p:spPr>
      </p:pic>
      <p:cxnSp>
        <p:nvCxnSpPr>
          <p:cNvPr id="9" name="Straight Connector 8">
            <a:extLst>
              <a:ext uri="{FF2B5EF4-FFF2-40B4-BE49-F238E27FC236}">
                <a16:creationId xmlns:a16="http://schemas.microsoft.com/office/drawing/2014/main" id="{B4A46693-F4D9-4D6B-8FFF-C990D4826BF5}"/>
              </a:ext>
            </a:extLst>
          </p:cNvPr>
          <p:cNvCxnSpPr/>
          <p:nvPr/>
        </p:nvCxnSpPr>
        <p:spPr>
          <a:xfrm>
            <a:off x="1464540" y="2626563"/>
            <a:ext cx="276186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E827F34-BA41-4CA6-A954-81AD3252C5ED}"/>
              </a:ext>
            </a:extLst>
          </p:cNvPr>
          <p:cNvSpPr txBox="1"/>
          <p:nvPr/>
        </p:nvSpPr>
        <p:spPr>
          <a:xfrm>
            <a:off x="1029430" y="5271870"/>
            <a:ext cx="1996751" cy="369332"/>
          </a:xfrm>
          <a:prstGeom prst="rect">
            <a:avLst/>
          </a:prstGeom>
          <a:noFill/>
        </p:spPr>
        <p:txBody>
          <a:bodyPr wrap="square" rtlCol="0">
            <a:spAutoFit/>
          </a:bodyPr>
          <a:lstStyle/>
          <a:p>
            <a:r>
              <a:rPr lang="en-GB" dirty="0"/>
              <a:t>Linea </a:t>
            </a:r>
            <a:r>
              <a:rPr lang="en-GB" dirty="0" err="1"/>
              <a:t>dello</a:t>
            </a:r>
            <a:r>
              <a:rPr lang="en-GB" dirty="0"/>
              <a:t> zero</a:t>
            </a:r>
          </a:p>
        </p:txBody>
      </p:sp>
      <p:sp>
        <p:nvSpPr>
          <p:cNvPr id="19" name="TextBox 18">
            <a:extLst>
              <a:ext uri="{FF2B5EF4-FFF2-40B4-BE49-F238E27FC236}">
                <a16:creationId xmlns:a16="http://schemas.microsoft.com/office/drawing/2014/main" id="{5B8FAB90-8FB5-4485-8DCE-7AC6F028CBCF}"/>
              </a:ext>
            </a:extLst>
          </p:cNvPr>
          <p:cNvSpPr txBox="1"/>
          <p:nvPr/>
        </p:nvSpPr>
        <p:spPr>
          <a:xfrm>
            <a:off x="4324739" y="344882"/>
            <a:ext cx="1609531" cy="646331"/>
          </a:xfrm>
          <a:prstGeom prst="rect">
            <a:avLst/>
          </a:prstGeom>
          <a:noFill/>
        </p:spPr>
        <p:txBody>
          <a:bodyPr wrap="square" rtlCol="0">
            <a:spAutoFit/>
          </a:bodyPr>
          <a:lstStyle/>
          <a:p>
            <a:r>
              <a:rPr lang="en-GB" dirty="0" err="1"/>
              <a:t>Coefficiente</a:t>
            </a:r>
            <a:endParaRPr lang="en-GB" dirty="0"/>
          </a:p>
          <a:p>
            <a:r>
              <a:rPr lang="en-GB" dirty="0"/>
              <a:t>Medio (-0.10)</a:t>
            </a:r>
          </a:p>
        </p:txBody>
      </p:sp>
      <p:cxnSp>
        <p:nvCxnSpPr>
          <p:cNvPr id="22" name="Straight Arrow Connector 21">
            <a:extLst>
              <a:ext uri="{FF2B5EF4-FFF2-40B4-BE49-F238E27FC236}">
                <a16:creationId xmlns:a16="http://schemas.microsoft.com/office/drawing/2014/main" id="{A8CFFD60-310C-47C2-8A24-268FA473ADA4}"/>
              </a:ext>
            </a:extLst>
          </p:cNvPr>
          <p:cNvCxnSpPr>
            <a:stCxn id="19" idx="2"/>
          </p:cNvCxnSpPr>
          <p:nvPr/>
        </p:nvCxnSpPr>
        <p:spPr>
          <a:xfrm flipH="1">
            <a:off x="4189445" y="991213"/>
            <a:ext cx="940060" cy="17053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Left Brace 22">
            <a:extLst>
              <a:ext uri="{FF2B5EF4-FFF2-40B4-BE49-F238E27FC236}">
                <a16:creationId xmlns:a16="http://schemas.microsoft.com/office/drawing/2014/main" id="{ED32C62F-EB10-41C4-9663-9C53439503CF}"/>
              </a:ext>
            </a:extLst>
          </p:cNvPr>
          <p:cNvSpPr/>
          <p:nvPr/>
        </p:nvSpPr>
        <p:spPr>
          <a:xfrm>
            <a:off x="3026181" y="1987419"/>
            <a:ext cx="940060" cy="1334273"/>
          </a:xfrm>
          <a:prstGeom prst="leftBrace">
            <a:avLst>
              <a:gd name="adj1" fmla="val 16728"/>
              <a:gd name="adj2" fmla="val 38257"/>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FFC000"/>
              </a:solidFill>
            </a:endParaRPr>
          </a:p>
        </p:txBody>
      </p:sp>
      <p:sp>
        <p:nvSpPr>
          <p:cNvPr id="24" name="TextBox 23">
            <a:extLst>
              <a:ext uri="{FF2B5EF4-FFF2-40B4-BE49-F238E27FC236}">
                <a16:creationId xmlns:a16="http://schemas.microsoft.com/office/drawing/2014/main" id="{75508819-9D96-4F9E-9962-4CDDF974980F}"/>
              </a:ext>
            </a:extLst>
          </p:cNvPr>
          <p:cNvSpPr txBox="1"/>
          <p:nvPr/>
        </p:nvSpPr>
        <p:spPr>
          <a:xfrm>
            <a:off x="2131975" y="1671682"/>
            <a:ext cx="1609531" cy="923330"/>
          </a:xfrm>
          <a:prstGeom prst="rect">
            <a:avLst/>
          </a:prstGeom>
          <a:noFill/>
        </p:spPr>
        <p:txBody>
          <a:bodyPr wrap="square" rtlCol="0">
            <a:spAutoFit/>
          </a:bodyPr>
          <a:lstStyle/>
          <a:p>
            <a:r>
              <a:rPr lang="en-GB" dirty="0"/>
              <a:t>Intervallo di </a:t>
            </a:r>
            <a:r>
              <a:rPr lang="en-GB" dirty="0" err="1"/>
              <a:t>confidenza</a:t>
            </a:r>
            <a:r>
              <a:rPr lang="en-GB" dirty="0"/>
              <a:t> 95%</a:t>
            </a:r>
          </a:p>
        </p:txBody>
      </p:sp>
      <p:sp>
        <p:nvSpPr>
          <p:cNvPr id="28" name="TextBox 27">
            <a:extLst>
              <a:ext uri="{FF2B5EF4-FFF2-40B4-BE49-F238E27FC236}">
                <a16:creationId xmlns:a16="http://schemas.microsoft.com/office/drawing/2014/main" id="{7DF2B6FF-9F74-4588-AAA0-7344AAA742BA}"/>
              </a:ext>
            </a:extLst>
          </p:cNvPr>
          <p:cNvSpPr txBox="1"/>
          <p:nvPr/>
        </p:nvSpPr>
        <p:spPr>
          <a:xfrm>
            <a:off x="6270179" y="344882"/>
            <a:ext cx="4996543" cy="1508105"/>
          </a:xfrm>
          <a:prstGeom prst="rect">
            <a:avLst/>
          </a:prstGeom>
          <a:noFill/>
        </p:spPr>
        <p:txBody>
          <a:bodyPr wrap="square" rtlCol="0">
            <a:spAutoFit/>
          </a:bodyPr>
          <a:lstStyle/>
          <a:p>
            <a:r>
              <a:rPr lang="en-GB" dirty="0"/>
              <a:t>Se </a:t>
            </a:r>
            <a:r>
              <a:rPr lang="en-GB" b="1" dirty="0" err="1"/>
              <a:t>l’intervallo</a:t>
            </a:r>
            <a:r>
              <a:rPr lang="en-GB" b="1" dirty="0"/>
              <a:t> di </a:t>
            </a:r>
            <a:r>
              <a:rPr lang="en-GB" b="1" dirty="0" err="1"/>
              <a:t>confidenza</a:t>
            </a:r>
            <a:r>
              <a:rPr lang="en-GB" b="1" dirty="0"/>
              <a:t> </a:t>
            </a:r>
            <a:r>
              <a:rPr lang="en-GB" dirty="0" err="1"/>
              <a:t>si</a:t>
            </a:r>
            <a:r>
              <a:rPr lang="en-GB" dirty="0"/>
              <a:t> “</a:t>
            </a:r>
            <a:r>
              <a:rPr lang="en-GB" dirty="0" err="1"/>
              <a:t>incrocia</a:t>
            </a:r>
            <a:r>
              <a:rPr lang="en-GB" dirty="0"/>
              <a:t>” </a:t>
            </a:r>
            <a:r>
              <a:rPr lang="en-GB" b="1" dirty="0">
                <a:solidFill>
                  <a:srgbClr val="FF0000"/>
                </a:solidFill>
              </a:rPr>
              <a:t>con la </a:t>
            </a:r>
            <a:r>
              <a:rPr lang="en-GB" b="1" dirty="0" err="1">
                <a:solidFill>
                  <a:srgbClr val="FF0000"/>
                </a:solidFill>
              </a:rPr>
              <a:t>linea</a:t>
            </a:r>
            <a:r>
              <a:rPr lang="en-GB" b="1" dirty="0">
                <a:solidFill>
                  <a:srgbClr val="FF0000"/>
                </a:solidFill>
              </a:rPr>
              <a:t> </a:t>
            </a:r>
            <a:r>
              <a:rPr lang="en-GB" b="1" dirty="0" err="1">
                <a:solidFill>
                  <a:srgbClr val="FF0000"/>
                </a:solidFill>
              </a:rPr>
              <a:t>dello</a:t>
            </a:r>
            <a:r>
              <a:rPr lang="en-GB" b="1" dirty="0">
                <a:solidFill>
                  <a:srgbClr val="FF0000"/>
                </a:solidFill>
              </a:rPr>
              <a:t> zero</a:t>
            </a:r>
            <a:r>
              <a:rPr lang="en-GB" dirty="0"/>
              <a:t>, non </a:t>
            </a:r>
            <a:r>
              <a:rPr lang="en-GB" dirty="0" err="1"/>
              <a:t>possiamo</a:t>
            </a:r>
            <a:r>
              <a:rPr lang="en-GB" dirty="0"/>
              <a:t> </a:t>
            </a:r>
            <a:r>
              <a:rPr lang="en-GB" dirty="0" err="1"/>
              <a:t>rifiutare</a:t>
            </a:r>
            <a:r>
              <a:rPr lang="en-GB" dirty="0"/>
              <a:t> </a:t>
            </a:r>
            <a:r>
              <a:rPr lang="en-GB" dirty="0" err="1"/>
              <a:t>l’ipotesi</a:t>
            </a:r>
            <a:r>
              <a:rPr lang="en-GB" dirty="0"/>
              <a:t> </a:t>
            </a:r>
            <a:r>
              <a:rPr lang="en-GB" dirty="0" err="1"/>
              <a:t>nulla</a:t>
            </a:r>
            <a:r>
              <a:rPr lang="en-GB" dirty="0"/>
              <a:t> </a:t>
            </a:r>
            <a:r>
              <a:rPr lang="en-GB" dirty="0" err="1"/>
              <a:t>che</a:t>
            </a:r>
            <a:r>
              <a:rPr lang="en-GB" dirty="0"/>
              <a:t> il </a:t>
            </a:r>
            <a:r>
              <a:rPr lang="en-GB" dirty="0" err="1"/>
              <a:t>coefficiente</a:t>
            </a:r>
            <a:r>
              <a:rPr lang="en-GB" dirty="0"/>
              <a:t> è </a:t>
            </a:r>
            <a:r>
              <a:rPr lang="en-GB" dirty="0" err="1"/>
              <a:t>diverso</a:t>
            </a:r>
            <a:r>
              <a:rPr lang="en-GB" dirty="0"/>
              <a:t> da </a:t>
            </a:r>
            <a:r>
              <a:rPr lang="en-GB" dirty="0" err="1"/>
              <a:t>zero</a:t>
            </a:r>
            <a:r>
              <a:rPr lang="en-GB" dirty="0" err="1">
                <a:sym typeface="Wingdings" panose="05000000000000000000" pitchFamily="2" charset="2"/>
              </a:rPr>
              <a:t></a:t>
            </a:r>
            <a:r>
              <a:rPr lang="en-GB" sz="2800" dirty="0" err="1">
                <a:sym typeface="Wingdings" panose="05000000000000000000" pitchFamily="2" charset="2"/>
              </a:rPr>
              <a:t>non</a:t>
            </a:r>
            <a:r>
              <a:rPr lang="en-GB" sz="2800" dirty="0">
                <a:sym typeface="Wingdings" panose="05000000000000000000" pitchFamily="2" charset="2"/>
              </a:rPr>
              <a:t> </a:t>
            </a:r>
            <a:r>
              <a:rPr lang="en-GB" sz="2800" dirty="0" err="1">
                <a:sym typeface="Wingdings" panose="05000000000000000000" pitchFamily="2" charset="2"/>
              </a:rPr>
              <a:t>c’è</a:t>
            </a:r>
            <a:r>
              <a:rPr lang="en-GB" sz="2800" dirty="0">
                <a:sym typeface="Wingdings" panose="05000000000000000000" pitchFamily="2" charset="2"/>
              </a:rPr>
              <a:t> </a:t>
            </a:r>
            <a:r>
              <a:rPr lang="en-GB" sz="2800" dirty="0" err="1">
                <a:sym typeface="Wingdings" panose="05000000000000000000" pitchFamily="2" charset="2"/>
              </a:rPr>
              <a:t>nessun</a:t>
            </a:r>
            <a:r>
              <a:rPr lang="en-GB" sz="2800" dirty="0">
                <a:sym typeface="Wingdings" panose="05000000000000000000" pitchFamily="2" charset="2"/>
              </a:rPr>
              <a:t> </a:t>
            </a:r>
            <a:r>
              <a:rPr lang="en-GB" sz="2800" dirty="0" err="1">
                <a:sym typeface="Wingdings" panose="05000000000000000000" pitchFamily="2" charset="2"/>
              </a:rPr>
              <a:t>effetto</a:t>
            </a:r>
            <a:endParaRPr lang="en-GB" dirty="0"/>
          </a:p>
        </p:txBody>
      </p:sp>
      <p:cxnSp>
        <p:nvCxnSpPr>
          <p:cNvPr id="30" name="Connector: Elbow 29">
            <a:extLst>
              <a:ext uri="{FF2B5EF4-FFF2-40B4-BE49-F238E27FC236}">
                <a16:creationId xmlns:a16="http://schemas.microsoft.com/office/drawing/2014/main" id="{66B391AF-8EDE-474A-B174-3DA8B94575D9}"/>
              </a:ext>
            </a:extLst>
          </p:cNvPr>
          <p:cNvCxnSpPr>
            <a:endCxn id="15" idx="0"/>
          </p:cNvCxnSpPr>
          <p:nvPr/>
        </p:nvCxnSpPr>
        <p:spPr>
          <a:xfrm rot="5400000">
            <a:off x="1127981" y="3554380"/>
            <a:ext cx="2617315" cy="817664"/>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3DEF63C-EF61-4088-898A-F0B815A4A682}"/>
              </a:ext>
            </a:extLst>
          </p:cNvPr>
          <p:cNvSpPr txBox="1"/>
          <p:nvPr/>
        </p:nvSpPr>
        <p:spPr>
          <a:xfrm>
            <a:off x="6268730" y="2121363"/>
            <a:ext cx="5495729" cy="1200329"/>
          </a:xfrm>
          <a:prstGeom prst="rect">
            <a:avLst/>
          </a:prstGeom>
          <a:solidFill>
            <a:srgbClr val="C00000"/>
          </a:solidFill>
        </p:spPr>
        <p:txBody>
          <a:bodyPr wrap="square" rtlCol="0">
            <a:spAutoFit/>
          </a:bodyPr>
          <a:lstStyle/>
          <a:p>
            <a:r>
              <a:rPr lang="en-GB" dirty="0" err="1">
                <a:solidFill>
                  <a:schemeClr val="bg1"/>
                </a:solidFill>
              </a:rPr>
              <a:t>Attenzione</a:t>
            </a:r>
            <a:r>
              <a:rPr lang="en-GB" dirty="0">
                <a:solidFill>
                  <a:schemeClr val="bg1"/>
                </a:solidFill>
              </a:rPr>
              <a:t> a </a:t>
            </a:r>
            <a:r>
              <a:rPr lang="en-GB" dirty="0" err="1">
                <a:solidFill>
                  <a:schemeClr val="bg1"/>
                </a:solidFill>
              </a:rPr>
              <a:t>l’interpretazione</a:t>
            </a:r>
            <a:r>
              <a:rPr lang="en-GB" dirty="0">
                <a:solidFill>
                  <a:schemeClr val="bg1"/>
                </a:solidFill>
              </a:rPr>
              <a:t> </a:t>
            </a:r>
            <a:r>
              <a:rPr lang="en-GB" dirty="0" err="1">
                <a:solidFill>
                  <a:schemeClr val="bg1"/>
                </a:solidFill>
              </a:rPr>
              <a:t>delle</a:t>
            </a:r>
            <a:r>
              <a:rPr lang="en-GB" dirty="0">
                <a:solidFill>
                  <a:schemeClr val="bg1"/>
                </a:solidFill>
              </a:rPr>
              <a:t> </a:t>
            </a:r>
            <a:r>
              <a:rPr lang="en-GB" dirty="0" err="1">
                <a:solidFill>
                  <a:schemeClr val="bg1"/>
                </a:solidFill>
              </a:rPr>
              <a:t>ipotesi</a:t>
            </a:r>
            <a:r>
              <a:rPr lang="en-GB" dirty="0">
                <a:solidFill>
                  <a:schemeClr val="bg1"/>
                </a:solidFill>
              </a:rPr>
              <a:t> e </a:t>
            </a:r>
            <a:r>
              <a:rPr lang="en-GB" dirty="0" err="1">
                <a:solidFill>
                  <a:schemeClr val="bg1"/>
                </a:solidFill>
              </a:rPr>
              <a:t>degli</a:t>
            </a:r>
            <a:r>
              <a:rPr lang="en-GB" dirty="0">
                <a:solidFill>
                  <a:schemeClr val="bg1"/>
                </a:solidFill>
              </a:rPr>
              <a:t> intervalli di </a:t>
            </a:r>
            <a:r>
              <a:rPr lang="en-GB" dirty="0" err="1">
                <a:solidFill>
                  <a:schemeClr val="bg1"/>
                </a:solidFill>
              </a:rPr>
              <a:t>confidenza</a:t>
            </a:r>
            <a:endParaRPr lang="en-GB" dirty="0">
              <a:solidFill>
                <a:schemeClr val="bg1"/>
              </a:solidFill>
            </a:endParaRPr>
          </a:p>
          <a:p>
            <a:r>
              <a:rPr lang="en-GB" dirty="0">
                <a:solidFill>
                  <a:schemeClr val="bg1"/>
                </a:solidFill>
                <a:hlinkClick r:id="rId3">
                  <a:extLst>
                    <a:ext uri="{A12FA001-AC4F-418D-AE19-62706E023703}">
                      <ahyp:hlinkClr xmlns:ahyp="http://schemas.microsoft.com/office/drawing/2018/hyperlinkcolor" val="tx"/>
                    </a:ext>
                  </a:extLst>
                </a:hlinkClick>
              </a:rPr>
              <a:t>https://www.nature.com/articles/d41586-019-00857-9</a:t>
            </a:r>
            <a:endParaRPr lang="en-GB" dirty="0">
              <a:solidFill>
                <a:schemeClr val="bg1"/>
              </a:solidFill>
            </a:endParaRPr>
          </a:p>
          <a:p>
            <a:endParaRPr lang="en-GB" dirty="0">
              <a:solidFill>
                <a:schemeClr val="bg1"/>
              </a:solidFill>
            </a:endParaRPr>
          </a:p>
        </p:txBody>
      </p:sp>
      <p:pic>
        <p:nvPicPr>
          <p:cNvPr id="5" name="Picture 4">
            <a:extLst>
              <a:ext uri="{FF2B5EF4-FFF2-40B4-BE49-F238E27FC236}">
                <a16:creationId xmlns:a16="http://schemas.microsoft.com/office/drawing/2014/main" id="{A10781F1-3FB6-468A-8810-A2975F7E1110}"/>
              </a:ext>
            </a:extLst>
          </p:cNvPr>
          <p:cNvPicPr>
            <a:picLocks noChangeAspect="1"/>
          </p:cNvPicPr>
          <p:nvPr/>
        </p:nvPicPr>
        <p:blipFill>
          <a:blip r:embed="rId4"/>
          <a:stretch>
            <a:fillRect/>
          </a:stretch>
        </p:blipFill>
        <p:spPr>
          <a:xfrm>
            <a:off x="9966225" y="3513786"/>
            <a:ext cx="1910879" cy="2227709"/>
          </a:xfrm>
          <a:prstGeom prst="rect">
            <a:avLst/>
          </a:prstGeom>
        </p:spPr>
      </p:pic>
    </p:spTree>
    <p:extLst>
      <p:ext uri="{BB962C8B-B14F-4D97-AF65-F5344CB8AC3E}">
        <p14:creationId xmlns:p14="http://schemas.microsoft.com/office/powerpoint/2010/main" val="262666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6" presetClass="entr" presetSubtype="21"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anim calcmode="lin" valueType="num">
                                      <p:cBhvr>
                                        <p:cTn id="57" dur="1000" fill="hold"/>
                                        <p:tgtEl>
                                          <p:spTgt spid="31"/>
                                        </p:tgtEl>
                                        <p:attrNameLst>
                                          <p:attrName>ppt_x</p:attrName>
                                        </p:attrNameLst>
                                      </p:cBhvr>
                                      <p:tavLst>
                                        <p:tav tm="0">
                                          <p:val>
                                            <p:strVal val="#ppt_x"/>
                                          </p:val>
                                        </p:tav>
                                        <p:tav tm="100000">
                                          <p:val>
                                            <p:strVal val="#ppt_x"/>
                                          </p:val>
                                        </p:tav>
                                      </p:tavLst>
                                    </p:anim>
                                    <p:anim calcmode="lin" valueType="num">
                                      <p:cBhvr>
                                        <p:cTn id="5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animBg="1"/>
      <p:bldP spid="24" grpId="0"/>
      <p:bldP spid="28" grpId="0"/>
      <p:bldP spid="3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986F-3110-40B8-888C-4C54602DE883}"/>
              </a:ext>
            </a:extLst>
          </p:cNvPr>
          <p:cNvSpPr>
            <a:spLocks noGrp="1"/>
          </p:cNvSpPr>
          <p:nvPr>
            <p:ph type="title"/>
          </p:nvPr>
        </p:nvSpPr>
        <p:spPr>
          <a:xfrm>
            <a:off x="1235964" y="2679192"/>
            <a:ext cx="9720072" cy="1499616"/>
          </a:xfrm>
        </p:spPr>
        <p:txBody>
          <a:bodyPr>
            <a:normAutofit/>
          </a:bodyPr>
          <a:lstStyle/>
          <a:p>
            <a:pPr algn="ctr"/>
            <a:r>
              <a:rPr lang="it-IT" b="1" dirty="0"/>
              <a:t>STATISTICAL POWER</a:t>
            </a:r>
            <a:endParaRPr lang="en-GB" dirty="0"/>
          </a:p>
        </p:txBody>
      </p:sp>
    </p:spTree>
    <p:extLst>
      <p:ext uri="{BB962C8B-B14F-4D97-AF65-F5344CB8AC3E}">
        <p14:creationId xmlns:p14="http://schemas.microsoft.com/office/powerpoint/2010/main" val="2807731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70E344-83BA-4497-853A-73A471E186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8235" y="772529"/>
            <a:ext cx="6375529" cy="5312941"/>
          </a:xfrm>
        </p:spPr>
      </p:pic>
    </p:spTree>
    <p:extLst>
      <p:ext uri="{BB962C8B-B14F-4D97-AF65-F5344CB8AC3E}">
        <p14:creationId xmlns:p14="http://schemas.microsoft.com/office/powerpoint/2010/main" val="14674555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E08D7D-3696-4BF2-A665-E7F777D49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628" y="1013686"/>
            <a:ext cx="7315215" cy="4572009"/>
          </a:xfrm>
          <a:prstGeom prst="rect">
            <a:avLst/>
          </a:prstGeom>
        </p:spPr>
      </p:pic>
    </p:spTree>
    <p:extLst>
      <p:ext uri="{BB962C8B-B14F-4D97-AF65-F5344CB8AC3E}">
        <p14:creationId xmlns:p14="http://schemas.microsoft.com/office/powerpoint/2010/main" val="2965852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AD3E5C-C43D-4DA6-B494-362CF7560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8798" y="1000158"/>
            <a:ext cx="6303277" cy="4608585"/>
          </a:xfrm>
          <a:prstGeom prst="rect">
            <a:avLst/>
          </a:prstGeom>
        </p:spPr>
      </p:pic>
    </p:spTree>
    <p:extLst>
      <p:ext uri="{BB962C8B-B14F-4D97-AF65-F5344CB8AC3E}">
        <p14:creationId xmlns:p14="http://schemas.microsoft.com/office/powerpoint/2010/main" val="2794861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C73648-4C29-4F2B-9897-CCBA4B9D9E3E}"/>
              </a:ext>
            </a:extLst>
          </p:cNvPr>
          <p:cNvSpPr>
            <a:spLocks noGrp="1"/>
          </p:cNvSpPr>
          <p:nvPr>
            <p:ph type="title"/>
          </p:nvPr>
        </p:nvSpPr>
        <p:spPr/>
        <p:txBody>
          <a:bodyPr/>
          <a:lstStyle/>
          <a:p>
            <a:r>
              <a:rPr lang="it-IT" dirty="0" err="1"/>
              <a:t>references</a:t>
            </a:r>
            <a:endParaRPr lang="it-IT" dirty="0"/>
          </a:p>
        </p:txBody>
      </p:sp>
      <p:sp>
        <p:nvSpPr>
          <p:cNvPr id="3" name="Segnaposto contenuto 2">
            <a:extLst>
              <a:ext uri="{FF2B5EF4-FFF2-40B4-BE49-F238E27FC236}">
                <a16:creationId xmlns:a16="http://schemas.microsoft.com/office/drawing/2014/main" id="{AE27C316-A562-42C8-BE8B-07D56EE869A3}"/>
              </a:ext>
            </a:extLst>
          </p:cNvPr>
          <p:cNvSpPr>
            <a:spLocks noGrp="1"/>
          </p:cNvSpPr>
          <p:nvPr>
            <p:ph idx="1"/>
          </p:nvPr>
        </p:nvSpPr>
        <p:spPr>
          <a:xfrm>
            <a:off x="1024127" y="1816767"/>
            <a:ext cx="4281799" cy="4884821"/>
          </a:xfrm>
        </p:spPr>
        <p:txBody>
          <a:bodyPr>
            <a:normAutofit lnSpcReduction="10000"/>
          </a:bodyPr>
          <a:lstStyle/>
          <a:p>
            <a:r>
              <a:rPr lang="en-US" sz="1000" b="0" i="0" u="none" strike="noStrike" baseline="0" dirty="0">
                <a:solidFill>
                  <a:srgbClr val="000000"/>
                </a:solidFill>
                <a:latin typeface="Times New Roman" panose="02020603050405020304" pitchFamily="18" charset="0"/>
              </a:rPr>
              <a:t>Ashworth, S. (2012). Electoral Accountability: Recent Theoretical and Empirical Work. </a:t>
            </a:r>
            <a:r>
              <a:rPr lang="en-US" sz="1000" b="0" i="1" u="none" strike="noStrike" baseline="0" dirty="0">
                <a:solidFill>
                  <a:srgbClr val="000000"/>
                </a:solidFill>
                <a:latin typeface="Times New Roman" panose="02020603050405020304" pitchFamily="18" charset="0"/>
              </a:rPr>
              <a:t>Annual Review of Political Science</a:t>
            </a:r>
            <a:r>
              <a:rPr lang="en-US" sz="1000" b="0" i="0" u="none" strike="noStrike" baseline="0" dirty="0">
                <a:solidFill>
                  <a:srgbClr val="000000"/>
                </a:solidFill>
                <a:latin typeface="Times New Roman" panose="02020603050405020304" pitchFamily="18" charset="0"/>
              </a:rPr>
              <a:t>, </a:t>
            </a:r>
            <a:r>
              <a:rPr lang="en-US" sz="1000" b="0" i="1" u="none" strike="noStrike" baseline="0" dirty="0">
                <a:solidFill>
                  <a:srgbClr val="000000"/>
                </a:solidFill>
                <a:latin typeface="Times New Roman" panose="02020603050405020304" pitchFamily="18" charset="0"/>
              </a:rPr>
              <a:t>15</a:t>
            </a:r>
            <a:r>
              <a:rPr lang="en-US" sz="1000" b="0" i="0" u="none" strike="noStrike" baseline="0" dirty="0">
                <a:solidFill>
                  <a:srgbClr val="000000"/>
                </a:solidFill>
                <a:latin typeface="Times New Roman" panose="02020603050405020304" pitchFamily="18" charset="0"/>
              </a:rPr>
              <a:t>(1), 183–201. https://doi.org/10.1146/annurev-polisci-031710-103823 </a:t>
            </a:r>
          </a:p>
          <a:p>
            <a:r>
              <a:rPr lang="en-US" sz="1000" b="0" i="0" u="none" strike="noStrike" baseline="0" dirty="0">
                <a:solidFill>
                  <a:srgbClr val="000000"/>
                </a:solidFill>
                <a:latin typeface="Times New Roman" panose="02020603050405020304" pitchFamily="18" charset="0"/>
              </a:rPr>
              <a:t>Bank, W. (2016). </a:t>
            </a:r>
            <a:r>
              <a:rPr lang="en-US" sz="1000" b="0" i="1" u="none" strike="noStrike" baseline="0" dirty="0">
                <a:solidFill>
                  <a:srgbClr val="000000"/>
                </a:solidFill>
                <a:latin typeface="Times New Roman" panose="02020603050405020304" pitchFamily="18" charset="0"/>
              </a:rPr>
              <a:t>Making Politics Work for Development: Harnessing Transparency and Citizen Engagement</a:t>
            </a:r>
            <a:r>
              <a:rPr lang="en-US" sz="1000" b="0" i="0" u="none" strike="noStrike" baseline="0" dirty="0">
                <a:solidFill>
                  <a:srgbClr val="000000"/>
                </a:solidFill>
                <a:latin typeface="Times New Roman" panose="02020603050405020304" pitchFamily="18" charset="0"/>
              </a:rPr>
              <a:t>. The World Bank. </a:t>
            </a:r>
          </a:p>
          <a:p>
            <a:r>
              <a:rPr lang="en-US" sz="1000" b="0" i="0" u="none" strike="noStrike" baseline="0" dirty="0">
                <a:solidFill>
                  <a:srgbClr val="000000"/>
                </a:solidFill>
                <a:latin typeface="Times New Roman" panose="02020603050405020304" pitchFamily="18" charset="0"/>
              </a:rPr>
              <a:t>Bhandari, A., </a:t>
            </a:r>
            <a:r>
              <a:rPr lang="en-US" sz="1000" b="0" i="0" u="none" strike="noStrike" baseline="0" dirty="0" err="1">
                <a:solidFill>
                  <a:srgbClr val="000000"/>
                </a:solidFill>
                <a:latin typeface="Times New Roman" panose="02020603050405020304" pitchFamily="18" charset="0"/>
              </a:rPr>
              <a:t>Larreguy</a:t>
            </a:r>
            <a:r>
              <a:rPr lang="en-US" sz="1000" b="0" i="0" u="none" strike="noStrike" baseline="0" dirty="0">
                <a:solidFill>
                  <a:srgbClr val="000000"/>
                </a:solidFill>
                <a:latin typeface="Times New Roman" panose="02020603050405020304" pitchFamily="18" charset="0"/>
              </a:rPr>
              <a:t>, H., &amp; Marshall, J. (n.d.). Able and Mostly Willing: An Empirical Anatomy of Information’s Effect on Voter-Driven Accountability in Senegal. </a:t>
            </a:r>
            <a:r>
              <a:rPr lang="en-US" sz="1000" b="0" i="1" u="none" strike="noStrike" baseline="0" dirty="0">
                <a:solidFill>
                  <a:srgbClr val="000000"/>
                </a:solidFill>
                <a:latin typeface="Times New Roman" panose="02020603050405020304" pitchFamily="18" charset="0"/>
              </a:rPr>
              <a:t>American Journal of Political Science</a:t>
            </a:r>
            <a:r>
              <a:rPr lang="en-US" sz="1000" b="0" i="0" u="none" strike="noStrike" baseline="0" dirty="0">
                <a:solidFill>
                  <a:srgbClr val="000000"/>
                </a:solidFill>
                <a:latin typeface="Times New Roman" panose="02020603050405020304" pitchFamily="18" charset="0"/>
              </a:rPr>
              <a:t>, </a:t>
            </a:r>
            <a:r>
              <a:rPr lang="en-US" sz="1000" b="0" i="1" u="none" strike="noStrike" baseline="0" dirty="0">
                <a:solidFill>
                  <a:srgbClr val="000000"/>
                </a:solidFill>
                <a:latin typeface="Times New Roman" panose="02020603050405020304" pitchFamily="18" charset="0"/>
              </a:rPr>
              <a:t>n/a</a:t>
            </a:r>
            <a:r>
              <a:rPr lang="en-US" sz="1000" b="0" i="0" u="none" strike="noStrike" baseline="0" dirty="0">
                <a:solidFill>
                  <a:srgbClr val="000000"/>
                </a:solidFill>
                <a:latin typeface="Times New Roman" panose="02020603050405020304" pitchFamily="18" charset="0"/>
              </a:rPr>
              <a:t>(n/a). https://doi.org/https://doi.org/10.1111/ajps.12591 </a:t>
            </a:r>
          </a:p>
          <a:p>
            <a:r>
              <a:rPr lang="en-US" sz="1000" b="0" i="0" u="none" strike="noStrike" baseline="0" dirty="0">
                <a:solidFill>
                  <a:srgbClr val="000000"/>
                </a:solidFill>
                <a:latin typeface="Times New Roman" panose="02020603050405020304" pitchFamily="18" charset="0"/>
              </a:rPr>
              <a:t>Brennan, J. (2016). </a:t>
            </a:r>
            <a:r>
              <a:rPr lang="en-US" sz="1000" b="0" i="1" u="none" strike="noStrike" baseline="0" dirty="0">
                <a:solidFill>
                  <a:srgbClr val="000000"/>
                </a:solidFill>
                <a:latin typeface="Times New Roman" panose="02020603050405020304" pitchFamily="18" charset="0"/>
              </a:rPr>
              <a:t>Against democracy</a:t>
            </a:r>
            <a:r>
              <a:rPr lang="en-US" sz="1000" b="0" i="0" u="none" strike="noStrike" baseline="0" dirty="0">
                <a:solidFill>
                  <a:srgbClr val="000000"/>
                </a:solidFill>
                <a:latin typeface="Times New Roman" panose="02020603050405020304" pitchFamily="18" charset="0"/>
              </a:rPr>
              <a:t>. Princeton University Press. </a:t>
            </a:r>
          </a:p>
          <a:p>
            <a:r>
              <a:rPr lang="en-US" sz="1000" b="0" i="0" u="none" strike="noStrike" baseline="0" dirty="0">
                <a:solidFill>
                  <a:srgbClr val="000000"/>
                </a:solidFill>
                <a:latin typeface="Times New Roman" panose="02020603050405020304" pitchFamily="18" charset="0"/>
              </a:rPr>
              <a:t>Campbell, R., &amp; Cowley, P. (2014). What Voters Want: Reactions to Candidate Characteristics in a Survey Experiment. </a:t>
            </a:r>
            <a:r>
              <a:rPr lang="en-US" sz="1000" b="0" i="1" u="none" strike="noStrike" baseline="0" dirty="0">
                <a:solidFill>
                  <a:srgbClr val="000000"/>
                </a:solidFill>
                <a:latin typeface="Times New Roman" panose="02020603050405020304" pitchFamily="18" charset="0"/>
              </a:rPr>
              <a:t>Political Studies</a:t>
            </a:r>
            <a:r>
              <a:rPr lang="en-US" sz="1000" b="0" i="0" u="none" strike="noStrike" baseline="0" dirty="0">
                <a:solidFill>
                  <a:srgbClr val="000000"/>
                </a:solidFill>
                <a:latin typeface="Times New Roman" panose="02020603050405020304" pitchFamily="18" charset="0"/>
              </a:rPr>
              <a:t>, </a:t>
            </a:r>
            <a:r>
              <a:rPr lang="en-US" sz="1000" b="0" i="1" u="none" strike="noStrike" baseline="0" dirty="0">
                <a:solidFill>
                  <a:srgbClr val="000000"/>
                </a:solidFill>
                <a:latin typeface="Times New Roman" panose="02020603050405020304" pitchFamily="18" charset="0"/>
              </a:rPr>
              <a:t>62</a:t>
            </a:r>
            <a:r>
              <a:rPr lang="en-US" sz="1000" b="0" i="0" u="none" strike="noStrike" baseline="0" dirty="0">
                <a:solidFill>
                  <a:srgbClr val="000000"/>
                </a:solidFill>
                <a:latin typeface="Times New Roman" panose="02020603050405020304" pitchFamily="18" charset="0"/>
              </a:rPr>
              <a:t>(4), 745–765. https://doi.org/10.1111/1467-9248.12048 </a:t>
            </a:r>
          </a:p>
          <a:p>
            <a:r>
              <a:rPr lang="en-US" sz="1000" b="0" i="0" u="none" strike="noStrike" baseline="0" dirty="0">
                <a:solidFill>
                  <a:srgbClr val="000000"/>
                </a:solidFill>
                <a:latin typeface="Times New Roman" panose="02020603050405020304" pitchFamily="18" charset="0"/>
              </a:rPr>
              <a:t>Caplan, B. (2011). </a:t>
            </a:r>
            <a:r>
              <a:rPr lang="en-US" sz="1000" b="0" i="1" u="none" strike="noStrike" baseline="0" dirty="0">
                <a:solidFill>
                  <a:srgbClr val="000000"/>
                </a:solidFill>
                <a:latin typeface="Times New Roman" panose="02020603050405020304" pitchFamily="18" charset="0"/>
              </a:rPr>
              <a:t>The Myth of the Rational Voter: Why Democracies Choose Bad Policies-New Edition</a:t>
            </a:r>
            <a:r>
              <a:rPr lang="en-US" sz="1000" b="0" i="0" u="none" strike="noStrike" baseline="0" dirty="0">
                <a:solidFill>
                  <a:srgbClr val="000000"/>
                </a:solidFill>
                <a:latin typeface="Times New Roman" panose="02020603050405020304" pitchFamily="18" charset="0"/>
              </a:rPr>
              <a:t>. Princeton University Press. </a:t>
            </a:r>
          </a:p>
          <a:p>
            <a:r>
              <a:rPr lang="it-IT" sz="1000" b="0" i="0" u="none" strike="noStrike" baseline="0" dirty="0" err="1">
                <a:solidFill>
                  <a:srgbClr val="000000"/>
                </a:solidFill>
                <a:latin typeface="Times New Roman" panose="02020603050405020304" pitchFamily="18" charset="0"/>
              </a:rPr>
              <a:t>Dunning</a:t>
            </a:r>
            <a:r>
              <a:rPr lang="it-IT" sz="1000" b="0" i="0" u="none" strike="noStrike" baseline="0" dirty="0">
                <a:solidFill>
                  <a:srgbClr val="000000"/>
                </a:solidFill>
                <a:latin typeface="Times New Roman" panose="02020603050405020304" pitchFamily="18" charset="0"/>
              </a:rPr>
              <a:t>, T., Grossman, G., Humphreys, M., Hyde, S. D., McIntosh, C., </a:t>
            </a:r>
            <a:r>
              <a:rPr lang="it-IT" sz="1000" b="0" i="0" u="none" strike="noStrike" baseline="0" dirty="0" err="1">
                <a:solidFill>
                  <a:srgbClr val="000000"/>
                </a:solidFill>
                <a:latin typeface="Times New Roman" panose="02020603050405020304" pitchFamily="18" charset="0"/>
              </a:rPr>
              <a:t>Nellis</a:t>
            </a:r>
            <a:r>
              <a:rPr lang="it-IT" sz="1000" b="0" i="0" u="none" strike="noStrike" baseline="0" dirty="0">
                <a:solidFill>
                  <a:srgbClr val="000000"/>
                </a:solidFill>
                <a:latin typeface="Times New Roman" panose="02020603050405020304" pitchFamily="18" charset="0"/>
              </a:rPr>
              <a:t>, G., </a:t>
            </a:r>
            <a:r>
              <a:rPr lang="it-IT" sz="1000" b="0" i="0" u="none" strike="noStrike" baseline="0" dirty="0" err="1">
                <a:solidFill>
                  <a:srgbClr val="000000"/>
                </a:solidFill>
                <a:latin typeface="Times New Roman" panose="02020603050405020304" pitchFamily="18" charset="0"/>
              </a:rPr>
              <a:t>Adida</a:t>
            </a:r>
            <a:r>
              <a:rPr lang="it-IT" sz="1000" b="0" i="0" u="none" strike="noStrike" baseline="0" dirty="0">
                <a:solidFill>
                  <a:srgbClr val="000000"/>
                </a:solidFill>
                <a:latin typeface="Times New Roman" panose="02020603050405020304" pitchFamily="18" charset="0"/>
              </a:rPr>
              <a:t>, C. L., </a:t>
            </a:r>
            <a:r>
              <a:rPr lang="it-IT" sz="1000" b="0" i="0" u="none" strike="noStrike" baseline="0" dirty="0" err="1">
                <a:solidFill>
                  <a:srgbClr val="000000"/>
                </a:solidFill>
                <a:latin typeface="Times New Roman" panose="02020603050405020304" pitchFamily="18" charset="0"/>
              </a:rPr>
              <a:t>Arias</a:t>
            </a:r>
            <a:r>
              <a:rPr lang="it-IT" sz="1000" b="0" i="0" u="none" strike="noStrike" baseline="0" dirty="0">
                <a:solidFill>
                  <a:srgbClr val="000000"/>
                </a:solidFill>
                <a:latin typeface="Times New Roman" panose="02020603050405020304" pitchFamily="18" charset="0"/>
              </a:rPr>
              <a:t>, E., </a:t>
            </a:r>
            <a:r>
              <a:rPr lang="it-IT" sz="1000" b="0" i="0" u="none" strike="noStrike" baseline="0" dirty="0" err="1">
                <a:solidFill>
                  <a:srgbClr val="000000"/>
                </a:solidFill>
                <a:latin typeface="Times New Roman" panose="02020603050405020304" pitchFamily="18" charset="0"/>
              </a:rPr>
              <a:t>Bicalho</a:t>
            </a:r>
            <a:r>
              <a:rPr lang="it-IT" sz="1000" b="0" i="0" u="none" strike="noStrike" baseline="0" dirty="0">
                <a:solidFill>
                  <a:srgbClr val="000000"/>
                </a:solidFill>
                <a:latin typeface="Times New Roman" panose="02020603050405020304" pitchFamily="18" charset="0"/>
              </a:rPr>
              <a:t>, C., Boas, T. C., &amp; </a:t>
            </a:r>
            <a:r>
              <a:rPr lang="it-IT" sz="1000" b="0" i="0" u="none" strike="noStrike" baseline="0" dirty="0" err="1">
                <a:solidFill>
                  <a:srgbClr val="000000"/>
                </a:solidFill>
                <a:latin typeface="Times New Roman" panose="02020603050405020304" pitchFamily="18" charset="0"/>
              </a:rPr>
              <a:t>others</a:t>
            </a:r>
            <a:r>
              <a:rPr lang="it-IT" sz="1000" b="0" i="0" u="none" strike="noStrike" baseline="0" dirty="0">
                <a:solidFill>
                  <a:srgbClr val="000000"/>
                </a:solidFill>
                <a:latin typeface="Times New Roman" panose="02020603050405020304" pitchFamily="18" charset="0"/>
              </a:rPr>
              <a:t>. (2019). </a:t>
            </a:r>
            <a:r>
              <a:rPr lang="it-IT" sz="1000" b="0" i="0" u="none" strike="noStrike" baseline="0" dirty="0" err="1">
                <a:solidFill>
                  <a:srgbClr val="000000"/>
                </a:solidFill>
                <a:latin typeface="Times New Roman" panose="02020603050405020304" pitchFamily="18" charset="0"/>
              </a:rPr>
              <a:t>Voter</a:t>
            </a:r>
            <a:r>
              <a:rPr lang="it-IT" sz="1000" b="0" i="0" u="none" strike="noStrike" baseline="0" dirty="0">
                <a:solidFill>
                  <a:srgbClr val="000000"/>
                </a:solidFill>
                <a:latin typeface="Times New Roman" panose="02020603050405020304" pitchFamily="18" charset="0"/>
              </a:rPr>
              <a:t> information </a:t>
            </a:r>
            <a:r>
              <a:rPr lang="it-IT" sz="1000" b="0" i="0" u="none" strike="noStrike" baseline="0" dirty="0" err="1">
                <a:solidFill>
                  <a:srgbClr val="000000"/>
                </a:solidFill>
                <a:latin typeface="Times New Roman" panose="02020603050405020304" pitchFamily="18" charset="0"/>
              </a:rPr>
              <a:t>campaigns</a:t>
            </a:r>
            <a:r>
              <a:rPr lang="it-IT" sz="1000" b="0" i="0" u="none" strike="noStrike" baseline="0" dirty="0">
                <a:solidFill>
                  <a:srgbClr val="000000"/>
                </a:solidFill>
                <a:latin typeface="Times New Roman" panose="02020603050405020304" pitchFamily="18" charset="0"/>
              </a:rPr>
              <a:t> and </a:t>
            </a:r>
            <a:r>
              <a:rPr lang="it-IT" sz="1000" b="0" i="0" u="none" strike="noStrike" baseline="0" dirty="0" err="1">
                <a:solidFill>
                  <a:srgbClr val="000000"/>
                </a:solidFill>
                <a:latin typeface="Times New Roman" panose="02020603050405020304" pitchFamily="18" charset="0"/>
              </a:rPr>
              <a:t>political</a:t>
            </a:r>
            <a:r>
              <a:rPr lang="it-IT" sz="1000" b="0" i="0" u="none" strike="noStrike" baseline="0" dirty="0">
                <a:solidFill>
                  <a:srgbClr val="000000"/>
                </a:solidFill>
                <a:latin typeface="Times New Roman" panose="02020603050405020304" pitchFamily="18" charset="0"/>
              </a:rPr>
              <a:t> accountability: Cumulative </a:t>
            </a:r>
            <a:r>
              <a:rPr lang="it-IT" sz="1000" b="0" i="0" u="none" strike="noStrike" baseline="0" dirty="0" err="1">
                <a:solidFill>
                  <a:srgbClr val="000000"/>
                </a:solidFill>
                <a:latin typeface="Times New Roman" panose="02020603050405020304" pitchFamily="18" charset="0"/>
              </a:rPr>
              <a:t>findings</a:t>
            </a:r>
            <a:r>
              <a:rPr lang="it-IT" sz="1000" b="0" i="0" u="none" strike="noStrike" baseline="0" dirty="0">
                <a:solidFill>
                  <a:srgbClr val="000000"/>
                </a:solidFill>
                <a:latin typeface="Times New Roman" panose="02020603050405020304" pitchFamily="18" charset="0"/>
              </a:rPr>
              <a:t> from a </a:t>
            </a:r>
            <a:r>
              <a:rPr lang="it-IT" sz="1000" b="0" i="0" u="none" strike="noStrike" baseline="0" dirty="0" err="1">
                <a:solidFill>
                  <a:srgbClr val="000000"/>
                </a:solidFill>
                <a:latin typeface="Times New Roman" panose="02020603050405020304" pitchFamily="18" charset="0"/>
              </a:rPr>
              <a:t>preregistered</a:t>
            </a:r>
            <a:r>
              <a:rPr lang="it-IT" sz="1000" b="0" i="0" u="none" strike="noStrike" baseline="0" dirty="0">
                <a:solidFill>
                  <a:srgbClr val="000000"/>
                </a:solidFill>
                <a:latin typeface="Times New Roman" panose="02020603050405020304" pitchFamily="18" charset="0"/>
              </a:rPr>
              <a:t> meta-</a:t>
            </a:r>
            <a:r>
              <a:rPr lang="it-IT" sz="1000" b="0" i="0" u="none" strike="noStrike" baseline="0" dirty="0" err="1">
                <a:solidFill>
                  <a:srgbClr val="000000"/>
                </a:solidFill>
                <a:latin typeface="Times New Roman" panose="02020603050405020304" pitchFamily="18" charset="0"/>
              </a:rPr>
              <a:t>analysis</a:t>
            </a:r>
            <a:r>
              <a:rPr lang="it-IT" sz="1000" b="0" i="0" u="none" strike="noStrike" baseline="0" dirty="0">
                <a:solidFill>
                  <a:srgbClr val="000000"/>
                </a:solidFill>
                <a:latin typeface="Times New Roman" panose="02020603050405020304" pitchFamily="18" charset="0"/>
              </a:rPr>
              <a:t> of </a:t>
            </a:r>
            <a:r>
              <a:rPr lang="it-IT" sz="1000" b="0" i="0" u="none" strike="noStrike" baseline="0" dirty="0" err="1">
                <a:solidFill>
                  <a:srgbClr val="000000"/>
                </a:solidFill>
                <a:latin typeface="Times New Roman" panose="02020603050405020304" pitchFamily="18" charset="0"/>
              </a:rPr>
              <a:t>coordinated</a:t>
            </a:r>
            <a:r>
              <a:rPr lang="it-IT" sz="1000" b="0" i="0" u="none" strike="noStrike" baseline="0" dirty="0">
                <a:solidFill>
                  <a:srgbClr val="000000"/>
                </a:solidFill>
                <a:latin typeface="Times New Roman" panose="02020603050405020304" pitchFamily="18" charset="0"/>
              </a:rPr>
              <a:t> trials. </a:t>
            </a:r>
            <a:r>
              <a:rPr lang="it-IT" sz="1000" b="0" i="1" u="none" strike="noStrike" baseline="0" dirty="0">
                <a:solidFill>
                  <a:srgbClr val="000000"/>
                </a:solidFill>
                <a:latin typeface="Times New Roman" panose="02020603050405020304" pitchFamily="18" charset="0"/>
              </a:rPr>
              <a:t>Science </a:t>
            </a:r>
            <a:r>
              <a:rPr lang="it-IT" sz="1000" b="0" i="1" u="none" strike="noStrike" baseline="0" dirty="0" err="1">
                <a:solidFill>
                  <a:srgbClr val="000000"/>
                </a:solidFill>
                <a:latin typeface="Times New Roman" panose="02020603050405020304" pitchFamily="18" charset="0"/>
              </a:rPr>
              <a:t>Advances</a:t>
            </a:r>
            <a:r>
              <a:rPr lang="it-IT" sz="1000" b="0" i="0" u="none" strike="noStrike" baseline="0" dirty="0">
                <a:solidFill>
                  <a:srgbClr val="000000"/>
                </a:solidFill>
                <a:latin typeface="Times New Roman" panose="02020603050405020304" pitchFamily="18" charset="0"/>
              </a:rPr>
              <a:t>, </a:t>
            </a:r>
            <a:r>
              <a:rPr lang="it-IT" sz="1000" b="0" i="1" u="none" strike="noStrike" baseline="0" dirty="0">
                <a:solidFill>
                  <a:srgbClr val="000000"/>
                </a:solidFill>
                <a:latin typeface="Times New Roman" panose="02020603050405020304" pitchFamily="18" charset="0"/>
              </a:rPr>
              <a:t>5</a:t>
            </a:r>
            <a:r>
              <a:rPr lang="it-IT" sz="1000" b="0" i="0" u="none" strike="noStrike" baseline="0" dirty="0">
                <a:solidFill>
                  <a:srgbClr val="000000"/>
                </a:solidFill>
                <a:latin typeface="Times New Roman" panose="02020603050405020304" pitchFamily="18" charset="0"/>
              </a:rPr>
              <a:t>(7), eaaw2612. </a:t>
            </a:r>
          </a:p>
          <a:p>
            <a:r>
              <a:rPr lang="en-US" sz="1000" b="0" i="0" u="none" strike="noStrike" baseline="0" dirty="0">
                <a:solidFill>
                  <a:srgbClr val="000000"/>
                </a:solidFill>
                <a:latin typeface="Times New Roman" panose="02020603050405020304" pitchFamily="18" charset="0"/>
              </a:rPr>
              <a:t>Fearon, J. D. (1999). Electoral Accountability and the Control of </a:t>
            </a:r>
            <a:r>
              <a:rPr lang="en-US" sz="1000" b="0" i="0" u="none" strike="noStrike" baseline="0" dirty="0" err="1">
                <a:solidFill>
                  <a:srgbClr val="000000"/>
                </a:solidFill>
                <a:latin typeface="Times New Roman" panose="02020603050405020304" pitchFamily="18" charset="0"/>
              </a:rPr>
              <a:t>POLITICIANSans</a:t>
            </a:r>
            <a:r>
              <a:rPr lang="en-US" sz="1000" b="0" i="0" u="none" strike="noStrike" baseline="0" dirty="0">
                <a:solidFill>
                  <a:srgbClr val="000000"/>
                </a:solidFill>
                <a:latin typeface="Times New Roman" panose="02020603050405020304" pitchFamily="18" charset="0"/>
              </a:rPr>
              <a:t>: Selecting Good Types versus Sanctioning Poor Performance. In A. </a:t>
            </a:r>
            <a:r>
              <a:rPr lang="en-US" sz="1000" b="0" i="0" u="none" strike="noStrike" baseline="0" dirty="0" err="1">
                <a:solidFill>
                  <a:srgbClr val="000000"/>
                </a:solidFill>
                <a:latin typeface="Times New Roman" panose="02020603050405020304" pitchFamily="18" charset="0"/>
              </a:rPr>
              <a:t>Przeworski</a:t>
            </a:r>
            <a:r>
              <a:rPr lang="en-US" sz="1000" b="0" i="0" u="none" strike="noStrike" baseline="0" dirty="0">
                <a:solidFill>
                  <a:srgbClr val="000000"/>
                </a:solidFill>
                <a:latin typeface="Times New Roman" panose="02020603050405020304" pitchFamily="18" charset="0"/>
              </a:rPr>
              <a:t>, S. C. Stokes, &amp; B. </a:t>
            </a:r>
            <a:r>
              <a:rPr lang="en-US" sz="1000" b="0" i="0" u="none" strike="noStrike" baseline="0" dirty="0" err="1">
                <a:solidFill>
                  <a:srgbClr val="000000"/>
                </a:solidFill>
                <a:latin typeface="Times New Roman" panose="02020603050405020304" pitchFamily="18" charset="0"/>
              </a:rPr>
              <a:t>Manin</a:t>
            </a:r>
            <a:r>
              <a:rPr lang="en-US" sz="1000" b="0" i="0" u="none" strike="noStrike" baseline="0" dirty="0">
                <a:solidFill>
                  <a:srgbClr val="000000"/>
                </a:solidFill>
                <a:latin typeface="Times New Roman" panose="02020603050405020304" pitchFamily="18" charset="0"/>
              </a:rPr>
              <a:t> (Eds.), </a:t>
            </a:r>
            <a:r>
              <a:rPr lang="en-US" sz="1000" b="0" i="1" u="none" strike="noStrike" baseline="0" dirty="0">
                <a:solidFill>
                  <a:srgbClr val="000000"/>
                </a:solidFill>
                <a:latin typeface="Times New Roman" panose="02020603050405020304" pitchFamily="18" charset="0"/>
              </a:rPr>
              <a:t>Democracy, Accountability, and Representation </a:t>
            </a:r>
            <a:r>
              <a:rPr lang="en-US" sz="1000" b="0" i="0" u="none" strike="noStrike" baseline="0" dirty="0">
                <a:solidFill>
                  <a:srgbClr val="000000"/>
                </a:solidFill>
                <a:latin typeface="Times New Roman" panose="02020603050405020304" pitchFamily="18" charset="0"/>
              </a:rPr>
              <a:t>(pp. 55–97). Cambridge University Press. https://doi.org/10.1017/CBO9781139175104.003 </a:t>
            </a:r>
          </a:p>
          <a:p>
            <a:r>
              <a:rPr lang="en-US" sz="1000" b="0" i="0" u="none" strike="noStrike" baseline="0" dirty="0">
                <a:solidFill>
                  <a:srgbClr val="000000"/>
                </a:solidFill>
                <a:latin typeface="Times New Roman" panose="02020603050405020304" pitchFamily="18" charset="0"/>
              </a:rPr>
              <a:t>Grossman, G., </a:t>
            </a:r>
            <a:r>
              <a:rPr lang="en-US" sz="1000" b="0" i="0" u="none" strike="noStrike" baseline="0" dirty="0" err="1">
                <a:solidFill>
                  <a:srgbClr val="000000"/>
                </a:solidFill>
                <a:latin typeface="Times New Roman" panose="02020603050405020304" pitchFamily="18" charset="0"/>
              </a:rPr>
              <a:t>Michelitch</a:t>
            </a:r>
            <a:r>
              <a:rPr lang="en-US" sz="1000" b="0" i="0" u="none" strike="noStrike" baseline="0" dirty="0">
                <a:solidFill>
                  <a:srgbClr val="000000"/>
                </a:solidFill>
                <a:latin typeface="Times New Roman" panose="02020603050405020304" pitchFamily="18" charset="0"/>
              </a:rPr>
              <a:t>, K., &amp; Prato, C. (2020). </a:t>
            </a:r>
            <a:r>
              <a:rPr lang="en-US" sz="1000" b="0" i="1" u="none" strike="noStrike" baseline="0" dirty="0">
                <a:solidFill>
                  <a:srgbClr val="000000"/>
                </a:solidFill>
                <a:latin typeface="Times New Roman" panose="02020603050405020304" pitchFamily="18" charset="0"/>
              </a:rPr>
              <a:t>The Effect of Sustained Transparency on Electoral Accountability</a:t>
            </a:r>
            <a:r>
              <a:rPr lang="en-US" sz="1000" b="0" i="0" u="none" strike="noStrike" baseline="0" dirty="0">
                <a:solidFill>
                  <a:srgbClr val="000000"/>
                </a:solidFill>
                <a:latin typeface="Times New Roman" panose="02020603050405020304" pitchFamily="18" charset="0"/>
              </a:rPr>
              <a:t>. </a:t>
            </a:r>
          </a:p>
        </p:txBody>
      </p:sp>
      <p:sp>
        <p:nvSpPr>
          <p:cNvPr id="5" name="CasellaDiTesto 4">
            <a:extLst>
              <a:ext uri="{FF2B5EF4-FFF2-40B4-BE49-F238E27FC236}">
                <a16:creationId xmlns:a16="http://schemas.microsoft.com/office/drawing/2014/main" id="{C2A25382-5A22-41CB-863C-A07A26A0777F}"/>
              </a:ext>
            </a:extLst>
          </p:cNvPr>
          <p:cNvSpPr txBox="1"/>
          <p:nvPr/>
        </p:nvSpPr>
        <p:spPr>
          <a:xfrm>
            <a:off x="6886076" y="1774701"/>
            <a:ext cx="4847223" cy="4324261"/>
          </a:xfrm>
          <a:prstGeom prst="rect">
            <a:avLst/>
          </a:prstGeom>
          <a:noFill/>
        </p:spPr>
        <p:txBody>
          <a:bodyPr wrap="square">
            <a:spAutoFit/>
          </a:bodyPr>
          <a:lstStyle/>
          <a:p>
            <a:r>
              <a:rPr lang="fr-FR" sz="1100" b="0" i="0" u="none" strike="noStrike" baseline="0" dirty="0">
                <a:solidFill>
                  <a:srgbClr val="000000"/>
                </a:solidFill>
                <a:latin typeface="Times New Roman" panose="02020603050405020304" pitchFamily="18" charset="0"/>
              </a:rPr>
              <a:t>International, T. (2021). </a:t>
            </a:r>
            <a:r>
              <a:rPr lang="fr-FR" sz="1100" b="0" i="1" u="none" strike="noStrike" baseline="0" dirty="0">
                <a:solidFill>
                  <a:srgbClr val="000000"/>
                </a:solidFill>
                <a:latin typeface="Times New Roman" panose="02020603050405020304" pitchFamily="18" charset="0"/>
              </a:rPr>
              <a:t>Corruption Perceptions Index 2020</a:t>
            </a:r>
            <a:r>
              <a:rPr lang="fr-FR" sz="1100" b="0" i="0" u="none" strike="noStrike" baseline="0" dirty="0">
                <a:solidFill>
                  <a:srgbClr val="000000"/>
                </a:solidFill>
                <a:latin typeface="Times New Roman" panose="02020603050405020304" pitchFamily="18" charset="0"/>
              </a:rPr>
              <a:t>. https://images.transparencycdn.org/images/CPI2020_Report_EN_0802-WEB-1_2021-02-08-103053.pdf </a:t>
            </a:r>
          </a:p>
          <a:p>
            <a:endParaRPr lang="fr-FR" sz="1100" b="0" i="0" u="none" strike="noStrike" baseline="0" dirty="0">
              <a:solidFill>
                <a:srgbClr val="000000"/>
              </a:solidFill>
              <a:latin typeface="Times New Roman" panose="02020603050405020304" pitchFamily="18" charset="0"/>
            </a:endParaRPr>
          </a:p>
          <a:p>
            <a:r>
              <a:rPr lang="en-US" sz="1100" b="0" i="0" u="none" strike="noStrike" baseline="0" dirty="0" err="1">
                <a:solidFill>
                  <a:srgbClr val="000000"/>
                </a:solidFill>
                <a:latin typeface="Times New Roman" panose="02020603050405020304" pitchFamily="18" charset="0"/>
              </a:rPr>
              <a:t>Leiser</a:t>
            </a:r>
            <a:r>
              <a:rPr lang="en-US" sz="1100" b="0" i="0" u="none" strike="noStrike" baseline="0" dirty="0">
                <a:solidFill>
                  <a:srgbClr val="000000"/>
                </a:solidFill>
                <a:latin typeface="Times New Roman" panose="02020603050405020304" pitchFamily="18" charset="0"/>
              </a:rPr>
              <a:t>, D., &amp; Shemesh, Y. (2018). </a:t>
            </a:r>
            <a:r>
              <a:rPr lang="en-US" sz="1100" b="0" i="1" u="none" strike="noStrike" baseline="0" dirty="0">
                <a:solidFill>
                  <a:srgbClr val="000000"/>
                </a:solidFill>
                <a:latin typeface="Times New Roman" panose="02020603050405020304" pitchFamily="18" charset="0"/>
              </a:rPr>
              <a:t>How we misunderstand economics and why it matters: The psychology of bias, distortion and conspiracy</a:t>
            </a:r>
            <a:r>
              <a:rPr lang="en-US" sz="1100" b="0" i="0" u="none" strike="noStrike" baseline="0" dirty="0">
                <a:solidFill>
                  <a:srgbClr val="000000"/>
                </a:solidFill>
                <a:latin typeface="Times New Roman" panose="02020603050405020304" pitchFamily="18" charset="0"/>
              </a:rPr>
              <a:t>. Routledge London and New York. </a:t>
            </a:r>
          </a:p>
          <a:p>
            <a:endParaRPr lang="en-US" sz="1100" b="0" i="0" u="none" strike="noStrike" baseline="0" dirty="0">
              <a:solidFill>
                <a:srgbClr val="000000"/>
              </a:solidFill>
              <a:latin typeface="Times New Roman" panose="02020603050405020304" pitchFamily="18" charset="0"/>
            </a:endParaRPr>
          </a:p>
          <a:p>
            <a:r>
              <a:rPr lang="en-US" sz="1100" b="0" i="0" u="none" strike="noStrike" baseline="0" dirty="0">
                <a:solidFill>
                  <a:srgbClr val="000000"/>
                </a:solidFill>
                <a:latin typeface="Times New Roman" panose="02020603050405020304" pitchFamily="18" charset="0"/>
              </a:rPr>
              <a:t>McGee, R., &amp; </a:t>
            </a:r>
            <a:r>
              <a:rPr lang="en-US" sz="1100" b="0" i="0" u="none" strike="noStrike" baseline="0" dirty="0" err="1">
                <a:solidFill>
                  <a:srgbClr val="000000"/>
                </a:solidFill>
                <a:latin typeface="Times New Roman" panose="02020603050405020304" pitchFamily="18" charset="0"/>
              </a:rPr>
              <a:t>Gaventa</a:t>
            </a:r>
            <a:r>
              <a:rPr lang="en-US" sz="1100" b="0" i="0" u="none" strike="noStrike" baseline="0" dirty="0">
                <a:solidFill>
                  <a:srgbClr val="000000"/>
                </a:solidFill>
                <a:latin typeface="Times New Roman" panose="02020603050405020304" pitchFamily="18" charset="0"/>
              </a:rPr>
              <a:t>, J. (2011). Shifting Power? Assessing the Impact of Transparency and Accountability Initiatives. </a:t>
            </a:r>
            <a:r>
              <a:rPr lang="en-US" sz="1100" b="0" i="1" u="none" strike="noStrike" baseline="0" dirty="0">
                <a:solidFill>
                  <a:srgbClr val="000000"/>
                </a:solidFill>
                <a:latin typeface="Times New Roman" panose="02020603050405020304" pitchFamily="18" charset="0"/>
              </a:rPr>
              <a:t>IDS Working Papers</a:t>
            </a:r>
            <a:r>
              <a:rPr lang="en-US" sz="1100" b="0" i="0" u="none" strike="noStrike" baseline="0" dirty="0">
                <a:solidFill>
                  <a:srgbClr val="000000"/>
                </a:solidFill>
                <a:latin typeface="Times New Roman" panose="02020603050405020304" pitchFamily="18" charset="0"/>
              </a:rPr>
              <a:t>, </a:t>
            </a:r>
            <a:r>
              <a:rPr lang="en-US" sz="1100" b="0" i="1" u="none" strike="noStrike" baseline="0" dirty="0">
                <a:solidFill>
                  <a:srgbClr val="000000"/>
                </a:solidFill>
                <a:latin typeface="Times New Roman" panose="02020603050405020304" pitchFamily="18" charset="0"/>
              </a:rPr>
              <a:t>2011</a:t>
            </a:r>
            <a:r>
              <a:rPr lang="en-US" sz="1100" b="0" i="0" u="none" strike="noStrike" baseline="0" dirty="0">
                <a:solidFill>
                  <a:srgbClr val="000000"/>
                </a:solidFill>
                <a:latin typeface="Times New Roman" panose="02020603050405020304" pitchFamily="18" charset="0"/>
              </a:rPr>
              <a:t>(383), 1–39. https://doi.org/https://doi.org/10.1111/j.2040-0209.2011.00383\_2.x </a:t>
            </a:r>
          </a:p>
          <a:p>
            <a:endParaRPr lang="en-US" sz="1100" b="0" i="0" u="none" strike="noStrike" baseline="0" dirty="0">
              <a:solidFill>
                <a:srgbClr val="000000"/>
              </a:solidFill>
              <a:latin typeface="Times New Roman" panose="02020603050405020304" pitchFamily="18" charset="0"/>
            </a:endParaRPr>
          </a:p>
          <a:p>
            <a:r>
              <a:rPr lang="en-US" sz="1100" b="0" i="0" u="none" strike="noStrike" baseline="0" dirty="0" err="1">
                <a:solidFill>
                  <a:srgbClr val="000000"/>
                </a:solidFill>
                <a:latin typeface="Times New Roman" panose="02020603050405020304" pitchFamily="18" charset="0"/>
              </a:rPr>
              <a:t>Mechtel</a:t>
            </a:r>
            <a:r>
              <a:rPr lang="en-US" sz="1100" b="0" i="0" u="none" strike="noStrike" baseline="0" dirty="0">
                <a:solidFill>
                  <a:srgbClr val="000000"/>
                </a:solidFill>
                <a:latin typeface="Times New Roman" panose="02020603050405020304" pitchFamily="18" charset="0"/>
              </a:rPr>
              <a:t>, M. (2014). It’s the occupation, stupid! Explaining candidates’ success in low-information elections. </a:t>
            </a:r>
            <a:r>
              <a:rPr lang="en-US" sz="1100" b="0" i="1" u="none" strike="noStrike" baseline="0" dirty="0">
                <a:solidFill>
                  <a:srgbClr val="000000"/>
                </a:solidFill>
                <a:latin typeface="Times New Roman" panose="02020603050405020304" pitchFamily="18" charset="0"/>
              </a:rPr>
              <a:t>European Journal of Political Economy</a:t>
            </a:r>
            <a:r>
              <a:rPr lang="en-US" sz="1100" b="0" i="0" u="none" strike="noStrike" baseline="0" dirty="0">
                <a:solidFill>
                  <a:srgbClr val="000000"/>
                </a:solidFill>
                <a:latin typeface="Times New Roman" panose="02020603050405020304" pitchFamily="18" charset="0"/>
              </a:rPr>
              <a:t>, </a:t>
            </a:r>
            <a:r>
              <a:rPr lang="en-US" sz="1100" b="0" i="1" u="none" strike="noStrike" baseline="0" dirty="0">
                <a:solidFill>
                  <a:srgbClr val="000000"/>
                </a:solidFill>
                <a:latin typeface="Times New Roman" panose="02020603050405020304" pitchFamily="18" charset="0"/>
              </a:rPr>
              <a:t>33</a:t>
            </a:r>
            <a:r>
              <a:rPr lang="en-US" sz="1100" b="0" i="0" u="none" strike="noStrike" baseline="0" dirty="0">
                <a:solidFill>
                  <a:srgbClr val="000000"/>
                </a:solidFill>
                <a:latin typeface="Times New Roman" panose="02020603050405020304" pitchFamily="18" charset="0"/>
              </a:rPr>
              <a:t>, 53–70. </a:t>
            </a:r>
          </a:p>
          <a:p>
            <a:endParaRPr lang="en-US" sz="1100" b="0" i="0" u="none" strike="noStrike" baseline="0" dirty="0">
              <a:solidFill>
                <a:srgbClr val="000000"/>
              </a:solidFill>
              <a:latin typeface="Times New Roman" panose="02020603050405020304" pitchFamily="18" charset="0"/>
            </a:endParaRPr>
          </a:p>
          <a:p>
            <a:r>
              <a:rPr lang="en-US" sz="1100" b="0" i="0" u="none" strike="noStrike" baseline="0" dirty="0">
                <a:solidFill>
                  <a:srgbClr val="000000"/>
                </a:solidFill>
                <a:latin typeface="Times New Roman" panose="02020603050405020304" pitchFamily="18" charset="0"/>
              </a:rPr>
              <a:t>Pande, R. (2011). Can Informed Voters Enforce Better Governance? Experiments in Low Income Democracies. </a:t>
            </a:r>
            <a:r>
              <a:rPr lang="en-US" sz="1100" b="0" i="1" u="none" strike="noStrike" baseline="0" dirty="0">
                <a:solidFill>
                  <a:srgbClr val="000000"/>
                </a:solidFill>
                <a:latin typeface="Times New Roman" panose="02020603050405020304" pitchFamily="18" charset="0"/>
              </a:rPr>
              <a:t>Annual Review of Economics</a:t>
            </a:r>
            <a:r>
              <a:rPr lang="en-US" sz="1100" b="0" i="0" u="none" strike="noStrike" baseline="0" dirty="0">
                <a:solidFill>
                  <a:srgbClr val="000000"/>
                </a:solidFill>
                <a:latin typeface="Times New Roman" panose="02020603050405020304" pitchFamily="18" charset="0"/>
              </a:rPr>
              <a:t>, </a:t>
            </a:r>
            <a:r>
              <a:rPr lang="en-US" sz="1100" b="0" i="1" u="none" strike="noStrike" baseline="0" dirty="0">
                <a:solidFill>
                  <a:srgbClr val="000000"/>
                </a:solidFill>
                <a:latin typeface="Times New Roman" panose="02020603050405020304" pitchFamily="18" charset="0"/>
              </a:rPr>
              <a:t>3</a:t>
            </a:r>
            <a:r>
              <a:rPr lang="en-US" sz="1100" b="0" i="0" u="none" strike="noStrike" baseline="0" dirty="0">
                <a:solidFill>
                  <a:srgbClr val="000000"/>
                </a:solidFill>
                <a:latin typeface="Times New Roman" panose="02020603050405020304" pitchFamily="18" charset="0"/>
              </a:rPr>
              <a:t>, 215–237. </a:t>
            </a:r>
          </a:p>
          <a:p>
            <a:endParaRPr lang="en-US" sz="1100" b="0" i="0" u="none" strike="noStrike" baseline="0" dirty="0">
              <a:solidFill>
                <a:srgbClr val="000000"/>
              </a:solidFill>
              <a:latin typeface="Times New Roman" panose="02020603050405020304" pitchFamily="18" charset="0"/>
            </a:endParaRPr>
          </a:p>
          <a:p>
            <a:r>
              <a:rPr lang="en-US" sz="1100" b="0" i="0" u="none" strike="noStrike" baseline="0" dirty="0">
                <a:solidFill>
                  <a:srgbClr val="000000"/>
                </a:solidFill>
                <a:latin typeface="Times New Roman" panose="02020603050405020304" pitchFamily="18" charset="0"/>
              </a:rPr>
              <a:t>Pande, R., Banerjee, A., Green, D., &amp; McManus, J. (2014). Are Poor Voters Indifferent to Whether Elected Leaders are Criminal or Corrupt? A Vignette Experiment in Rural India. </a:t>
            </a:r>
            <a:r>
              <a:rPr lang="en-US" sz="1100" b="0" i="1" u="none" strike="noStrike" baseline="0" dirty="0">
                <a:solidFill>
                  <a:srgbClr val="000000"/>
                </a:solidFill>
                <a:latin typeface="Times New Roman" panose="02020603050405020304" pitchFamily="18" charset="0"/>
              </a:rPr>
              <a:t>Political Communications</a:t>
            </a:r>
            <a:r>
              <a:rPr lang="en-US" sz="1100" b="0" i="0" u="none" strike="noStrike" baseline="0" dirty="0">
                <a:solidFill>
                  <a:srgbClr val="000000"/>
                </a:solidFill>
                <a:latin typeface="Times New Roman" panose="02020603050405020304" pitchFamily="18" charset="0"/>
              </a:rPr>
              <a:t>, </a:t>
            </a:r>
            <a:r>
              <a:rPr lang="en-US" sz="1100" b="0" i="1" u="none" strike="noStrike" baseline="0" dirty="0">
                <a:solidFill>
                  <a:srgbClr val="000000"/>
                </a:solidFill>
                <a:latin typeface="Times New Roman" panose="02020603050405020304" pitchFamily="18" charset="0"/>
              </a:rPr>
              <a:t>31</a:t>
            </a:r>
            <a:r>
              <a:rPr lang="en-US" sz="1100" b="0" i="0" u="none" strike="noStrike" baseline="0" dirty="0">
                <a:solidFill>
                  <a:srgbClr val="000000"/>
                </a:solidFill>
                <a:latin typeface="Times New Roman" panose="02020603050405020304" pitchFamily="18" charset="0"/>
              </a:rPr>
              <a:t>, 391–407. </a:t>
            </a:r>
          </a:p>
          <a:p>
            <a:endParaRPr lang="en-US" sz="1100" b="0" i="0" u="none" strike="noStrike" baseline="0" dirty="0">
              <a:solidFill>
                <a:srgbClr val="000000"/>
              </a:solidFill>
              <a:latin typeface="Times New Roman" panose="02020603050405020304" pitchFamily="18" charset="0"/>
            </a:endParaRPr>
          </a:p>
          <a:p>
            <a:r>
              <a:rPr lang="en-US" sz="1100" b="0" i="0" u="none" strike="noStrike" baseline="0" dirty="0">
                <a:solidFill>
                  <a:srgbClr val="000000"/>
                </a:solidFill>
                <a:latin typeface="Times New Roman" panose="02020603050405020304" pitchFamily="18" charset="0"/>
              </a:rPr>
              <a:t>Pande, R., Banerjee, A., &amp; Walton, M. (2012). </a:t>
            </a:r>
            <a:r>
              <a:rPr lang="en-US" sz="1100" b="0" i="1" u="none" strike="noStrike" baseline="0" dirty="0">
                <a:solidFill>
                  <a:srgbClr val="000000"/>
                </a:solidFill>
                <a:latin typeface="Times New Roman" panose="02020603050405020304" pitchFamily="18" charset="0"/>
              </a:rPr>
              <a:t>Delhi’s Slum-Dwellers: Deprivation, Preferences, and Political Engagement among the Urban Poor</a:t>
            </a:r>
            <a:r>
              <a:rPr lang="en-US" sz="1100" b="0" i="0" u="none" strike="noStrike" baseline="0" dirty="0">
                <a:solidFill>
                  <a:srgbClr val="000000"/>
                </a:solidFill>
                <a:latin typeface="Times New Roman" panose="02020603050405020304" pitchFamily="18" charset="0"/>
              </a:rPr>
              <a:t>. International Growth Center. </a:t>
            </a:r>
            <a:endParaRPr lang="it-IT" sz="1100" dirty="0"/>
          </a:p>
        </p:txBody>
      </p:sp>
    </p:spTree>
    <p:extLst>
      <p:ext uri="{BB962C8B-B14F-4D97-AF65-F5344CB8AC3E}">
        <p14:creationId xmlns:p14="http://schemas.microsoft.com/office/powerpoint/2010/main" val="619937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ABFC-F902-4FFE-9288-5E8B85F4C1F0}"/>
              </a:ext>
            </a:extLst>
          </p:cNvPr>
          <p:cNvSpPr>
            <a:spLocks noGrp="1"/>
          </p:cNvSpPr>
          <p:nvPr>
            <p:ph type="title"/>
          </p:nvPr>
        </p:nvSpPr>
        <p:spPr>
          <a:xfrm>
            <a:off x="886048" y="-8788"/>
            <a:ext cx="9720072" cy="1499616"/>
          </a:xfrm>
        </p:spPr>
        <p:txBody>
          <a:bodyPr/>
          <a:lstStyle/>
          <a:p>
            <a:r>
              <a:rPr lang="en-GB" dirty="0"/>
              <a:t>POLITICAL TRANSPARENCY CAMPAIGN IN ITALY</a:t>
            </a:r>
          </a:p>
        </p:txBody>
      </p:sp>
      <p:pic>
        <p:nvPicPr>
          <p:cNvPr id="4" name="Picture 3" descr="A group of people posing for a photo&#10;&#10;Description automatically generated">
            <a:extLst>
              <a:ext uri="{FF2B5EF4-FFF2-40B4-BE49-F238E27FC236}">
                <a16:creationId xmlns:a16="http://schemas.microsoft.com/office/drawing/2014/main" id="{E4774F66-D721-4D6E-B804-8C8C05E6B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17" y="1654071"/>
            <a:ext cx="5272407" cy="2965729"/>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E99114E3-2762-4412-86BA-28E32274F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798" y="1743431"/>
            <a:ext cx="4860036" cy="3936631"/>
          </a:xfrm>
          <a:prstGeom prst="rect">
            <a:avLst/>
          </a:prstGeom>
        </p:spPr>
      </p:pic>
      <p:pic>
        <p:nvPicPr>
          <p:cNvPr id="8" name="Picture 7" descr="Chart, radar chart&#10;&#10;Description automatically generated">
            <a:extLst>
              <a:ext uri="{FF2B5EF4-FFF2-40B4-BE49-F238E27FC236}">
                <a16:creationId xmlns:a16="http://schemas.microsoft.com/office/drawing/2014/main" id="{A27DF63C-07C0-4D27-8D79-33E8B0FF3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17" y="5170665"/>
            <a:ext cx="2556904" cy="1546927"/>
          </a:xfrm>
          <a:prstGeom prst="rect">
            <a:avLst/>
          </a:prstGeom>
        </p:spPr>
      </p:pic>
    </p:spTree>
    <p:extLst>
      <p:ext uri="{BB962C8B-B14F-4D97-AF65-F5344CB8AC3E}">
        <p14:creationId xmlns:p14="http://schemas.microsoft.com/office/powerpoint/2010/main" val="432598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ABFC-F902-4FFE-9288-5E8B85F4C1F0}"/>
              </a:ext>
            </a:extLst>
          </p:cNvPr>
          <p:cNvSpPr>
            <a:spLocks noGrp="1"/>
          </p:cNvSpPr>
          <p:nvPr>
            <p:ph type="title"/>
          </p:nvPr>
        </p:nvSpPr>
        <p:spPr>
          <a:xfrm>
            <a:off x="886048" y="-8788"/>
            <a:ext cx="9720072" cy="1499616"/>
          </a:xfrm>
        </p:spPr>
        <p:txBody>
          <a:bodyPr/>
          <a:lstStyle/>
          <a:p>
            <a:r>
              <a:rPr lang="en-GB" dirty="0"/>
              <a:t>POLITICAL TRANSPARENCY CAMPAIGN IN ITALY</a:t>
            </a:r>
          </a:p>
        </p:txBody>
      </p:sp>
      <p:pic>
        <p:nvPicPr>
          <p:cNvPr id="4" name="Picture 3" descr="A group of people posing for a photo&#10;&#10;Description automatically generated">
            <a:extLst>
              <a:ext uri="{FF2B5EF4-FFF2-40B4-BE49-F238E27FC236}">
                <a16:creationId xmlns:a16="http://schemas.microsoft.com/office/drawing/2014/main" id="{E4774F66-D721-4D6E-B804-8C8C05E6B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17" y="2101111"/>
            <a:ext cx="5272407" cy="2965729"/>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E99114E3-2762-4412-86BA-28E32274F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798" y="1743431"/>
            <a:ext cx="4860036" cy="3936631"/>
          </a:xfrm>
          <a:prstGeom prst="rect">
            <a:avLst/>
          </a:prstGeom>
        </p:spPr>
      </p:pic>
      <p:sp>
        <p:nvSpPr>
          <p:cNvPr id="5" name="Rectangle 4">
            <a:extLst>
              <a:ext uri="{FF2B5EF4-FFF2-40B4-BE49-F238E27FC236}">
                <a16:creationId xmlns:a16="http://schemas.microsoft.com/office/drawing/2014/main" id="{3222CCBD-DABC-4CF3-91E0-886C90A53E7B}"/>
              </a:ext>
            </a:extLst>
          </p:cNvPr>
          <p:cNvSpPr/>
          <p:nvPr/>
        </p:nvSpPr>
        <p:spPr>
          <a:xfrm>
            <a:off x="730518" y="2651760"/>
            <a:ext cx="5144803" cy="447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we ask for transparency on competences, conflicts of interest, financing, trials and convictions of all candidates</a:t>
            </a:r>
            <a:endParaRPr lang="en-GB" sz="1600" dirty="0">
              <a:solidFill>
                <a:schemeClr val="bg1"/>
              </a:solidFill>
            </a:endParaRPr>
          </a:p>
        </p:txBody>
      </p:sp>
      <p:sp>
        <p:nvSpPr>
          <p:cNvPr id="6" name="Rectangle 5">
            <a:extLst>
              <a:ext uri="{FF2B5EF4-FFF2-40B4-BE49-F238E27FC236}">
                <a16:creationId xmlns:a16="http://schemas.microsoft.com/office/drawing/2014/main" id="{726183EE-5CF9-4C06-A747-D2CDF31B56B3}"/>
              </a:ext>
            </a:extLst>
          </p:cNvPr>
          <p:cNvSpPr/>
          <p:nvPr/>
        </p:nvSpPr>
        <p:spPr>
          <a:xfrm>
            <a:off x="787003" y="3205480"/>
            <a:ext cx="4679078" cy="4470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bg1"/>
                </a:solidFill>
                <a:latin typeface="Arial" panose="020B0604020202020204" pitchFamily="34" charset="0"/>
                <a:cs typeface="Arial" panose="020B0604020202020204" pitchFamily="34" charset="0"/>
              </a:rPr>
              <a:t>WE WANT #TRANSPARENT CANDIDATES</a:t>
            </a:r>
            <a:endParaRPr lang="en-GB" sz="1600" b="1" i="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8AEA438-ED88-4EDE-B1FB-5362A4A9DB66}"/>
              </a:ext>
            </a:extLst>
          </p:cNvPr>
          <p:cNvSpPr/>
          <p:nvPr/>
        </p:nvSpPr>
        <p:spPr>
          <a:xfrm>
            <a:off x="730518" y="2041477"/>
            <a:ext cx="5208606" cy="5584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WHAT DO YOU KNOW ABOUT THEM?</a:t>
            </a:r>
            <a:endParaRPr lang="en-GB" sz="1600" b="1"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5FEC9FC-3861-4051-AF03-C1B63FC48DC9}"/>
              </a:ext>
            </a:extLst>
          </p:cNvPr>
          <p:cNvSpPr/>
          <p:nvPr/>
        </p:nvSpPr>
        <p:spPr>
          <a:xfrm>
            <a:off x="7385318" y="1909397"/>
            <a:ext cx="3557002" cy="5584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AVOID VOTE IN THE DARK!</a:t>
            </a:r>
            <a:endParaRPr lang="en-GB" sz="1600" b="1"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BB90478-4057-4BFA-AAEC-51ECD3188427}"/>
              </a:ext>
            </a:extLst>
          </p:cNvPr>
          <p:cNvSpPr/>
          <p:nvPr/>
        </p:nvSpPr>
        <p:spPr>
          <a:xfrm>
            <a:off x="6252878" y="4123913"/>
            <a:ext cx="3557002" cy="558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What we ask to candidates</a:t>
            </a:r>
            <a:endParaRPr lang="en-GB" sz="1600" b="1"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E87E694-EA86-4051-A607-AC6F55F87CF0}"/>
              </a:ext>
            </a:extLst>
          </p:cNvPr>
          <p:cNvSpPr/>
          <p:nvPr/>
        </p:nvSpPr>
        <p:spPr>
          <a:xfrm>
            <a:off x="6831998" y="4529454"/>
            <a:ext cx="1184242" cy="558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CURRICULUM VITAE</a:t>
            </a:r>
            <a:endParaRPr lang="en-GB" sz="1050" b="1"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B4758D0-EA53-4600-87FF-34D1111C6A27}"/>
              </a:ext>
            </a:extLst>
          </p:cNvPr>
          <p:cNvSpPr/>
          <p:nvPr/>
        </p:nvSpPr>
        <p:spPr>
          <a:xfrm>
            <a:off x="6953918" y="5121583"/>
            <a:ext cx="1184242" cy="558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Public Audition</a:t>
            </a:r>
            <a:endParaRPr lang="en-GB" sz="1050" b="1"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D64B458-34FB-4253-9678-CA77471308D2}"/>
              </a:ext>
            </a:extLst>
          </p:cNvPr>
          <p:cNvSpPr/>
          <p:nvPr/>
        </p:nvSpPr>
        <p:spPr>
          <a:xfrm>
            <a:off x="8571698" y="4542732"/>
            <a:ext cx="1184242" cy="558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Criminal record</a:t>
            </a:r>
            <a:endParaRPr lang="en-GB" sz="1050" b="1"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4DC56DE-5D8A-483C-9409-AF5258EDF68C}"/>
              </a:ext>
            </a:extLst>
          </p:cNvPr>
          <p:cNvSpPr/>
          <p:nvPr/>
        </p:nvSpPr>
        <p:spPr>
          <a:xfrm>
            <a:off x="8625638" y="5074574"/>
            <a:ext cx="1184242" cy="558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Conflict of interests</a:t>
            </a:r>
            <a:endParaRPr lang="en-GB" sz="105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199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C7BB16-D10C-4F85-BBAB-DE3D5648836D}"/>
              </a:ext>
            </a:extLst>
          </p:cNvPr>
          <p:cNvPicPr>
            <a:picLocks noGrp="1" noChangeAspect="1"/>
          </p:cNvPicPr>
          <p:nvPr>
            <p:ph idx="1"/>
          </p:nvPr>
        </p:nvPicPr>
        <p:blipFill>
          <a:blip r:embed="rId2"/>
          <a:stretch>
            <a:fillRect/>
          </a:stretch>
        </p:blipFill>
        <p:spPr>
          <a:xfrm>
            <a:off x="4739640" y="1710944"/>
            <a:ext cx="3310731" cy="4816654"/>
          </a:xfrm>
        </p:spPr>
      </p:pic>
      <p:sp>
        <p:nvSpPr>
          <p:cNvPr id="6" name="Title 1">
            <a:extLst>
              <a:ext uri="{FF2B5EF4-FFF2-40B4-BE49-F238E27FC236}">
                <a16:creationId xmlns:a16="http://schemas.microsoft.com/office/drawing/2014/main" id="{4E4690B3-E868-4AFC-AEF4-3650628D896E}"/>
              </a:ext>
            </a:extLst>
          </p:cNvPr>
          <p:cNvSpPr>
            <a:spLocks noGrp="1"/>
          </p:cNvSpPr>
          <p:nvPr>
            <p:ph type="title"/>
          </p:nvPr>
        </p:nvSpPr>
        <p:spPr>
          <a:xfrm>
            <a:off x="886048" y="-8788"/>
            <a:ext cx="9720072" cy="1499616"/>
          </a:xfrm>
        </p:spPr>
        <p:txBody>
          <a:bodyPr/>
          <a:lstStyle/>
          <a:p>
            <a:r>
              <a:rPr lang="en-GB" dirty="0"/>
              <a:t>A WEBSITE WHERE VOTERS CAN see candidate’s cards</a:t>
            </a:r>
          </a:p>
        </p:txBody>
      </p:sp>
    </p:spTree>
    <p:extLst>
      <p:ext uri="{BB962C8B-B14F-4D97-AF65-F5344CB8AC3E}">
        <p14:creationId xmlns:p14="http://schemas.microsoft.com/office/powerpoint/2010/main" val="20976246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2807</TotalTime>
  <Words>2693</Words>
  <Application>Microsoft Office PowerPoint</Application>
  <PresentationFormat>Widescreen</PresentationFormat>
  <Paragraphs>323</Paragraphs>
  <Slides>67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Tw Cen MT (Body)</vt:lpstr>
      <vt:lpstr>Arial</vt:lpstr>
      <vt:lpstr>Times New Roman</vt:lpstr>
      <vt:lpstr>Tw Cen MT</vt:lpstr>
      <vt:lpstr>Tw Cen MT Condensed</vt:lpstr>
      <vt:lpstr>Wingdings</vt:lpstr>
      <vt:lpstr>Wingdings 3</vt:lpstr>
      <vt:lpstr>Integrale</vt:lpstr>
      <vt:lpstr>The informational effect of candidates’ traits on voter behavior: Results from an experiment for the October 2021 municipal elections in Rome</vt:lpstr>
      <vt:lpstr>THE STUDY</vt:lpstr>
      <vt:lpstr>The IMPACT OF INFORMATION ON VOTERS</vt:lpstr>
      <vt:lpstr>PowerPoint Presentation</vt:lpstr>
      <vt:lpstr>RESULTS</vt:lpstr>
      <vt:lpstr>Let’s take a step back….in 2013</vt:lpstr>
      <vt:lpstr>POLITICAL TRANSPARENCY CAMPAIGN IN ITALY</vt:lpstr>
      <vt:lpstr>POLITICAL TRANSPARENCY CAMPAIGN IN ITALY</vt:lpstr>
      <vt:lpstr>A WEBSITE WHERE VOTERS CAN see candidate’s cards</vt:lpstr>
      <vt:lpstr>POLITICAL TRANSPARENCY CAMPAIGN IN ITALY</vt:lpstr>
      <vt:lpstr>POLITICAL TRANSPARENCY CAMPAIGN IN ITALY</vt:lpstr>
      <vt:lpstr>The Italian Wave of Transparency</vt:lpstr>
      <vt:lpstr>A LAW FOR POLITICAL TRANSPARENCY</vt:lpstr>
      <vt:lpstr>PUBBLICATION OF curriculum vitae</vt:lpstr>
      <vt:lpstr>PowerPoint Presentation</vt:lpstr>
      <vt:lpstr>A “BANAl”  model of POLITICAL ACCOUNTABILITY</vt:lpstr>
      <vt:lpstr>HOW DOES TRANSPARENCY AFFECTS POLITICAL SELECTION ?</vt:lpstr>
      <vt:lpstr>HOW DOES TRANSPARENCY AFFECTS POLITICAL SELECTION ?</vt:lpstr>
      <vt:lpstr>HOW DOES TRANSPARENCY AFFECTS POLITICAL SELECTION ?</vt:lpstr>
      <vt:lpstr>HOW DOES TRANSPARENCY AFFECTS POLITICAL SELECTION ?</vt:lpstr>
      <vt:lpstr>MECHANISM</vt:lpstr>
      <vt:lpstr>RESEARCH QUESTION</vt:lpstr>
      <vt:lpstr>The eXPERIMENT</vt:lpstr>
      <vt:lpstr>Context</vt:lpstr>
      <vt:lpstr>RESEARCH QUESTION</vt:lpstr>
      <vt:lpstr>PowerPoint Presentation</vt:lpstr>
      <vt:lpstr>PowerPoint Presentation</vt:lpstr>
      <vt:lpstr>THE TREATMENT</vt:lpstr>
      <vt:lpstr>THE WEBSITE</vt:lpstr>
      <vt:lpstr>PowerPoint Presentation</vt:lpstr>
      <vt:lpstr>AFTER ?</vt:lpstr>
      <vt:lpstr>BALANCE TESTS</vt:lpstr>
      <vt:lpstr>PowerPoint Presentation</vt:lpstr>
      <vt:lpstr>PowerPoint Presentation</vt:lpstr>
      <vt:lpstr>PowerPoint Presentation</vt:lpstr>
      <vt:lpstr>RESULTS</vt:lpstr>
      <vt:lpstr>OUTCOME VARIABLES</vt:lpstr>
      <vt:lpstr>PowerPoint Presentation</vt:lpstr>
      <vt:lpstr>PowerPoint Presentation</vt:lpstr>
      <vt:lpstr>PowerPoint Presentation</vt:lpstr>
      <vt:lpstr>EFFECT ON THE FOUR MAIN CANDIDATES</vt:lpstr>
      <vt:lpstr>PowerPoint Presentation</vt:lpstr>
      <vt:lpstr>PowerPoint Presentation</vt:lpstr>
      <vt:lpstr>Demand for transparency</vt:lpstr>
      <vt:lpstr>Website VISITE</vt:lpstr>
      <vt:lpstr>PowerPoint Presentation</vt:lpstr>
      <vt:lpstr>PowerPoint Presentation</vt:lpstr>
      <vt:lpstr>SUMMING UP</vt:lpstr>
      <vt:lpstr>INTERPRETATION</vt:lpstr>
      <vt:lpstr>POINT OF STRENGHT</vt:lpstr>
      <vt:lpstr>LIMITATIONS</vt:lpstr>
      <vt:lpstr>Other channels   </vt:lpstr>
      <vt:lpstr>OTHER STAKEHOLDERS</vt:lpstr>
      <vt:lpstr>Representativness of the sample (external validity)  </vt:lpstr>
      <vt:lpstr>Representativness of the sample</vt:lpstr>
      <vt:lpstr>PowerPoint Presentation</vt:lpstr>
      <vt:lpstr>PowerPoint Presentation</vt:lpstr>
      <vt:lpstr>CONCLUSIONS</vt:lpstr>
      <vt:lpstr>PowerPoint Presentation</vt:lpstr>
      <vt:lpstr>Experimental LITERATURE on THE effect of information on accountability</vt:lpstr>
      <vt:lpstr>LITERATURE / OUR CONTRIBUTION</vt:lpstr>
      <vt:lpstr>RISULTATI 1</vt:lpstr>
      <vt:lpstr>STATISTICAL POWER</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L’effetto della trasparenza politica sul voto: un esperimento per le elezioni comunali di Roma 2021</dc:title>
  <dc:creator>Pinto Gabriele</dc:creator>
  <cp:lastModifiedBy>Gabriele Pinto</cp:lastModifiedBy>
  <cp:revision>101</cp:revision>
  <dcterms:created xsi:type="dcterms:W3CDTF">2021-11-30T09:53:06Z</dcterms:created>
  <dcterms:modified xsi:type="dcterms:W3CDTF">2022-04-13T07:12:18Z</dcterms:modified>
</cp:coreProperties>
</file>