
<file path=[Content_Types].xml><?xml version="1.0" encoding="utf-8"?>
<Types xmlns="http://schemas.openxmlformats.org/package/2006/content-types">
  <Default Extension="bmp" ContentType="image/bmp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54"/>
  </p:notesMasterIdLst>
  <p:sldIdLst>
    <p:sldId id="261" r:id="rId5"/>
    <p:sldId id="259" r:id="rId6"/>
    <p:sldId id="263" r:id="rId7"/>
    <p:sldId id="317" r:id="rId8"/>
    <p:sldId id="268" r:id="rId9"/>
    <p:sldId id="318" r:id="rId10"/>
    <p:sldId id="321" r:id="rId11"/>
    <p:sldId id="322" r:id="rId12"/>
    <p:sldId id="328" r:id="rId13"/>
    <p:sldId id="331" r:id="rId14"/>
    <p:sldId id="327" r:id="rId15"/>
    <p:sldId id="329" r:id="rId16"/>
    <p:sldId id="326" r:id="rId17"/>
    <p:sldId id="371" r:id="rId18"/>
    <p:sldId id="332" r:id="rId19"/>
    <p:sldId id="333" r:id="rId20"/>
    <p:sldId id="334" r:id="rId21"/>
    <p:sldId id="335" r:id="rId22"/>
    <p:sldId id="336" r:id="rId23"/>
    <p:sldId id="337" r:id="rId24"/>
    <p:sldId id="339" r:id="rId25"/>
    <p:sldId id="340" r:id="rId26"/>
    <p:sldId id="341" r:id="rId27"/>
    <p:sldId id="344" r:id="rId28"/>
    <p:sldId id="345" r:id="rId29"/>
    <p:sldId id="347" r:id="rId30"/>
    <p:sldId id="350" r:id="rId31"/>
    <p:sldId id="360" r:id="rId32"/>
    <p:sldId id="349" r:id="rId33"/>
    <p:sldId id="348" r:id="rId34"/>
    <p:sldId id="362" r:id="rId35"/>
    <p:sldId id="352" r:id="rId36"/>
    <p:sldId id="351" r:id="rId37"/>
    <p:sldId id="353" r:id="rId38"/>
    <p:sldId id="354" r:id="rId39"/>
    <p:sldId id="372" r:id="rId40"/>
    <p:sldId id="373" r:id="rId41"/>
    <p:sldId id="374" r:id="rId42"/>
    <p:sldId id="355" r:id="rId43"/>
    <p:sldId id="356" r:id="rId44"/>
    <p:sldId id="357" r:id="rId45"/>
    <p:sldId id="358" r:id="rId46"/>
    <p:sldId id="359" r:id="rId47"/>
    <p:sldId id="369" r:id="rId48"/>
    <p:sldId id="365" r:id="rId49"/>
    <p:sldId id="366" r:id="rId50"/>
    <p:sldId id="364" r:id="rId51"/>
    <p:sldId id="367" r:id="rId52"/>
    <p:sldId id="370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7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3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2B613E-BA1B-4AB6-BA81-D85FBDEBE33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993EA48-12D9-475E-959F-7D4953E323AF}">
      <dgm:prSet/>
      <dgm:spPr/>
      <dgm:t>
        <a:bodyPr/>
        <a:lstStyle/>
        <a:p>
          <a:r>
            <a:rPr lang="en-GB"/>
            <a:t>The conceptual framework</a:t>
          </a:r>
          <a:endParaRPr lang="en-US"/>
        </a:p>
      </dgm:t>
    </dgm:pt>
    <dgm:pt modelId="{F77FC0EA-A593-4A70-8689-B2E6D7DC15C5}" type="parTrans" cxnId="{4BA75411-90FE-4FD1-947D-C071F16549A0}">
      <dgm:prSet/>
      <dgm:spPr/>
      <dgm:t>
        <a:bodyPr/>
        <a:lstStyle/>
        <a:p>
          <a:endParaRPr lang="en-US"/>
        </a:p>
      </dgm:t>
    </dgm:pt>
    <dgm:pt modelId="{BFCC6E93-A889-4616-B283-2C762F9D41E0}" type="sibTrans" cxnId="{4BA75411-90FE-4FD1-947D-C071F16549A0}">
      <dgm:prSet/>
      <dgm:spPr/>
      <dgm:t>
        <a:bodyPr/>
        <a:lstStyle/>
        <a:p>
          <a:endParaRPr lang="en-US"/>
        </a:p>
      </dgm:t>
    </dgm:pt>
    <dgm:pt modelId="{0A555A4B-196A-435A-919A-7F731FBAA336}">
      <dgm:prSet/>
      <dgm:spPr/>
      <dgm:t>
        <a:bodyPr/>
        <a:lstStyle/>
        <a:p>
          <a:r>
            <a:rPr lang="en-GB"/>
            <a:t>Why nationalism is important</a:t>
          </a:r>
          <a:endParaRPr lang="en-US"/>
        </a:p>
      </dgm:t>
    </dgm:pt>
    <dgm:pt modelId="{D53304DF-63A3-4D2F-AE69-92A78B750D8A}" type="parTrans" cxnId="{4460EF36-91BA-4457-B9C1-A06F943B42CA}">
      <dgm:prSet/>
      <dgm:spPr/>
      <dgm:t>
        <a:bodyPr/>
        <a:lstStyle/>
        <a:p>
          <a:endParaRPr lang="en-US"/>
        </a:p>
      </dgm:t>
    </dgm:pt>
    <dgm:pt modelId="{865AA94F-2D8B-4C51-820D-0E1005974B39}" type="sibTrans" cxnId="{4460EF36-91BA-4457-B9C1-A06F943B42CA}">
      <dgm:prSet/>
      <dgm:spPr/>
      <dgm:t>
        <a:bodyPr/>
        <a:lstStyle/>
        <a:p>
          <a:endParaRPr lang="en-US"/>
        </a:p>
      </dgm:t>
    </dgm:pt>
    <dgm:pt modelId="{3EE292B9-5224-424A-9AC2-2761D0E058F9}">
      <dgm:prSet/>
      <dgm:spPr/>
      <dgm:t>
        <a:bodyPr/>
        <a:lstStyle/>
        <a:p>
          <a:r>
            <a:rPr lang="en-GB" dirty="0"/>
            <a:t>The traditional relationship</a:t>
          </a:r>
          <a:endParaRPr lang="en-US" dirty="0"/>
        </a:p>
      </dgm:t>
    </dgm:pt>
    <dgm:pt modelId="{E3B626EE-0F87-4AFD-BE18-E7D87978FCE2}" type="parTrans" cxnId="{E7B38A18-1D03-412E-A9EA-6B0CEED1C11D}">
      <dgm:prSet/>
      <dgm:spPr/>
      <dgm:t>
        <a:bodyPr/>
        <a:lstStyle/>
        <a:p>
          <a:endParaRPr lang="en-US"/>
        </a:p>
      </dgm:t>
    </dgm:pt>
    <dgm:pt modelId="{3BC2DBE6-49B7-435F-B071-B8B9232DED26}" type="sibTrans" cxnId="{E7B38A18-1D03-412E-A9EA-6B0CEED1C11D}">
      <dgm:prSet/>
      <dgm:spPr/>
      <dgm:t>
        <a:bodyPr/>
        <a:lstStyle/>
        <a:p>
          <a:endParaRPr lang="en-US"/>
        </a:p>
      </dgm:t>
    </dgm:pt>
    <dgm:pt modelId="{3E8D6EAB-2E69-4862-BE5D-F75C48F55D3A}">
      <dgm:prSet/>
      <dgm:spPr/>
      <dgm:t>
        <a:bodyPr/>
        <a:lstStyle/>
        <a:p>
          <a:r>
            <a:rPr lang="en-GB"/>
            <a:t>Healty Vs Morbid nationalism: a critique</a:t>
          </a:r>
          <a:endParaRPr lang="en-US"/>
        </a:p>
      </dgm:t>
    </dgm:pt>
    <dgm:pt modelId="{EBCB5C64-C50F-4560-977B-6F435AC96C96}" type="parTrans" cxnId="{E85208E6-49E8-4A26-BACF-23C120997281}">
      <dgm:prSet/>
      <dgm:spPr/>
      <dgm:t>
        <a:bodyPr/>
        <a:lstStyle/>
        <a:p>
          <a:endParaRPr lang="en-US"/>
        </a:p>
      </dgm:t>
    </dgm:pt>
    <dgm:pt modelId="{8324B65E-BEB0-40E8-A578-021380F51708}" type="sibTrans" cxnId="{E85208E6-49E8-4A26-BACF-23C120997281}">
      <dgm:prSet/>
      <dgm:spPr/>
      <dgm:t>
        <a:bodyPr/>
        <a:lstStyle/>
        <a:p>
          <a:endParaRPr lang="en-US"/>
        </a:p>
      </dgm:t>
    </dgm:pt>
    <dgm:pt modelId="{9B5A711D-BEB4-4DCF-96E3-FB05B7247120}">
      <dgm:prSet/>
      <dgm:spPr/>
      <dgm:t>
        <a:bodyPr/>
        <a:lstStyle/>
        <a:p>
          <a:r>
            <a:rPr lang="en-GB"/>
            <a:t>Further considerations</a:t>
          </a:r>
          <a:endParaRPr lang="en-US"/>
        </a:p>
      </dgm:t>
    </dgm:pt>
    <dgm:pt modelId="{C6256864-8E71-4717-AF9B-E64C9BA5BC91}" type="parTrans" cxnId="{6144A86C-8D86-4939-B689-769D2073FD3F}">
      <dgm:prSet/>
      <dgm:spPr/>
      <dgm:t>
        <a:bodyPr/>
        <a:lstStyle/>
        <a:p>
          <a:endParaRPr lang="en-US"/>
        </a:p>
      </dgm:t>
    </dgm:pt>
    <dgm:pt modelId="{8071C3AB-C98D-40A2-BA47-CE890653BB4B}" type="sibTrans" cxnId="{6144A86C-8D86-4939-B689-769D2073FD3F}">
      <dgm:prSet/>
      <dgm:spPr/>
      <dgm:t>
        <a:bodyPr/>
        <a:lstStyle/>
        <a:p>
          <a:endParaRPr lang="en-US"/>
        </a:p>
      </dgm:t>
    </dgm:pt>
    <dgm:pt modelId="{513749AC-7FB8-4921-AC44-DD248439BDF3}">
      <dgm:prSet/>
      <dgm:spPr/>
      <dgm:t>
        <a:bodyPr/>
        <a:lstStyle/>
        <a:p>
          <a:r>
            <a:rPr lang="en-GB"/>
            <a:t>A new conceptual framework</a:t>
          </a:r>
          <a:endParaRPr lang="en-US"/>
        </a:p>
      </dgm:t>
    </dgm:pt>
    <dgm:pt modelId="{6FB24785-EEDD-4CD1-ACA3-87CF7A5C2795}" type="parTrans" cxnId="{573EB392-D8F3-4D3A-913B-A9BB5FA2C94B}">
      <dgm:prSet/>
      <dgm:spPr/>
      <dgm:t>
        <a:bodyPr/>
        <a:lstStyle/>
        <a:p>
          <a:endParaRPr lang="en-US"/>
        </a:p>
      </dgm:t>
    </dgm:pt>
    <dgm:pt modelId="{D2EA419F-34D2-44AF-9A67-EE642A0353BD}" type="sibTrans" cxnId="{573EB392-D8F3-4D3A-913B-A9BB5FA2C94B}">
      <dgm:prSet/>
      <dgm:spPr/>
      <dgm:t>
        <a:bodyPr/>
        <a:lstStyle/>
        <a:p>
          <a:endParaRPr lang="en-US"/>
        </a:p>
      </dgm:t>
    </dgm:pt>
    <dgm:pt modelId="{552F4F03-98C3-4B13-92BF-9AA524460608}">
      <dgm:prSet/>
      <dgm:spPr/>
      <dgm:t>
        <a:bodyPr/>
        <a:lstStyle/>
        <a:p>
          <a:r>
            <a:rPr lang="en-GB"/>
            <a:t>The empirical application</a:t>
          </a:r>
          <a:endParaRPr lang="en-US"/>
        </a:p>
      </dgm:t>
    </dgm:pt>
    <dgm:pt modelId="{2C948285-9919-40FB-B3C7-CBD1D845CF5A}" type="parTrans" cxnId="{5D45BF12-5476-4B10-AAEE-76D40187FA35}">
      <dgm:prSet/>
      <dgm:spPr/>
      <dgm:t>
        <a:bodyPr/>
        <a:lstStyle/>
        <a:p>
          <a:endParaRPr lang="en-US"/>
        </a:p>
      </dgm:t>
    </dgm:pt>
    <dgm:pt modelId="{1E7816F0-A5C4-418B-BF6E-35CC13BD75B2}" type="sibTrans" cxnId="{5D45BF12-5476-4B10-AAEE-76D40187FA35}">
      <dgm:prSet/>
      <dgm:spPr/>
      <dgm:t>
        <a:bodyPr/>
        <a:lstStyle/>
        <a:p>
          <a:endParaRPr lang="en-US"/>
        </a:p>
      </dgm:t>
    </dgm:pt>
    <dgm:pt modelId="{B0DB6A6D-7247-4834-AAA6-0E64000BC22D}">
      <dgm:prSet/>
      <dgm:spPr/>
      <dgm:t>
        <a:bodyPr/>
        <a:lstStyle/>
        <a:p>
          <a:r>
            <a:rPr lang="en-GB"/>
            <a:t>Data Description</a:t>
          </a:r>
          <a:endParaRPr lang="en-US"/>
        </a:p>
      </dgm:t>
    </dgm:pt>
    <dgm:pt modelId="{CA9E7C1F-14ED-495F-BD28-AFE2FB3F6DBA}" type="parTrans" cxnId="{FB19B1A3-E804-45A7-8FCD-E32B4223AFAA}">
      <dgm:prSet/>
      <dgm:spPr/>
      <dgm:t>
        <a:bodyPr/>
        <a:lstStyle/>
        <a:p>
          <a:endParaRPr lang="en-US"/>
        </a:p>
      </dgm:t>
    </dgm:pt>
    <dgm:pt modelId="{4172752B-4A89-4172-A504-B7F15538F63F}" type="sibTrans" cxnId="{FB19B1A3-E804-45A7-8FCD-E32B4223AFAA}">
      <dgm:prSet/>
      <dgm:spPr/>
      <dgm:t>
        <a:bodyPr/>
        <a:lstStyle/>
        <a:p>
          <a:endParaRPr lang="en-US"/>
        </a:p>
      </dgm:t>
    </dgm:pt>
    <dgm:pt modelId="{41D20685-6581-47D1-913A-81992CAAFEBA}">
      <dgm:prSet/>
      <dgm:spPr/>
      <dgm:t>
        <a:bodyPr/>
        <a:lstStyle/>
        <a:p>
          <a:r>
            <a:rPr lang="en-GB"/>
            <a:t>Empirical Strategy</a:t>
          </a:r>
          <a:endParaRPr lang="en-US"/>
        </a:p>
      </dgm:t>
    </dgm:pt>
    <dgm:pt modelId="{1A31DFAD-3D56-43DD-AF1B-FAE4288B9974}" type="parTrans" cxnId="{D076FD5F-C2B6-476C-B9B6-2BE0B038E9A5}">
      <dgm:prSet/>
      <dgm:spPr/>
      <dgm:t>
        <a:bodyPr/>
        <a:lstStyle/>
        <a:p>
          <a:endParaRPr lang="en-US"/>
        </a:p>
      </dgm:t>
    </dgm:pt>
    <dgm:pt modelId="{8171CBD0-F1B8-45DA-AD66-757C3C6802C9}" type="sibTrans" cxnId="{D076FD5F-C2B6-476C-B9B6-2BE0B038E9A5}">
      <dgm:prSet/>
      <dgm:spPr/>
      <dgm:t>
        <a:bodyPr/>
        <a:lstStyle/>
        <a:p>
          <a:endParaRPr lang="en-US"/>
        </a:p>
      </dgm:t>
    </dgm:pt>
    <dgm:pt modelId="{311CC3D6-DF87-423D-8B62-E472BFA40300}">
      <dgm:prSet/>
      <dgm:spPr/>
      <dgm:t>
        <a:bodyPr/>
        <a:lstStyle/>
        <a:p>
          <a:r>
            <a:rPr lang="en-GB"/>
            <a:t>Robustness</a:t>
          </a:r>
          <a:endParaRPr lang="en-US"/>
        </a:p>
      </dgm:t>
    </dgm:pt>
    <dgm:pt modelId="{48EF6A22-DD2E-4E48-BB1F-5133BC204056}" type="parTrans" cxnId="{1CAF24E4-5BD3-4EAD-B28F-CCDA2DE1E4E4}">
      <dgm:prSet/>
      <dgm:spPr/>
      <dgm:t>
        <a:bodyPr/>
        <a:lstStyle/>
        <a:p>
          <a:endParaRPr lang="en-US"/>
        </a:p>
      </dgm:t>
    </dgm:pt>
    <dgm:pt modelId="{E7377BBE-BF62-4B90-94C7-62DA0C6A4E2D}" type="sibTrans" cxnId="{1CAF24E4-5BD3-4EAD-B28F-CCDA2DE1E4E4}">
      <dgm:prSet/>
      <dgm:spPr/>
      <dgm:t>
        <a:bodyPr/>
        <a:lstStyle/>
        <a:p>
          <a:endParaRPr lang="en-US"/>
        </a:p>
      </dgm:t>
    </dgm:pt>
    <dgm:pt modelId="{8757BFE7-0A6F-489A-B6B6-87372886656E}">
      <dgm:prSet/>
      <dgm:spPr/>
      <dgm:t>
        <a:bodyPr/>
        <a:lstStyle/>
        <a:p>
          <a:r>
            <a:rPr lang="en-GB"/>
            <a:t>Mechanisms</a:t>
          </a:r>
          <a:endParaRPr lang="en-US"/>
        </a:p>
      </dgm:t>
    </dgm:pt>
    <dgm:pt modelId="{C44E73DB-3023-46BE-A70E-0EE28D7CAD42}" type="parTrans" cxnId="{0AF65D27-241B-44E7-B8A3-A8252538B17C}">
      <dgm:prSet/>
      <dgm:spPr/>
      <dgm:t>
        <a:bodyPr/>
        <a:lstStyle/>
        <a:p>
          <a:endParaRPr lang="en-US"/>
        </a:p>
      </dgm:t>
    </dgm:pt>
    <dgm:pt modelId="{2565E985-2266-4ADB-8A39-21B03F585457}" type="sibTrans" cxnId="{0AF65D27-241B-44E7-B8A3-A8252538B17C}">
      <dgm:prSet/>
      <dgm:spPr/>
      <dgm:t>
        <a:bodyPr/>
        <a:lstStyle/>
        <a:p>
          <a:endParaRPr lang="en-US"/>
        </a:p>
      </dgm:t>
    </dgm:pt>
    <dgm:pt modelId="{A2BAD3B8-62BB-4D01-93F9-E842627A624C}">
      <dgm:prSet/>
      <dgm:spPr/>
      <dgm:t>
        <a:bodyPr/>
        <a:lstStyle/>
        <a:p>
          <a:r>
            <a:rPr lang="en-GB"/>
            <a:t>Conclusions</a:t>
          </a:r>
          <a:endParaRPr lang="en-US"/>
        </a:p>
      </dgm:t>
    </dgm:pt>
    <dgm:pt modelId="{B5082754-FEE1-4F61-A37A-B683F9C7C200}" type="parTrans" cxnId="{CF531B76-B7F4-4962-9415-97D695A74260}">
      <dgm:prSet/>
      <dgm:spPr/>
      <dgm:t>
        <a:bodyPr/>
        <a:lstStyle/>
        <a:p>
          <a:endParaRPr lang="en-US"/>
        </a:p>
      </dgm:t>
    </dgm:pt>
    <dgm:pt modelId="{66BFCAA5-C59F-439F-AFF5-5A2C7FFE003D}" type="sibTrans" cxnId="{CF531B76-B7F4-4962-9415-97D695A74260}">
      <dgm:prSet/>
      <dgm:spPr/>
      <dgm:t>
        <a:bodyPr/>
        <a:lstStyle/>
        <a:p>
          <a:endParaRPr lang="en-US"/>
        </a:p>
      </dgm:t>
    </dgm:pt>
    <dgm:pt modelId="{B00288E5-8B61-476A-B449-DBA3A60E4DC7}" type="pres">
      <dgm:prSet presAssocID="{3D2B613E-BA1B-4AB6-BA81-D85FBDEBE33B}" presName="linear" presStyleCnt="0">
        <dgm:presLayoutVars>
          <dgm:animLvl val="lvl"/>
          <dgm:resizeHandles val="exact"/>
        </dgm:presLayoutVars>
      </dgm:prSet>
      <dgm:spPr/>
    </dgm:pt>
    <dgm:pt modelId="{8AD46D2A-F03C-4A7A-967B-A1BB2AE7A9BD}" type="pres">
      <dgm:prSet presAssocID="{A993EA48-12D9-475E-959F-7D4953E323A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CB99D03-DF7E-438B-B4C3-F0174FE68C09}" type="pres">
      <dgm:prSet presAssocID="{A993EA48-12D9-475E-959F-7D4953E323AF}" presName="childText" presStyleLbl="revTx" presStyleIdx="0" presStyleCnt="2">
        <dgm:presLayoutVars>
          <dgm:bulletEnabled val="1"/>
        </dgm:presLayoutVars>
      </dgm:prSet>
      <dgm:spPr/>
    </dgm:pt>
    <dgm:pt modelId="{95F7D33B-84D0-47D2-8D56-BD0107DB031F}" type="pres">
      <dgm:prSet presAssocID="{552F4F03-98C3-4B13-92BF-9AA52446060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AF6939C-4E2E-43AC-8F50-18489666991F}" type="pres">
      <dgm:prSet presAssocID="{552F4F03-98C3-4B13-92BF-9AA524460608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074190C-DAE9-460F-AE6C-64C0681A9DC6}" type="presOf" srcId="{3EE292B9-5224-424A-9AC2-2761D0E058F9}" destId="{BCB99D03-DF7E-438B-B4C3-F0174FE68C09}" srcOrd="0" destOrd="1" presId="urn:microsoft.com/office/officeart/2005/8/layout/vList2"/>
    <dgm:cxn modelId="{4BA75411-90FE-4FD1-947D-C071F16549A0}" srcId="{3D2B613E-BA1B-4AB6-BA81-D85FBDEBE33B}" destId="{A993EA48-12D9-475E-959F-7D4953E323AF}" srcOrd="0" destOrd="0" parTransId="{F77FC0EA-A593-4A70-8689-B2E6D7DC15C5}" sibTransId="{BFCC6E93-A889-4616-B283-2C762F9D41E0}"/>
    <dgm:cxn modelId="{5D45BF12-5476-4B10-AAEE-76D40187FA35}" srcId="{3D2B613E-BA1B-4AB6-BA81-D85FBDEBE33B}" destId="{552F4F03-98C3-4B13-92BF-9AA524460608}" srcOrd="1" destOrd="0" parTransId="{2C948285-9919-40FB-B3C7-CBD1D845CF5A}" sibTransId="{1E7816F0-A5C4-418B-BF6E-35CC13BD75B2}"/>
    <dgm:cxn modelId="{E7B38A18-1D03-412E-A9EA-6B0CEED1C11D}" srcId="{A993EA48-12D9-475E-959F-7D4953E323AF}" destId="{3EE292B9-5224-424A-9AC2-2761D0E058F9}" srcOrd="1" destOrd="0" parTransId="{E3B626EE-0F87-4AFD-BE18-E7D87978FCE2}" sibTransId="{3BC2DBE6-49B7-435F-B071-B8B9232DED26}"/>
    <dgm:cxn modelId="{25956F24-A845-43AA-9FA6-87E4775D633C}" type="presOf" srcId="{513749AC-7FB8-4921-AC44-DD248439BDF3}" destId="{BCB99D03-DF7E-438B-B4C3-F0174FE68C09}" srcOrd="0" destOrd="4" presId="urn:microsoft.com/office/officeart/2005/8/layout/vList2"/>
    <dgm:cxn modelId="{0AF65D27-241B-44E7-B8A3-A8252538B17C}" srcId="{552F4F03-98C3-4B13-92BF-9AA524460608}" destId="{8757BFE7-0A6F-489A-B6B6-87372886656E}" srcOrd="3" destOrd="0" parTransId="{C44E73DB-3023-46BE-A70E-0EE28D7CAD42}" sibTransId="{2565E985-2266-4ADB-8A39-21B03F585457}"/>
    <dgm:cxn modelId="{4460EF36-91BA-4457-B9C1-A06F943B42CA}" srcId="{A993EA48-12D9-475E-959F-7D4953E323AF}" destId="{0A555A4B-196A-435A-919A-7F731FBAA336}" srcOrd="0" destOrd="0" parTransId="{D53304DF-63A3-4D2F-AE69-92A78B750D8A}" sibTransId="{865AA94F-2D8B-4C51-820D-0E1005974B39}"/>
    <dgm:cxn modelId="{D076FD5F-C2B6-476C-B9B6-2BE0B038E9A5}" srcId="{552F4F03-98C3-4B13-92BF-9AA524460608}" destId="{41D20685-6581-47D1-913A-81992CAAFEBA}" srcOrd="1" destOrd="0" parTransId="{1A31DFAD-3D56-43DD-AF1B-FAE4288B9974}" sibTransId="{8171CBD0-F1B8-45DA-AD66-757C3C6802C9}"/>
    <dgm:cxn modelId="{9F3F0D44-E625-4CB3-8D5F-F6624E356FD9}" type="presOf" srcId="{A993EA48-12D9-475E-959F-7D4953E323AF}" destId="{8AD46D2A-F03C-4A7A-967B-A1BB2AE7A9BD}" srcOrd="0" destOrd="0" presId="urn:microsoft.com/office/officeart/2005/8/layout/vList2"/>
    <dgm:cxn modelId="{FBA1746A-73D5-4ED4-AE33-EC3C0470CF74}" type="presOf" srcId="{41D20685-6581-47D1-913A-81992CAAFEBA}" destId="{0AF6939C-4E2E-43AC-8F50-18489666991F}" srcOrd="0" destOrd="1" presId="urn:microsoft.com/office/officeart/2005/8/layout/vList2"/>
    <dgm:cxn modelId="{6144A86C-8D86-4939-B689-769D2073FD3F}" srcId="{A993EA48-12D9-475E-959F-7D4953E323AF}" destId="{9B5A711D-BEB4-4DCF-96E3-FB05B7247120}" srcOrd="3" destOrd="0" parTransId="{C6256864-8E71-4717-AF9B-E64C9BA5BC91}" sibTransId="{8071C3AB-C98D-40A2-BA47-CE890653BB4B}"/>
    <dgm:cxn modelId="{2F52266E-74F5-4435-96CB-0F4C953FB757}" type="presOf" srcId="{8757BFE7-0A6F-489A-B6B6-87372886656E}" destId="{0AF6939C-4E2E-43AC-8F50-18489666991F}" srcOrd="0" destOrd="3" presId="urn:microsoft.com/office/officeart/2005/8/layout/vList2"/>
    <dgm:cxn modelId="{CF531B76-B7F4-4962-9415-97D695A74260}" srcId="{552F4F03-98C3-4B13-92BF-9AA524460608}" destId="{A2BAD3B8-62BB-4D01-93F9-E842627A624C}" srcOrd="4" destOrd="0" parTransId="{B5082754-FEE1-4F61-A37A-B683F9C7C200}" sibTransId="{66BFCAA5-C59F-439F-AFF5-5A2C7FFE003D}"/>
    <dgm:cxn modelId="{6C234F80-3096-4EC8-82EC-AB60EC7E2F2F}" type="presOf" srcId="{3E8D6EAB-2E69-4862-BE5D-F75C48F55D3A}" destId="{BCB99D03-DF7E-438B-B4C3-F0174FE68C09}" srcOrd="0" destOrd="2" presId="urn:microsoft.com/office/officeart/2005/8/layout/vList2"/>
    <dgm:cxn modelId="{573EB392-D8F3-4D3A-913B-A9BB5FA2C94B}" srcId="{A993EA48-12D9-475E-959F-7D4953E323AF}" destId="{513749AC-7FB8-4921-AC44-DD248439BDF3}" srcOrd="4" destOrd="0" parTransId="{6FB24785-EEDD-4CD1-ACA3-87CF7A5C2795}" sibTransId="{D2EA419F-34D2-44AF-9A67-EE642A0353BD}"/>
    <dgm:cxn modelId="{1ED32493-0776-4F31-B406-8AA8CEFB01D9}" type="presOf" srcId="{311CC3D6-DF87-423D-8B62-E472BFA40300}" destId="{0AF6939C-4E2E-43AC-8F50-18489666991F}" srcOrd="0" destOrd="2" presId="urn:microsoft.com/office/officeart/2005/8/layout/vList2"/>
    <dgm:cxn modelId="{3A2AC398-2496-4CC2-ABD1-A9104369476C}" type="presOf" srcId="{9B5A711D-BEB4-4DCF-96E3-FB05B7247120}" destId="{BCB99D03-DF7E-438B-B4C3-F0174FE68C09}" srcOrd="0" destOrd="3" presId="urn:microsoft.com/office/officeart/2005/8/layout/vList2"/>
    <dgm:cxn modelId="{4E3A499D-1B9D-464E-9D46-9B81FD350095}" type="presOf" srcId="{B0DB6A6D-7247-4834-AAA6-0E64000BC22D}" destId="{0AF6939C-4E2E-43AC-8F50-18489666991F}" srcOrd="0" destOrd="0" presId="urn:microsoft.com/office/officeart/2005/8/layout/vList2"/>
    <dgm:cxn modelId="{FB19B1A3-E804-45A7-8FCD-E32B4223AFAA}" srcId="{552F4F03-98C3-4B13-92BF-9AA524460608}" destId="{B0DB6A6D-7247-4834-AAA6-0E64000BC22D}" srcOrd="0" destOrd="0" parTransId="{CA9E7C1F-14ED-495F-BD28-AFE2FB3F6DBA}" sibTransId="{4172752B-4A89-4172-A504-B7F15538F63F}"/>
    <dgm:cxn modelId="{6CC8CCB5-88AC-4BF4-9C49-5FB41D5BF564}" type="presOf" srcId="{0A555A4B-196A-435A-919A-7F731FBAA336}" destId="{BCB99D03-DF7E-438B-B4C3-F0174FE68C09}" srcOrd="0" destOrd="0" presId="urn:microsoft.com/office/officeart/2005/8/layout/vList2"/>
    <dgm:cxn modelId="{D2761CCB-05C9-4DA4-98C4-3E29FA8172B4}" type="presOf" srcId="{3D2B613E-BA1B-4AB6-BA81-D85FBDEBE33B}" destId="{B00288E5-8B61-476A-B449-DBA3A60E4DC7}" srcOrd="0" destOrd="0" presId="urn:microsoft.com/office/officeart/2005/8/layout/vList2"/>
    <dgm:cxn modelId="{CC364FD3-EC7D-4E61-8A19-79319F84935E}" type="presOf" srcId="{A2BAD3B8-62BB-4D01-93F9-E842627A624C}" destId="{0AF6939C-4E2E-43AC-8F50-18489666991F}" srcOrd="0" destOrd="4" presId="urn:microsoft.com/office/officeart/2005/8/layout/vList2"/>
    <dgm:cxn modelId="{BEB5D7DB-46B4-4673-B1B0-58DC49B16123}" type="presOf" srcId="{552F4F03-98C3-4B13-92BF-9AA524460608}" destId="{95F7D33B-84D0-47D2-8D56-BD0107DB031F}" srcOrd="0" destOrd="0" presId="urn:microsoft.com/office/officeart/2005/8/layout/vList2"/>
    <dgm:cxn modelId="{1CAF24E4-5BD3-4EAD-B28F-CCDA2DE1E4E4}" srcId="{552F4F03-98C3-4B13-92BF-9AA524460608}" destId="{311CC3D6-DF87-423D-8B62-E472BFA40300}" srcOrd="2" destOrd="0" parTransId="{48EF6A22-DD2E-4E48-BB1F-5133BC204056}" sibTransId="{E7377BBE-BF62-4B90-94C7-62DA0C6A4E2D}"/>
    <dgm:cxn modelId="{E85208E6-49E8-4A26-BACF-23C120997281}" srcId="{A993EA48-12D9-475E-959F-7D4953E323AF}" destId="{3E8D6EAB-2E69-4862-BE5D-F75C48F55D3A}" srcOrd="2" destOrd="0" parTransId="{EBCB5C64-C50F-4560-977B-6F435AC96C96}" sibTransId="{8324B65E-BEB0-40E8-A578-021380F51708}"/>
    <dgm:cxn modelId="{D8F9CE53-05FE-4F36-AE17-574956E11AD3}" type="presParOf" srcId="{B00288E5-8B61-476A-B449-DBA3A60E4DC7}" destId="{8AD46D2A-F03C-4A7A-967B-A1BB2AE7A9BD}" srcOrd="0" destOrd="0" presId="urn:microsoft.com/office/officeart/2005/8/layout/vList2"/>
    <dgm:cxn modelId="{F438F58F-7174-4E50-A213-0ACA04E90B43}" type="presParOf" srcId="{B00288E5-8B61-476A-B449-DBA3A60E4DC7}" destId="{BCB99D03-DF7E-438B-B4C3-F0174FE68C09}" srcOrd="1" destOrd="0" presId="urn:microsoft.com/office/officeart/2005/8/layout/vList2"/>
    <dgm:cxn modelId="{2330B598-50BA-4639-B814-058485297AFB}" type="presParOf" srcId="{B00288E5-8B61-476A-B449-DBA3A60E4DC7}" destId="{95F7D33B-84D0-47D2-8D56-BD0107DB031F}" srcOrd="2" destOrd="0" presId="urn:microsoft.com/office/officeart/2005/8/layout/vList2"/>
    <dgm:cxn modelId="{FA2D37D1-0E5E-4F76-89BA-6E54E1521701}" type="presParOf" srcId="{B00288E5-8B61-476A-B449-DBA3A60E4DC7}" destId="{0AF6939C-4E2E-43AC-8F50-18489666991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D46D2A-F03C-4A7A-967B-A1BB2AE7A9BD}">
      <dsp:nvSpPr>
        <dsp:cNvPr id="0" name=""/>
        <dsp:cNvSpPr/>
      </dsp:nvSpPr>
      <dsp:spPr>
        <a:xfrm>
          <a:off x="0" y="94620"/>
          <a:ext cx="5889686" cy="702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/>
            <a:t>The conceptual framework</a:t>
          </a:r>
          <a:endParaRPr lang="en-US" sz="3000" kern="1200"/>
        </a:p>
      </dsp:txBody>
      <dsp:txXfrm>
        <a:off x="34269" y="128889"/>
        <a:ext cx="5821148" cy="633462"/>
      </dsp:txXfrm>
    </dsp:sp>
    <dsp:sp modelId="{BCB99D03-DF7E-438B-B4C3-F0174FE68C09}">
      <dsp:nvSpPr>
        <dsp:cNvPr id="0" name=""/>
        <dsp:cNvSpPr/>
      </dsp:nvSpPr>
      <dsp:spPr>
        <a:xfrm>
          <a:off x="0" y="796620"/>
          <a:ext cx="5889686" cy="186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998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300" kern="1200"/>
            <a:t>Why nationalism is important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300" kern="1200" dirty="0"/>
            <a:t>The traditional relationship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300" kern="1200"/>
            <a:t>Healty Vs Morbid nationalism: a critique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300" kern="1200"/>
            <a:t>Further considerations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300" kern="1200"/>
            <a:t>A new conceptual framework</a:t>
          </a:r>
          <a:endParaRPr lang="en-US" sz="2300" kern="1200"/>
        </a:p>
      </dsp:txBody>
      <dsp:txXfrm>
        <a:off x="0" y="796620"/>
        <a:ext cx="5889686" cy="1863000"/>
      </dsp:txXfrm>
    </dsp:sp>
    <dsp:sp modelId="{95F7D33B-84D0-47D2-8D56-BD0107DB031F}">
      <dsp:nvSpPr>
        <dsp:cNvPr id="0" name=""/>
        <dsp:cNvSpPr/>
      </dsp:nvSpPr>
      <dsp:spPr>
        <a:xfrm>
          <a:off x="0" y="2659620"/>
          <a:ext cx="5889686" cy="702000"/>
        </a:xfrm>
        <a:prstGeom prst="roundRect">
          <a:avLst/>
        </a:prstGeom>
        <a:solidFill>
          <a:schemeClr val="accent2">
            <a:hueOff val="-1433582"/>
            <a:satOff val="-34544"/>
            <a:lumOff val="-2078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/>
            <a:t>The empirical application</a:t>
          </a:r>
          <a:endParaRPr lang="en-US" sz="3000" kern="1200"/>
        </a:p>
      </dsp:txBody>
      <dsp:txXfrm>
        <a:off x="34269" y="2693889"/>
        <a:ext cx="5821148" cy="633462"/>
      </dsp:txXfrm>
    </dsp:sp>
    <dsp:sp modelId="{0AF6939C-4E2E-43AC-8F50-18489666991F}">
      <dsp:nvSpPr>
        <dsp:cNvPr id="0" name=""/>
        <dsp:cNvSpPr/>
      </dsp:nvSpPr>
      <dsp:spPr>
        <a:xfrm>
          <a:off x="0" y="3361620"/>
          <a:ext cx="5889686" cy="186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998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300" kern="1200"/>
            <a:t>Data Description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300" kern="1200"/>
            <a:t>Empirical Strategy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300" kern="1200"/>
            <a:t>Robustness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300" kern="1200"/>
            <a:t>Mechanisms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300" kern="1200"/>
            <a:t>Conclusions</a:t>
          </a:r>
          <a:endParaRPr lang="en-US" sz="2300" kern="1200"/>
        </a:p>
      </dsp:txBody>
      <dsp:txXfrm>
        <a:off x="0" y="3361620"/>
        <a:ext cx="5889686" cy="1863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B987B-6643-43AA-9B56-509B80CCD0F3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D42F3-CDD5-4B19-B3DB-7C5223465A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058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F5248-46FB-4B21-86CC-193094DCEFA0}" type="datetime1">
              <a:rPr lang="en-US" smtClean="0"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1CC9A-5A1F-4B55-A065-BB4E65346D4D}" type="datetime1">
              <a:rPr lang="en-US" smtClean="0"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D0E3-2BD6-4254-82D0-8E1441667E33}" type="datetime1">
              <a:rPr lang="en-US" smtClean="0"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BCEC5-CE1B-4617-82D6-65BD0F5B07A5}" type="datetime1">
              <a:rPr lang="en-US" smtClean="0"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011BD-7957-4CF3-8BCA-9A385F7F00A0}" type="datetime1">
              <a:rPr lang="en-US" smtClean="0"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D1E35-9E29-4BA2-8650-B8DF2FB8418A}" type="datetime1">
              <a:rPr lang="en-US" smtClean="0"/>
              <a:t>4/11/2022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36BE-4641-4FC6-BB34-6A020DAA3E16}" type="datetime1">
              <a:rPr lang="en-US" smtClean="0"/>
              <a:t>4/11/2022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F94D2-0D2E-4C87-8168-ED920BF6FA52}" type="datetime1">
              <a:rPr lang="en-US" smtClean="0"/>
              <a:t>4/11/2022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52E-F5CF-4AEE-8E73-07BBAD90892A}" type="datetime1">
              <a:rPr lang="en-US" smtClean="0"/>
              <a:t>4/11/2022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BE78-9AC4-4210-8A68-53918CCA97CC}" type="datetime1">
              <a:rPr lang="en-US" smtClean="0"/>
              <a:t>4/11/2022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BF09E-DD05-437F-9F41-BFC11A888A78}" type="datetime1">
              <a:rPr lang="en-US" smtClean="0"/>
              <a:t>4/11/2022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C3E312BF-6E7B-46F2-B83A-98982FB970FA}" type="datetime1">
              <a:rPr lang="en-US" smtClean="0"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bm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hyperlink" Target="https://www.google.com/imgres?imgurl=https%3A%2F%2Fwww.adnkronos.com%2Fresources%2F026b-12bc539cd45d-a2c9677aacc2-1000%2Fformat%2Fbig%2Fitalia_scozia.jpeg&amp;imgrefurl=https%3A%2F%2Fwww.adnkronos.com%2Fits-coming-rome-cosi-gli-scozzesi-festeggiano-gli-azzurri_4J2V2wSgJ59My0F82xMT8j&amp;tbnid=SV8Q0VDYvS61eM&amp;vet=12ahUKEwj51Yf02Ib3AhUG76QKHUcrBakQMygJegUIARDNAQ..i&amp;docid=pqVLdf1--_TqWM&amp;w=750&amp;h=499&amp;q=it's%20coming%20rome&amp;client=firefox-b-d&amp;ved=2ahUKEwj51Yf02Ib3AhUG76QKHUcrBakQMygJegUIARDNAQ" TargetMode="External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ext, grass, person, sport&#10;&#10;Description automatically generated">
            <a:extLst>
              <a:ext uri="{FF2B5EF4-FFF2-40B4-BE49-F238E27FC236}">
                <a16:creationId xmlns:a16="http://schemas.microsoft.com/office/drawing/2014/main" id="{72988109-3D8F-42B4-BD45-9C3E5D18F9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0207" y="326017"/>
            <a:ext cx="8536426" cy="62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66395E-938C-4385-A7DF-3E8C55A32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983" y="4078480"/>
            <a:ext cx="6470650" cy="245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72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DCBD322-3E94-4ACE-B870-B66FFB179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0228" y="1869377"/>
            <a:ext cx="3048151" cy="9686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GB" sz="1400" dirty="0">
              <a:latin typeface="+mj-lt"/>
            </a:endParaRPr>
          </a:p>
          <a:p>
            <a:pPr algn="ctr"/>
            <a:endParaRPr lang="en-GB" sz="140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428F8CE-7177-4351-8993-903EAEA66243}"/>
              </a:ext>
            </a:extLst>
          </p:cNvPr>
          <p:cNvSpPr txBox="1">
            <a:spLocks/>
          </p:cNvSpPr>
          <p:nvPr/>
        </p:nvSpPr>
        <p:spPr bwMode="auto">
          <a:xfrm>
            <a:off x="1998992" y="1654936"/>
            <a:ext cx="3456384" cy="118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…</a:t>
            </a:r>
            <a:r>
              <a:rPr lang="en-US" sz="1800" b="1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decreases</a:t>
            </a:r>
            <a:r>
              <a:rPr lang="en-US" sz="1800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 ethnic identification and violence within African countries </a:t>
            </a:r>
          </a:p>
          <a:p>
            <a:pPr marL="0" indent="0">
              <a:buNone/>
            </a:pPr>
            <a:r>
              <a:rPr lang="en-US" sz="1800" i="1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(</a:t>
            </a:r>
            <a:r>
              <a:rPr lang="en-US" sz="1800" i="1" dirty="0" err="1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Depetris</a:t>
            </a:r>
            <a:r>
              <a:rPr lang="en-US" sz="1800" i="1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-Chauvin et al. 2020)</a:t>
            </a:r>
            <a:endParaRPr lang="en-GB" sz="1800" i="1" dirty="0">
              <a:latin typeface="+mj-lt"/>
            </a:endParaRPr>
          </a:p>
          <a:p>
            <a:endParaRPr lang="en-GB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6E8D9A6-4456-4949-9162-6C620554CA20}"/>
              </a:ext>
            </a:extLst>
          </p:cNvPr>
          <p:cNvSpPr txBox="1">
            <a:spLocks/>
          </p:cNvSpPr>
          <p:nvPr/>
        </p:nvSpPr>
        <p:spPr bwMode="auto">
          <a:xfrm>
            <a:off x="5047777" y="1047397"/>
            <a:ext cx="28956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800" b="1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SPORTS NATIONALISM</a:t>
            </a:r>
            <a:endParaRPr lang="en-GB" sz="1800" b="1" dirty="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  <a:p>
            <a:endParaRPr lang="en-GB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C4C6F92-5E81-4968-85C5-5A0E375E2D6A}"/>
              </a:ext>
            </a:extLst>
          </p:cNvPr>
          <p:cNvSpPr txBox="1">
            <a:spLocks/>
          </p:cNvSpPr>
          <p:nvPr/>
        </p:nvSpPr>
        <p:spPr bwMode="auto">
          <a:xfrm>
            <a:off x="7380758" y="3221151"/>
            <a:ext cx="328614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800" dirty="0" err="1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Increase</a:t>
            </a:r>
            <a:r>
              <a:rPr lang="it-IT" sz="1800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it-IT" sz="1800" b="1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inter</a:t>
            </a:r>
            <a:r>
              <a:rPr lang="it-IT" sz="1800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-group </a:t>
            </a:r>
            <a:r>
              <a:rPr lang="it-IT" sz="1800" dirty="0" err="1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frictions</a:t>
            </a:r>
            <a:endParaRPr lang="en-GB" sz="1800" dirty="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  <a:p>
            <a:endParaRPr lang="en-GB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3D338219-C6AE-4555-B595-A86ACA89E0C5}"/>
              </a:ext>
            </a:extLst>
          </p:cNvPr>
          <p:cNvSpPr txBox="1">
            <a:spLocks/>
          </p:cNvSpPr>
          <p:nvPr/>
        </p:nvSpPr>
        <p:spPr bwMode="auto">
          <a:xfrm>
            <a:off x="2135758" y="3255278"/>
            <a:ext cx="2591891" cy="107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  <a:p>
            <a:pPr marL="0" indent="0" algn="ctr">
              <a:buNone/>
            </a:pPr>
            <a:endParaRPr lang="en-GB" sz="1800" dirty="0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9CF1A8-AD19-4B89-AAE6-8EEC965DF23B}"/>
              </a:ext>
            </a:extLst>
          </p:cNvPr>
          <p:cNvSpPr txBox="1"/>
          <p:nvPr/>
        </p:nvSpPr>
        <p:spPr>
          <a:xfrm>
            <a:off x="3544666" y="4855503"/>
            <a:ext cx="63040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TAKEAWAY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B050"/>
                </a:solidFill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sports nationalism might boost national unity </a:t>
            </a:r>
            <a:r>
              <a:rPr lang="en-US" dirty="0">
                <a:solidFill>
                  <a:schemeClr val="accent6"/>
                </a:solidFill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at the cost of animosity towards foreigners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D44418-AB73-4B3F-B8BF-FF0D1DB80101}"/>
              </a:ext>
            </a:extLst>
          </p:cNvPr>
          <p:cNvSpPr txBox="1"/>
          <p:nvPr/>
        </p:nvSpPr>
        <p:spPr>
          <a:xfrm>
            <a:off x="3377954" y="5934020"/>
            <a:ext cx="63040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Puzzle: </a:t>
            </a:r>
            <a:r>
              <a:rPr lang="en-US" dirty="0">
                <a:solidFill>
                  <a:srgbClr val="000000"/>
                </a:solidFill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what about immigrants ? Are they considered part of the “group” or not ?...depends on the type of nationalism </a:t>
            </a:r>
            <a:r>
              <a:rPr lang="en-US" i="1" dirty="0">
                <a:solidFill>
                  <a:srgbClr val="000000"/>
                </a:solidFill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(Heinrich 2018)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450EF9A9-B89B-4A90-8200-35F96B73A4F9}"/>
              </a:ext>
            </a:extLst>
          </p:cNvPr>
          <p:cNvSpPr txBox="1">
            <a:spLocks/>
          </p:cNvSpPr>
          <p:nvPr/>
        </p:nvSpPr>
        <p:spPr bwMode="auto">
          <a:xfrm>
            <a:off x="7773574" y="1741516"/>
            <a:ext cx="3456384" cy="118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…</a:t>
            </a:r>
            <a:r>
              <a:rPr lang="en-US" sz="1800" b="1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increases</a:t>
            </a:r>
            <a:r>
              <a:rPr lang="en-US" sz="1800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 aggression between countries </a:t>
            </a:r>
          </a:p>
          <a:p>
            <a:pPr marL="0" indent="0">
              <a:buNone/>
            </a:pPr>
            <a:r>
              <a:rPr lang="en-US" sz="1800" i="1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(</a:t>
            </a:r>
            <a:r>
              <a:rPr lang="en-US" sz="1800" i="1" dirty="0" err="1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Bertoli</a:t>
            </a:r>
            <a:r>
              <a:rPr lang="en-US" sz="1800" i="1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 2017)</a:t>
            </a:r>
          </a:p>
          <a:p>
            <a:endParaRPr lang="en-GB" dirty="0"/>
          </a:p>
        </p:txBody>
      </p: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1EF77803-49C9-44F3-864F-8BE779D23490}"/>
              </a:ext>
            </a:extLst>
          </p:cNvPr>
          <p:cNvCxnSpPr>
            <a:stCxn id="22" idx="1"/>
            <a:endCxn id="21" idx="0"/>
          </p:cNvCxnSpPr>
          <p:nvPr/>
        </p:nvCxnSpPr>
        <p:spPr>
          <a:xfrm rot="10800000" flipV="1">
            <a:off x="3727185" y="1299810"/>
            <a:ext cx="1320593" cy="355126"/>
          </a:xfrm>
          <a:prstGeom prst="bentConnector2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41501FB8-AB0E-4EAB-8086-0F4C11B1758B}"/>
              </a:ext>
            </a:extLst>
          </p:cNvPr>
          <p:cNvCxnSpPr>
            <a:cxnSpLocks/>
            <a:stCxn id="21" idx="2"/>
            <a:endCxn id="53" idx="0"/>
          </p:cNvCxnSpPr>
          <p:nvPr/>
        </p:nvCxnSpPr>
        <p:spPr>
          <a:xfrm rot="5400000">
            <a:off x="3315143" y="3060779"/>
            <a:ext cx="634824" cy="189258"/>
          </a:xfrm>
          <a:prstGeom prst="bentConnector3">
            <a:avLst>
              <a:gd name="adj1" fmla="val 50000"/>
            </a:avLst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8F1FDCDB-7C0A-4E2E-A124-3D341EC30F09}"/>
              </a:ext>
            </a:extLst>
          </p:cNvPr>
          <p:cNvSpPr txBox="1">
            <a:spLocks/>
          </p:cNvSpPr>
          <p:nvPr/>
        </p:nvSpPr>
        <p:spPr bwMode="auto">
          <a:xfrm>
            <a:off x="1809734" y="3472820"/>
            <a:ext cx="3456384" cy="56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800" dirty="0" err="1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Decrease</a:t>
            </a:r>
            <a:r>
              <a:rPr lang="it-IT" sz="1800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it-IT" sz="1800" b="1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intra</a:t>
            </a:r>
            <a:r>
              <a:rPr lang="it-IT" sz="1800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-group </a:t>
            </a:r>
            <a:r>
              <a:rPr lang="it-IT" sz="1800" dirty="0" err="1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frictions</a:t>
            </a:r>
            <a:r>
              <a:rPr lang="it-IT" sz="1800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…</a:t>
            </a:r>
            <a:r>
              <a:rPr lang="it-IT" sz="1800" dirty="0" err="1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but</a:t>
            </a:r>
            <a:r>
              <a:rPr lang="it-IT" sz="1800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…</a:t>
            </a:r>
            <a:endParaRPr lang="en-GB" sz="1800" dirty="0">
              <a:latin typeface="+mj-lt"/>
            </a:endParaRPr>
          </a:p>
          <a:p>
            <a:endParaRPr lang="en-GB" dirty="0"/>
          </a:p>
        </p:txBody>
      </p: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854DF25C-2D82-4FD4-AF20-6934806DDFA4}"/>
              </a:ext>
            </a:extLst>
          </p:cNvPr>
          <p:cNvCxnSpPr>
            <a:cxnSpLocks/>
            <a:stCxn id="22" idx="3"/>
            <a:endCxn id="45" idx="0"/>
          </p:cNvCxnSpPr>
          <p:nvPr/>
        </p:nvCxnSpPr>
        <p:spPr>
          <a:xfrm>
            <a:off x="7943377" y="1299810"/>
            <a:ext cx="1558389" cy="441706"/>
          </a:xfrm>
          <a:prstGeom prst="bentConnector2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CA428980-CD30-418C-8703-D5047D6C4016}"/>
              </a:ext>
            </a:extLst>
          </p:cNvPr>
          <p:cNvCxnSpPr>
            <a:cxnSpLocks/>
            <a:stCxn id="45" idx="2"/>
            <a:endCxn id="25" idx="0"/>
          </p:cNvCxnSpPr>
          <p:nvPr/>
        </p:nvCxnSpPr>
        <p:spPr>
          <a:xfrm rot="5400000">
            <a:off x="9114512" y="2833896"/>
            <a:ext cx="296575" cy="477935"/>
          </a:xfrm>
          <a:prstGeom prst="bentConnector3">
            <a:avLst>
              <a:gd name="adj1" fmla="val 50000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B5F51B8D-9862-4B03-B734-542AC35328A1}"/>
              </a:ext>
            </a:extLst>
          </p:cNvPr>
          <p:cNvCxnSpPr>
            <a:cxnSpLocks/>
            <a:stCxn id="25" idx="2"/>
            <a:endCxn id="29" idx="0"/>
          </p:cNvCxnSpPr>
          <p:nvPr/>
        </p:nvCxnSpPr>
        <p:spPr>
          <a:xfrm rot="5400000">
            <a:off x="7271680" y="3103352"/>
            <a:ext cx="1177152" cy="232715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or: Elbow 65">
            <a:extLst>
              <a:ext uri="{FF2B5EF4-FFF2-40B4-BE49-F238E27FC236}">
                <a16:creationId xmlns:a16="http://schemas.microsoft.com/office/drawing/2014/main" id="{367B26D0-191B-4DD1-939A-1F7B77377A25}"/>
              </a:ext>
            </a:extLst>
          </p:cNvPr>
          <p:cNvCxnSpPr>
            <a:cxnSpLocks/>
            <a:stCxn id="53" idx="2"/>
            <a:endCxn id="29" idx="0"/>
          </p:cNvCxnSpPr>
          <p:nvPr/>
        </p:nvCxnSpPr>
        <p:spPr>
          <a:xfrm rot="16200000" flipH="1">
            <a:off x="4709066" y="2867887"/>
            <a:ext cx="816475" cy="315875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001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9" grpId="0"/>
      <p:bldP spid="30" grpId="0"/>
      <p:bldP spid="45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374" y="711047"/>
            <a:ext cx="800676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5000" dirty="0">
                <a:solidFill>
                  <a:schemeClr val="tx2"/>
                </a:solidFill>
              </a:rPr>
              <a:t>Relationship between Nationalism and Immigrants</a:t>
            </a:r>
            <a:br>
              <a:rPr lang="en-US" sz="5000" dirty="0">
                <a:solidFill>
                  <a:schemeClr val="tx2"/>
                </a:solidFill>
              </a:rPr>
            </a:br>
            <a:endParaRPr lang="en-GB" sz="5000" dirty="0">
              <a:solidFill>
                <a:schemeClr val="tx2"/>
              </a:solidFill>
            </a:endParaRP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D42EB2E0-AA51-492C-95B6-F14738E79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7193" y="3641725"/>
            <a:ext cx="15224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400">
                <a:solidFill>
                  <a:schemeClr val="tx1"/>
                </a:solidFill>
              </a:rPr>
              <a:t>Healthy Patriotic nationalism</a:t>
            </a:r>
            <a:endParaRPr lang="en-GB" altLang="en-US" sz="1400" b="1">
              <a:solidFill>
                <a:schemeClr val="tx1"/>
              </a:solidFill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45E45E09-F770-4E5A-8EF9-91F854A1A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380" y="3754438"/>
            <a:ext cx="1955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positive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9D10107-4474-4096-A8F4-08B15B1368EF}"/>
              </a:ext>
            </a:extLst>
          </p:cNvPr>
          <p:cNvCxnSpPr>
            <a:cxnSpLocks/>
          </p:cNvCxnSpPr>
          <p:nvPr/>
        </p:nvCxnSpPr>
        <p:spPr>
          <a:xfrm>
            <a:off x="5699444" y="3986212"/>
            <a:ext cx="68103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5">
            <a:extLst>
              <a:ext uri="{FF2B5EF4-FFF2-40B4-BE49-F238E27FC236}">
                <a16:creationId xmlns:a16="http://schemas.microsoft.com/office/drawing/2014/main" id="{28ABDA85-A6E0-489E-8A43-0DD47C783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3018" y="3797299"/>
            <a:ext cx="22225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decreases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C62ED17-C6BF-41CB-A797-CFE5219DDD74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8331518" y="3992562"/>
            <a:ext cx="571500" cy="127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10DE165-8C0E-40B2-8A5B-72A443BF8837}"/>
              </a:ext>
            </a:extLst>
          </p:cNvPr>
          <p:cNvSpPr/>
          <p:nvPr/>
        </p:nvSpPr>
        <p:spPr>
          <a:xfrm>
            <a:off x="1752919" y="3429000"/>
            <a:ext cx="8899525" cy="244316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>
              <a:solidFill>
                <a:schemeClr val="tx1"/>
              </a:solidFill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76992161-E54C-425B-BB6A-20056EB26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8155" y="5033962"/>
            <a:ext cx="152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Morbid, Ethnic nationalism</a:t>
            </a:r>
            <a:endParaRPr lang="en-GB" altLang="en-US" sz="1600" b="1">
              <a:solidFill>
                <a:schemeClr val="tx1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C6045C4-1F2C-4CB0-A3E6-20DFBF3507C2}"/>
              </a:ext>
            </a:extLst>
          </p:cNvPr>
          <p:cNvCxnSpPr>
            <a:cxnSpLocks/>
          </p:cNvCxnSpPr>
          <p:nvPr/>
        </p:nvCxnSpPr>
        <p:spPr>
          <a:xfrm>
            <a:off x="5740719" y="5319712"/>
            <a:ext cx="6826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9">
            <a:extLst>
              <a:ext uri="{FF2B5EF4-FFF2-40B4-BE49-F238E27FC236}">
                <a16:creationId xmlns:a16="http://schemas.microsoft.com/office/drawing/2014/main" id="{10B87BB3-3A27-4D49-8977-718B6202A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5905" y="5089525"/>
            <a:ext cx="1955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negative</a:t>
            </a:r>
          </a:p>
        </p:txBody>
      </p:sp>
      <p:sp>
        <p:nvSpPr>
          <p:cNvPr id="25" name="TextBox 35">
            <a:extLst>
              <a:ext uri="{FF2B5EF4-FFF2-40B4-BE49-F238E27FC236}">
                <a16:creationId xmlns:a16="http://schemas.microsoft.com/office/drawing/2014/main" id="{62F59B3C-04EF-42F6-AFA5-4CD43BFFE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3018" y="5122863"/>
            <a:ext cx="22225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increases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8C627F6-B953-4533-A91E-25BA076C2E86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8331518" y="5319712"/>
            <a:ext cx="571500" cy="1111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5DC3298-F38A-4667-8E14-9EB7306A0B97}"/>
              </a:ext>
            </a:extLst>
          </p:cNvPr>
          <p:cNvCxnSpPr>
            <a:cxnSpLocks/>
            <a:stCxn id="30" idx="3"/>
            <a:endCxn id="22" idx="1"/>
          </p:cNvCxnSpPr>
          <p:nvPr/>
        </p:nvCxnSpPr>
        <p:spPr>
          <a:xfrm>
            <a:off x="3013393" y="4510088"/>
            <a:ext cx="1274762" cy="81597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F256EE6-7BC2-49B1-B59B-4AAE95C91460}"/>
              </a:ext>
            </a:extLst>
          </p:cNvPr>
          <p:cNvCxnSpPr>
            <a:cxnSpLocks/>
            <a:stCxn id="30" idx="3"/>
            <a:endCxn id="11" idx="1"/>
          </p:cNvCxnSpPr>
          <p:nvPr/>
        </p:nvCxnSpPr>
        <p:spPr>
          <a:xfrm flipV="1">
            <a:off x="3013393" y="3903663"/>
            <a:ext cx="1193800" cy="60642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5E9B344A-9528-497E-8500-DC08CAC3AF6A}"/>
              </a:ext>
            </a:extLst>
          </p:cNvPr>
          <p:cNvSpPr/>
          <p:nvPr/>
        </p:nvSpPr>
        <p:spPr>
          <a:xfrm>
            <a:off x="1746569" y="2432050"/>
            <a:ext cx="8899525" cy="9890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E85289-4BBF-46D7-BC20-FF09BC809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731" y="4302124"/>
            <a:ext cx="982663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Sports</a:t>
            </a:r>
          </a:p>
        </p:txBody>
      </p:sp>
      <p:sp>
        <p:nvSpPr>
          <p:cNvPr id="31" name="TextBox 53">
            <a:extLst>
              <a:ext uri="{FF2B5EF4-FFF2-40B4-BE49-F238E27FC236}">
                <a16:creationId xmlns:a16="http://schemas.microsoft.com/office/drawing/2014/main" id="{425557EF-0A58-4E47-AD2E-1C4D61C42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5593" y="2659063"/>
            <a:ext cx="1727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Nationalism</a:t>
            </a:r>
          </a:p>
        </p:txBody>
      </p:sp>
      <p:sp>
        <p:nvSpPr>
          <p:cNvPr id="32" name="TextBox 54">
            <a:extLst>
              <a:ext uri="{FF2B5EF4-FFF2-40B4-BE49-F238E27FC236}">
                <a16:creationId xmlns:a16="http://schemas.microsoft.com/office/drawing/2014/main" id="{4380BF47-BE13-470A-8CEE-29604AADF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0480" y="2617788"/>
            <a:ext cx="259238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Attitude against immigrants</a:t>
            </a:r>
          </a:p>
        </p:txBody>
      </p:sp>
      <p:sp>
        <p:nvSpPr>
          <p:cNvPr id="33" name="TextBox 55">
            <a:extLst>
              <a:ext uri="{FF2B5EF4-FFF2-40B4-BE49-F238E27FC236}">
                <a16:creationId xmlns:a16="http://schemas.microsoft.com/office/drawing/2014/main" id="{5128F172-3383-4829-A436-773B5F9F5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718" y="2649538"/>
            <a:ext cx="20066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Attacks against immigrants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0D28BC-AA97-4A16-BD11-6A6415347CF6}"/>
              </a:ext>
            </a:extLst>
          </p:cNvPr>
          <p:cNvSpPr txBox="1"/>
          <p:nvPr/>
        </p:nvSpPr>
        <p:spPr>
          <a:xfrm>
            <a:off x="3561080" y="4151312"/>
            <a:ext cx="1079500" cy="715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4050" b="1" dirty="0"/>
              <a:t>?</a:t>
            </a:r>
            <a:endParaRPr lang="en-GB" sz="3000" b="1" dirty="0"/>
          </a:p>
        </p:txBody>
      </p:sp>
    </p:spTree>
    <p:extLst>
      <p:ext uri="{BB962C8B-B14F-4D97-AF65-F5344CB8AC3E}">
        <p14:creationId xmlns:p14="http://schemas.microsoft.com/office/powerpoint/2010/main" val="1336709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9098640" cy="775008"/>
          </a:xfrm>
        </p:spPr>
        <p:txBody>
          <a:bodyPr anchor="t">
            <a:noAutofit/>
          </a:bodyPr>
          <a:lstStyle/>
          <a:p>
            <a:pPr algn="l"/>
            <a:r>
              <a:rPr lang="en-US" sz="2800" dirty="0">
                <a:solidFill>
                  <a:schemeClr val="tx2"/>
                </a:solidFill>
              </a:rPr>
              <a:t>Conventional explanation: there are different types of nationalism</a:t>
            </a:r>
            <a:br>
              <a:rPr lang="en-US" sz="2800" dirty="0">
                <a:solidFill>
                  <a:schemeClr val="tx2"/>
                </a:solidFill>
              </a:rPr>
            </a:br>
            <a:endParaRPr lang="en-GB" sz="2800" dirty="0">
              <a:solidFill>
                <a:schemeClr val="tx2"/>
              </a:solidFill>
            </a:endParaRP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1" name="Group 25">
            <a:extLst>
              <a:ext uri="{FF2B5EF4-FFF2-40B4-BE49-F238E27FC236}">
                <a16:creationId xmlns:a16="http://schemas.microsoft.com/office/drawing/2014/main" id="{D258A59E-DD2A-44E7-80A4-C474BC563D51}"/>
              </a:ext>
            </a:extLst>
          </p:cNvPr>
          <p:cNvGrpSpPr>
            <a:grpSpLocks/>
          </p:cNvGrpSpPr>
          <p:nvPr/>
        </p:nvGrpSpPr>
        <p:grpSpPr bwMode="auto">
          <a:xfrm>
            <a:off x="1692594" y="1855981"/>
            <a:ext cx="4186237" cy="3303588"/>
            <a:chOff x="160975" y="1096265"/>
            <a:chExt cx="5580428" cy="4404324"/>
          </a:xfrm>
        </p:grpSpPr>
        <p:pic>
          <p:nvPicPr>
            <p:cNvPr id="13" name="Picture 10" descr="A picture containing text, book, group, several&#10;&#10;Description automatically generated">
              <a:extLst>
                <a:ext uri="{FF2B5EF4-FFF2-40B4-BE49-F238E27FC236}">
                  <a16:creationId xmlns:a16="http://schemas.microsoft.com/office/drawing/2014/main" id="{6BF9D489-8091-488F-A726-5F61E103D9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975" y="4286641"/>
              <a:ext cx="1526978" cy="1213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580B89-36A4-4D7C-AA3E-3797A6BEE363}"/>
                </a:ext>
              </a:extLst>
            </p:cNvPr>
            <p:cNvSpPr txBox="1"/>
            <p:nvPr/>
          </p:nvSpPr>
          <p:spPr>
            <a:xfrm>
              <a:off x="734465" y="1096265"/>
              <a:ext cx="4515978" cy="173971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2400" b="1" dirty="0" err="1">
                  <a:solidFill>
                    <a:srgbClr val="00B050"/>
                  </a:solidFill>
                </a:rPr>
                <a:t>Healthy</a:t>
              </a:r>
              <a:r>
                <a:rPr lang="it-IT" sz="2400" b="1" dirty="0">
                  <a:solidFill>
                    <a:srgbClr val="00B050"/>
                  </a:solidFill>
                </a:rPr>
                <a:t> </a:t>
              </a:r>
              <a:r>
                <a:rPr lang="it-IT" sz="2400" b="1" dirty="0" err="1">
                  <a:solidFill>
                    <a:srgbClr val="00B050"/>
                  </a:solidFill>
                </a:rPr>
                <a:t>Nationalism</a:t>
              </a:r>
              <a:r>
                <a:rPr lang="it-IT" sz="2400" b="1" dirty="0">
                  <a:solidFill>
                    <a:srgbClr val="00B050"/>
                  </a:solidFill>
                </a:rPr>
                <a:t> </a:t>
              </a:r>
            </a:p>
            <a:p>
              <a:pPr algn="ctr">
                <a:defRPr/>
              </a:pPr>
              <a:r>
                <a:rPr lang="it-IT" sz="2400" b="1" dirty="0">
                  <a:solidFill>
                    <a:srgbClr val="00B050"/>
                  </a:solidFill>
                </a:rPr>
                <a:t>(</a:t>
              </a:r>
              <a:r>
                <a:rPr lang="it-IT" sz="2400" b="1" dirty="0" err="1">
                  <a:solidFill>
                    <a:srgbClr val="00B050"/>
                  </a:solidFill>
                </a:rPr>
                <a:t>Patriotic</a:t>
              </a:r>
              <a:r>
                <a:rPr lang="it-IT" sz="2400" b="1" dirty="0">
                  <a:solidFill>
                    <a:srgbClr val="00B050"/>
                  </a:solidFill>
                </a:rPr>
                <a:t>, </a:t>
              </a:r>
              <a:r>
                <a:rPr lang="it-IT" sz="2400" b="1" dirty="0" err="1">
                  <a:solidFill>
                    <a:srgbClr val="00B050"/>
                  </a:solidFill>
                </a:rPr>
                <a:t>Constitutional</a:t>
              </a:r>
              <a:r>
                <a:rPr lang="it-IT" sz="2400" b="1" dirty="0">
                  <a:solidFill>
                    <a:srgbClr val="00B050"/>
                  </a:solidFill>
                </a:rPr>
                <a:t>, </a:t>
              </a:r>
              <a:r>
                <a:rPr lang="it-IT" sz="2400" b="1" dirty="0" err="1">
                  <a:solidFill>
                    <a:srgbClr val="00B050"/>
                  </a:solidFill>
                </a:rPr>
                <a:t>etc</a:t>
              </a:r>
              <a:r>
                <a:rPr lang="it-IT" sz="675" dirty="0">
                  <a:solidFill>
                    <a:srgbClr val="00B050"/>
                  </a:solidFill>
                </a:rPr>
                <a:t>…)</a:t>
              </a:r>
            </a:p>
            <a:p>
              <a:pPr algn="ctr">
                <a:defRPr/>
              </a:pPr>
              <a:endParaRPr lang="it-IT" sz="675" dirty="0"/>
            </a:p>
          </p:txBody>
        </p:sp>
        <p:pic>
          <p:nvPicPr>
            <p:cNvPr id="17" name="Picture 12" descr="A picture containing sky, outdoor&#10;&#10;Description automatically generated">
              <a:extLst>
                <a:ext uri="{FF2B5EF4-FFF2-40B4-BE49-F238E27FC236}">
                  <a16:creationId xmlns:a16="http://schemas.microsoft.com/office/drawing/2014/main" id="{BBF85A25-44D1-4134-9963-92F3ED215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105"/>
            <a:stretch>
              <a:fillRect/>
            </a:stretch>
          </p:blipFill>
          <p:spPr bwMode="auto">
            <a:xfrm>
              <a:off x="169300" y="2695365"/>
              <a:ext cx="1526979" cy="1476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71C9C92-1086-4C80-B381-F2BB5C2B44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2668" y="3413639"/>
              <a:ext cx="2954129" cy="208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2" descr="Logo&#10;&#10;Description automatically generated">
              <a:extLst>
                <a:ext uri="{FF2B5EF4-FFF2-40B4-BE49-F238E27FC236}">
                  <a16:creationId xmlns:a16="http://schemas.microsoft.com/office/drawing/2014/main" id="{4405AFA9-13A9-4D54-ACE8-22F98F796C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0652" y="2812355"/>
              <a:ext cx="1800751" cy="1055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8">
            <a:extLst>
              <a:ext uri="{FF2B5EF4-FFF2-40B4-BE49-F238E27FC236}">
                <a16:creationId xmlns:a16="http://schemas.microsoft.com/office/drawing/2014/main" id="{D2BA6918-BABF-48DF-99EA-AC03B9602293}"/>
              </a:ext>
            </a:extLst>
          </p:cNvPr>
          <p:cNvGrpSpPr>
            <a:grpSpLocks/>
          </p:cNvGrpSpPr>
          <p:nvPr/>
        </p:nvGrpSpPr>
        <p:grpSpPr bwMode="auto">
          <a:xfrm>
            <a:off x="6761481" y="1943295"/>
            <a:ext cx="3757613" cy="2517775"/>
            <a:chOff x="6942966" y="564698"/>
            <a:chExt cx="5009684" cy="335693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6C9CDC-D86A-4BC5-8C88-6D4DC1E36A4A}"/>
                </a:ext>
              </a:extLst>
            </p:cNvPr>
            <p:cNvSpPr txBox="1"/>
            <p:nvPr/>
          </p:nvSpPr>
          <p:spPr>
            <a:xfrm>
              <a:off x="6942966" y="564698"/>
              <a:ext cx="5009684" cy="124667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2400" b="1" dirty="0" err="1">
                  <a:solidFill>
                    <a:srgbClr val="FF0000"/>
                  </a:solidFill>
                </a:rPr>
                <a:t>Morbid</a:t>
              </a:r>
              <a:r>
                <a:rPr lang="it-IT" sz="2400" b="1" dirty="0">
                  <a:solidFill>
                    <a:srgbClr val="FF0000"/>
                  </a:solidFill>
                </a:rPr>
                <a:t> </a:t>
              </a:r>
              <a:r>
                <a:rPr lang="it-IT" sz="2400" b="1" dirty="0" err="1">
                  <a:solidFill>
                    <a:srgbClr val="FF0000"/>
                  </a:solidFill>
                </a:rPr>
                <a:t>Nationalism</a:t>
              </a:r>
              <a:r>
                <a:rPr lang="it-IT" sz="2400" b="1" dirty="0">
                  <a:solidFill>
                    <a:srgbClr val="FF0000"/>
                  </a:solidFill>
                </a:rPr>
                <a:t> </a:t>
              </a:r>
            </a:p>
            <a:p>
              <a:pPr algn="ctr">
                <a:defRPr/>
              </a:pPr>
              <a:r>
                <a:rPr lang="it-IT" sz="2400" b="1" dirty="0">
                  <a:solidFill>
                    <a:srgbClr val="FF0000"/>
                  </a:solidFill>
                </a:rPr>
                <a:t>(</a:t>
              </a:r>
              <a:r>
                <a:rPr lang="it-IT" sz="2400" b="1" dirty="0" err="1">
                  <a:solidFill>
                    <a:srgbClr val="FF0000"/>
                  </a:solidFill>
                </a:rPr>
                <a:t>Ethnic</a:t>
              </a:r>
              <a:r>
                <a:rPr lang="it-IT" sz="2400" b="1" dirty="0">
                  <a:solidFill>
                    <a:srgbClr val="FF0000"/>
                  </a:solidFill>
                </a:rPr>
                <a:t>, </a:t>
              </a:r>
              <a:r>
                <a:rPr lang="it-IT" sz="2400" b="1" dirty="0" err="1">
                  <a:solidFill>
                    <a:srgbClr val="FF0000"/>
                  </a:solidFill>
                </a:rPr>
                <a:t>Defensive</a:t>
              </a:r>
              <a:r>
                <a:rPr lang="it-IT" sz="2400" b="1" dirty="0">
                  <a:solidFill>
                    <a:srgbClr val="FF0000"/>
                  </a:solidFill>
                </a:rPr>
                <a:t>, etc..)</a:t>
              </a:r>
            </a:p>
            <a:p>
              <a:pPr>
                <a:defRPr/>
              </a:pPr>
              <a:endParaRPr lang="it-IT" sz="675" dirty="0"/>
            </a:p>
          </p:txBody>
        </p:sp>
        <p:pic>
          <p:nvPicPr>
            <p:cNvPr id="24" name="Picture 24" descr="A group of people holding flags&#10;&#10;Description automatically generated with medium confidence">
              <a:extLst>
                <a:ext uri="{FF2B5EF4-FFF2-40B4-BE49-F238E27FC236}">
                  <a16:creationId xmlns:a16="http://schemas.microsoft.com/office/drawing/2014/main" id="{0B8C3FA1-2F55-474D-8D02-85B877AB00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1081" y="2296068"/>
              <a:ext cx="2889884" cy="1625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4" descr="A group of people holding flags&#10;&#10;Description automatically generated with medium confidence">
              <a:extLst>
                <a:ext uri="{FF2B5EF4-FFF2-40B4-BE49-F238E27FC236}">
                  <a16:creationId xmlns:a16="http://schemas.microsoft.com/office/drawing/2014/main" id="{BB954EEE-0F91-438B-840E-AD1C8DBE2E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9342" y="2321880"/>
              <a:ext cx="180075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B749D31-F164-4F11-A9F0-2585E2F54F85}"/>
              </a:ext>
            </a:extLst>
          </p:cNvPr>
          <p:cNvGrpSpPr>
            <a:grpSpLocks/>
          </p:cNvGrpSpPr>
          <p:nvPr/>
        </p:nvGrpSpPr>
        <p:grpSpPr bwMode="auto">
          <a:xfrm>
            <a:off x="4810863" y="5040076"/>
            <a:ext cx="3757612" cy="1812925"/>
            <a:chOff x="3031048" y="3720459"/>
            <a:chExt cx="3757263" cy="181320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8536E89-1305-4626-9FE8-0DD2871F0A12}"/>
                </a:ext>
              </a:extLst>
            </p:cNvPr>
            <p:cNvSpPr txBox="1"/>
            <p:nvPr/>
          </p:nvSpPr>
          <p:spPr>
            <a:xfrm>
              <a:off x="3031048" y="3720459"/>
              <a:ext cx="3757263" cy="565236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2400" b="1" dirty="0" err="1">
                  <a:solidFill>
                    <a:schemeClr val="bg1">
                      <a:lumMod val="65000"/>
                    </a:schemeClr>
                  </a:solidFill>
                </a:rPr>
                <a:t>Banal</a:t>
              </a:r>
              <a:r>
                <a:rPr lang="it-IT" sz="2400" b="1" dirty="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it-IT" sz="2400" b="1" dirty="0" err="1">
                  <a:solidFill>
                    <a:schemeClr val="bg1">
                      <a:lumMod val="65000"/>
                    </a:schemeClr>
                  </a:solidFill>
                </a:rPr>
                <a:t>Nationalism</a:t>
              </a:r>
              <a:endParaRPr lang="it-IT" sz="2400" b="1" dirty="0">
                <a:solidFill>
                  <a:schemeClr val="bg1">
                    <a:lumMod val="65000"/>
                  </a:schemeClr>
                </a:solidFill>
              </a:endParaRPr>
            </a:p>
            <a:p>
              <a:pPr>
                <a:defRPr/>
              </a:pPr>
              <a:endParaRPr lang="it-IT" sz="675" dirty="0"/>
            </a:p>
          </p:txBody>
        </p:sp>
        <p:pic>
          <p:nvPicPr>
            <p:cNvPr id="28" name="Picture 17">
              <a:extLst>
                <a:ext uri="{FF2B5EF4-FFF2-40B4-BE49-F238E27FC236}">
                  <a16:creationId xmlns:a16="http://schemas.microsoft.com/office/drawing/2014/main" id="{51625919-777B-47AD-A90A-A56AE9A25E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690" y="4106639"/>
              <a:ext cx="1350563" cy="96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9" descr="A picture containing colorful&#10;&#10;Description automatically generated">
              <a:extLst>
                <a:ext uri="{FF2B5EF4-FFF2-40B4-BE49-F238E27FC236}">
                  <a16:creationId xmlns:a16="http://schemas.microsoft.com/office/drawing/2014/main" id="{9D05E4B5-2410-4F73-B935-7BD88CC86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9575" y="4741223"/>
              <a:ext cx="792438" cy="792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1" descr="A picture containing text, sky, outdoor, road&#10;&#10;Description automatically generated">
              <a:extLst>
                <a:ext uri="{FF2B5EF4-FFF2-40B4-BE49-F238E27FC236}">
                  <a16:creationId xmlns:a16="http://schemas.microsoft.com/office/drawing/2014/main" id="{D37784CA-F6D5-4D53-AA24-F95D2A4E40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6709" y="4133305"/>
              <a:ext cx="1164146" cy="983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3" descr="A picture containing grass, seat, chair, furniture&#10;&#10;Description automatically generated">
              <a:extLst>
                <a:ext uri="{FF2B5EF4-FFF2-40B4-BE49-F238E27FC236}">
                  <a16:creationId xmlns:a16="http://schemas.microsoft.com/office/drawing/2014/main" id="{CAF79B68-9821-48E3-88A4-FFB4936492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3013" y="4844532"/>
              <a:ext cx="1315298" cy="657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1880574A-C511-4D1F-94C6-32E75332B60B}"/>
              </a:ext>
            </a:extLst>
          </p:cNvPr>
          <p:cNvSpPr/>
          <p:nvPr/>
        </p:nvSpPr>
        <p:spPr>
          <a:xfrm rot="13217831">
            <a:off x="5142651" y="4332051"/>
            <a:ext cx="1349375" cy="525463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ABC4816F-126B-4545-B07B-A88170A3FDE1}"/>
              </a:ext>
            </a:extLst>
          </p:cNvPr>
          <p:cNvSpPr/>
          <p:nvPr/>
        </p:nvSpPr>
        <p:spPr>
          <a:xfrm rot="18737328">
            <a:off x="6554732" y="4224894"/>
            <a:ext cx="1350962" cy="5270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/>
          </a:p>
        </p:txBody>
      </p:sp>
    </p:spTree>
    <p:extLst>
      <p:ext uri="{BB962C8B-B14F-4D97-AF65-F5344CB8AC3E}">
        <p14:creationId xmlns:p14="http://schemas.microsoft.com/office/powerpoint/2010/main" val="957304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00676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5000" dirty="0">
                <a:solidFill>
                  <a:schemeClr val="tx2"/>
                </a:solidFill>
              </a:rPr>
              <a:t>But… sports nationalism is a serious thing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EC0528-4CA1-4490-9CF0-78235C182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“…It seems that soccer tournaments create those relationships: people gathered together in pubs and living rooms, a whole country suddenly caring about the same event.  A World Cup is the sort of common project that otherwise barely exists in modern societies…” </a:t>
            </a:r>
          </a:p>
          <a:p>
            <a:pPr marL="0" indent="0">
              <a:buNone/>
            </a:pPr>
            <a:r>
              <a:rPr lang="en-US" dirty="0"/>
              <a:t>Simon </a:t>
            </a:r>
            <a:r>
              <a:rPr lang="en-US" dirty="0" err="1"/>
              <a:t>Kuper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27516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374" y="711047"/>
            <a:ext cx="800676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5000" dirty="0">
                <a:solidFill>
                  <a:schemeClr val="tx2"/>
                </a:solidFill>
              </a:rPr>
              <a:t>Relationship between Nationalism and Immigrants</a:t>
            </a:r>
            <a:br>
              <a:rPr lang="en-US" sz="5000" dirty="0">
                <a:solidFill>
                  <a:schemeClr val="tx2"/>
                </a:solidFill>
              </a:rPr>
            </a:br>
            <a:endParaRPr lang="en-GB" sz="5000" dirty="0">
              <a:solidFill>
                <a:schemeClr val="tx2"/>
              </a:solidFill>
            </a:endParaRP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D42EB2E0-AA51-492C-95B6-F14738E79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7193" y="3641725"/>
            <a:ext cx="15224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400">
                <a:solidFill>
                  <a:schemeClr val="tx1"/>
                </a:solidFill>
              </a:rPr>
              <a:t>Healthy Patriotic nationalism</a:t>
            </a:r>
            <a:endParaRPr lang="en-GB" altLang="en-US" sz="1400" b="1">
              <a:solidFill>
                <a:schemeClr val="tx1"/>
              </a:solidFill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45E45E09-F770-4E5A-8EF9-91F854A1A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380" y="3754438"/>
            <a:ext cx="1955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positive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9D10107-4474-4096-A8F4-08B15B1368EF}"/>
              </a:ext>
            </a:extLst>
          </p:cNvPr>
          <p:cNvCxnSpPr>
            <a:cxnSpLocks/>
          </p:cNvCxnSpPr>
          <p:nvPr/>
        </p:nvCxnSpPr>
        <p:spPr>
          <a:xfrm>
            <a:off x="5699444" y="3986212"/>
            <a:ext cx="68103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5">
            <a:extLst>
              <a:ext uri="{FF2B5EF4-FFF2-40B4-BE49-F238E27FC236}">
                <a16:creationId xmlns:a16="http://schemas.microsoft.com/office/drawing/2014/main" id="{28ABDA85-A6E0-489E-8A43-0DD47C783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3018" y="3797299"/>
            <a:ext cx="22225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decreases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C62ED17-C6BF-41CB-A797-CFE5219DDD74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8331518" y="3992562"/>
            <a:ext cx="571500" cy="127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10DE165-8C0E-40B2-8A5B-72A443BF8837}"/>
              </a:ext>
            </a:extLst>
          </p:cNvPr>
          <p:cNvSpPr/>
          <p:nvPr/>
        </p:nvSpPr>
        <p:spPr>
          <a:xfrm>
            <a:off x="1752919" y="3429000"/>
            <a:ext cx="8899525" cy="244316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>
              <a:solidFill>
                <a:schemeClr val="tx1"/>
              </a:solidFill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76992161-E54C-425B-BB6A-20056EB26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8155" y="5033962"/>
            <a:ext cx="152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Morbid, Ethnic nationalism</a:t>
            </a:r>
            <a:endParaRPr lang="en-GB" altLang="en-US" sz="1600" b="1">
              <a:solidFill>
                <a:schemeClr val="tx1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C6045C4-1F2C-4CB0-A3E6-20DFBF3507C2}"/>
              </a:ext>
            </a:extLst>
          </p:cNvPr>
          <p:cNvCxnSpPr>
            <a:cxnSpLocks/>
          </p:cNvCxnSpPr>
          <p:nvPr/>
        </p:nvCxnSpPr>
        <p:spPr>
          <a:xfrm>
            <a:off x="5740719" y="5319712"/>
            <a:ext cx="6826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9">
            <a:extLst>
              <a:ext uri="{FF2B5EF4-FFF2-40B4-BE49-F238E27FC236}">
                <a16:creationId xmlns:a16="http://schemas.microsoft.com/office/drawing/2014/main" id="{10B87BB3-3A27-4D49-8977-718B6202A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5905" y="5089525"/>
            <a:ext cx="1955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negative</a:t>
            </a:r>
          </a:p>
        </p:txBody>
      </p:sp>
      <p:sp>
        <p:nvSpPr>
          <p:cNvPr id="25" name="TextBox 35">
            <a:extLst>
              <a:ext uri="{FF2B5EF4-FFF2-40B4-BE49-F238E27FC236}">
                <a16:creationId xmlns:a16="http://schemas.microsoft.com/office/drawing/2014/main" id="{62F59B3C-04EF-42F6-AFA5-4CD43BFFE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3018" y="5122863"/>
            <a:ext cx="22225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increases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8C627F6-B953-4533-A91E-25BA076C2E86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8331518" y="5319712"/>
            <a:ext cx="571500" cy="1111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5DC3298-F38A-4667-8E14-9EB7306A0B97}"/>
              </a:ext>
            </a:extLst>
          </p:cNvPr>
          <p:cNvCxnSpPr>
            <a:cxnSpLocks/>
            <a:stCxn id="30" idx="3"/>
            <a:endCxn id="22" idx="1"/>
          </p:cNvCxnSpPr>
          <p:nvPr/>
        </p:nvCxnSpPr>
        <p:spPr>
          <a:xfrm>
            <a:off x="3013393" y="4510088"/>
            <a:ext cx="1274762" cy="81597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F256EE6-7BC2-49B1-B59B-4AAE95C91460}"/>
              </a:ext>
            </a:extLst>
          </p:cNvPr>
          <p:cNvCxnSpPr>
            <a:cxnSpLocks/>
            <a:stCxn id="30" idx="3"/>
            <a:endCxn id="11" idx="1"/>
          </p:cNvCxnSpPr>
          <p:nvPr/>
        </p:nvCxnSpPr>
        <p:spPr>
          <a:xfrm flipV="1">
            <a:off x="3013393" y="3903663"/>
            <a:ext cx="1193800" cy="60642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5E9B344A-9528-497E-8500-DC08CAC3AF6A}"/>
              </a:ext>
            </a:extLst>
          </p:cNvPr>
          <p:cNvSpPr/>
          <p:nvPr/>
        </p:nvSpPr>
        <p:spPr>
          <a:xfrm>
            <a:off x="1746569" y="2432050"/>
            <a:ext cx="8899525" cy="9890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E85289-4BBF-46D7-BC20-FF09BC809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731" y="4302124"/>
            <a:ext cx="982663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Sports</a:t>
            </a:r>
          </a:p>
        </p:txBody>
      </p:sp>
      <p:sp>
        <p:nvSpPr>
          <p:cNvPr id="31" name="TextBox 53">
            <a:extLst>
              <a:ext uri="{FF2B5EF4-FFF2-40B4-BE49-F238E27FC236}">
                <a16:creationId xmlns:a16="http://schemas.microsoft.com/office/drawing/2014/main" id="{425557EF-0A58-4E47-AD2E-1C4D61C42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5593" y="2659063"/>
            <a:ext cx="1727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Nationalism</a:t>
            </a:r>
          </a:p>
        </p:txBody>
      </p:sp>
      <p:sp>
        <p:nvSpPr>
          <p:cNvPr id="32" name="TextBox 54">
            <a:extLst>
              <a:ext uri="{FF2B5EF4-FFF2-40B4-BE49-F238E27FC236}">
                <a16:creationId xmlns:a16="http://schemas.microsoft.com/office/drawing/2014/main" id="{4380BF47-BE13-470A-8CEE-29604AADF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0480" y="2617788"/>
            <a:ext cx="259238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Attitude against immigrants</a:t>
            </a:r>
          </a:p>
        </p:txBody>
      </p:sp>
      <p:sp>
        <p:nvSpPr>
          <p:cNvPr id="33" name="TextBox 55">
            <a:extLst>
              <a:ext uri="{FF2B5EF4-FFF2-40B4-BE49-F238E27FC236}">
                <a16:creationId xmlns:a16="http://schemas.microsoft.com/office/drawing/2014/main" id="{5128F172-3383-4829-A436-773B5F9F5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718" y="2649538"/>
            <a:ext cx="20066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Attacks against immigrants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0D28BC-AA97-4A16-BD11-6A6415347CF6}"/>
              </a:ext>
            </a:extLst>
          </p:cNvPr>
          <p:cNvSpPr txBox="1"/>
          <p:nvPr/>
        </p:nvSpPr>
        <p:spPr>
          <a:xfrm>
            <a:off x="3561080" y="4151312"/>
            <a:ext cx="1079500" cy="715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4050" b="1" dirty="0"/>
              <a:t>?</a:t>
            </a:r>
            <a:endParaRPr lang="en-GB" sz="3000" b="1" dirty="0"/>
          </a:p>
        </p:txBody>
      </p:sp>
    </p:spTree>
    <p:extLst>
      <p:ext uri="{BB962C8B-B14F-4D97-AF65-F5344CB8AC3E}">
        <p14:creationId xmlns:p14="http://schemas.microsoft.com/office/powerpoint/2010/main" val="20062513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00676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5000" dirty="0">
                <a:solidFill>
                  <a:schemeClr val="tx2"/>
                </a:solidFill>
              </a:rPr>
              <a:t>FIRST ARGUMENT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4" descr="A picture containing outdoor, sky, yellow, person&#10;&#10;Description automatically generated">
            <a:extLst>
              <a:ext uri="{FF2B5EF4-FFF2-40B4-BE49-F238E27FC236}">
                <a16:creationId xmlns:a16="http://schemas.microsoft.com/office/drawing/2014/main" id="{E4CF2473-682C-4284-95FA-C43714D1E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6" b="10779"/>
          <a:stretch>
            <a:fillRect/>
          </a:stretch>
        </p:blipFill>
        <p:spPr bwMode="auto">
          <a:xfrm>
            <a:off x="1881189" y="2252664"/>
            <a:ext cx="4154487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68EC04-A4D6-40F0-A3A7-7C0913C2B36D}"/>
              </a:ext>
            </a:extLst>
          </p:cNvPr>
          <p:cNvSpPr txBox="1"/>
          <p:nvPr/>
        </p:nvSpPr>
        <p:spPr>
          <a:xfrm>
            <a:off x="2245520" y="5091381"/>
            <a:ext cx="7508081" cy="8925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Healthy and Morbid Nationalisms  </a:t>
            </a:r>
            <a:r>
              <a:rPr lang="en-US" sz="2000" dirty="0">
                <a:highlight>
                  <a:srgbClr val="C0C0C0"/>
                </a:highlight>
              </a:rPr>
              <a:t>are </a:t>
            </a:r>
            <a:r>
              <a:rPr lang="en-US" sz="2000" i="1" dirty="0">
                <a:highlight>
                  <a:srgbClr val="C0C0C0"/>
                </a:highlight>
              </a:rPr>
              <a:t>brothers rather than distant cousins</a:t>
            </a:r>
            <a:r>
              <a:rPr lang="en-US" sz="2000" dirty="0">
                <a:highlight>
                  <a:srgbClr val="C0C0C0"/>
                </a:highlight>
              </a:rPr>
              <a:t> </a:t>
            </a:r>
          </a:p>
          <a:p>
            <a:pPr>
              <a:defRPr/>
            </a:pPr>
            <a:r>
              <a:rPr lang="en-US" sz="1100" i="1" dirty="0"/>
              <a:t>(</a:t>
            </a:r>
            <a:r>
              <a:rPr lang="en-US" sz="1100" dirty="0" err="1"/>
              <a:t>Wimmer</a:t>
            </a:r>
            <a:r>
              <a:rPr lang="en-US" sz="1100" dirty="0"/>
              <a:t> 2019, </a:t>
            </a:r>
            <a:r>
              <a:rPr lang="en-US" sz="1100" i="1" dirty="0"/>
              <a:t>Foreign Affairs)</a:t>
            </a:r>
            <a:endParaRPr lang="it-IT" sz="1100" i="1" dirty="0"/>
          </a:p>
        </p:txBody>
      </p:sp>
      <p:pic>
        <p:nvPicPr>
          <p:cNvPr id="17" name="Picture 16" descr="A group of people in costumes&#10;&#10;Description automatically generated with low confidence">
            <a:extLst>
              <a:ext uri="{FF2B5EF4-FFF2-40B4-BE49-F238E27FC236}">
                <a16:creationId xmlns:a16="http://schemas.microsoft.com/office/drawing/2014/main" id="{3C5681EC-433C-4707-A40D-70E640D0B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84"/>
          <a:stretch>
            <a:fillRect/>
          </a:stretch>
        </p:blipFill>
        <p:spPr bwMode="auto">
          <a:xfrm>
            <a:off x="6456363" y="2255839"/>
            <a:ext cx="3998912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18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00676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5000" dirty="0">
                <a:solidFill>
                  <a:schemeClr val="tx2"/>
                </a:solidFill>
              </a:rPr>
              <a:t>SECOND ARGUMENT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9" name="Graphic 4" descr="Grinning face with solid fill with solid fill">
            <a:extLst>
              <a:ext uri="{FF2B5EF4-FFF2-40B4-BE49-F238E27FC236}">
                <a16:creationId xmlns:a16="http://schemas.microsoft.com/office/drawing/2014/main" id="{F6474C65-1F6B-480E-860E-C898E0519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4038327"/>
            <a:ext cx="1379538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Graphic 6" descr="Angry face with solid fill with solid fill">
            <a:extLst>
              <a:ext uri="{FF2B5EF4-FFF2-40B4-BE49-F238E27FC236}">
                <a16:creationId xmlns:a16="http://schemas.microsoft.com/office/drawing/2014/main" id="{51BA16FD-8866-4502-95AB-6E1226423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1" y="3982764"/>
            <a:ext cx="14335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7">
            <a:extLst>
              <a:ext uri="{FF2B5EF4-FFF2-40B4-BE49-F238E27FC236}">
                <a16:creationId xmlns:a16="http://schemas.microsoft.com/office/drawing/2014/main" id="{27883EDC-C52F-4626-B5C6-62E45F596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8450" y="2015851"/>
            <a:ext cx="3581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800" b="1">
                <a:solidFill>
                  <a:schemeClr val="tx1"/>
                </a:solidFill>
                <a:latin typeface="Abadi" panose="020B0604020104020204" pitchFamily="34" charset="0"/>
              </a:rPr>
              <a:t>Anger enhances stereotyping and discrimination </a:t>
            </a:r>
            <a:r>
              <a:rPr lang="en-GB" altLang="en-US" sz="1800">
                <a:solidFill>
                  <a:schemeClr val="tx1"/>
                </a:solidFill>
                <a:latin typeface="Abadi" panose="020B0604020104020204" pitchFamily="34" charset="0"/>
              </a:rPr>
              <a:t>(Fiske 1998) </a:t>
            </a: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4CD173B6-C9DA-4726-8B42-BD33278A6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1965052"/>
            <a:ext cx="3581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800" b="1" dirty="0">
                <a:solidFill>
                  <a:schemeClr val="tx1"/>
                </a:solidFill>
                <a:latin typeface="Abadi" panose="020B0604020104020204" pitchFamily="34" charset="0"/>
              </a:rPr>
              <a:t>Happy mood enhances satisfaction with national issues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  <a:latin typeface="Abadi" panose="020B0604020104020204" pitchFamily="34" charset="0"/>
              </a:rPr>
              <a:t>(</a:t>
            </a:r>
            <a:r>
              <a:rPr lang="en-US" altLang="en-US" sz="1800" dirty="0">
                <a:solidFill>
                  <a:schemeClr val="tx1"/>
                </a:solidFill>
                <a:latin typeface="Abadi" panose="020B0604020104020204" pitchFamily="34" charset="0"/>
                <a:ea typeface="DengXian" panose="02010600030101010101" pitchFamily="2" charset="-122"/>
              </a:rPr>
              <a:t>Schwarz and al. 1987)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>
                <a:solidFill>
                  <a:schemeClr val="tx1"/>
                </a:solidFill>
                <a:latin typeface="Abadi" panose="020B0604020104020204" pitchFamily="34" charset="0"/>
                <a:ea typeface="DengXian" panose="02010600030101010101" pitchFamily="2" charset="-122"/>
              </a:rPr>
              <a:t>“Feel-good”  factor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badi" panose="020B0604020104020204" pitchFamily="34" charset="0"/>
                <a:ea typeface="DengXian" panose="02010600030101010101" pitchFamily="2" charset="-122"/>
              </a:rPr>
              <a:t>(</a:t>
            </a:r>
            <a:r>
              <a:rPr lang="da-DK" altLang="en-US" sz="1800" dirty="0">
                <a:solidFill>
                  <a:schemeClr val="tx1"/>
                </a:solidFill>
                <a:latin typeface="Abadi" panose="020B0604020104020204" pitchFamily="34" charset="0"/>
                <a:ea typeface="DengXian" panose="02010600030101010101" pitchFamily="2" charset="-122"/>
              </a:rPr>
              <a:t>Kavetsos 2011, Kavetsos and Szymanski 2012, Hallman et al. 2013, Stieger et al. 2015, Heere 2016, Meier 2018)</a:t>
            </a:r>
            <a:endParaRPr lang="en-GB" altLang="en-US" sz="1800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5A3ADB90-3F26-4984-AC1B-EF6969E25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8450" y="2569888"/>
            <a:ext cx="3581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800" b="1">
                <a:solidFill>
                  <a:schemeClr val="tx1"/>
                </a:solidFill>
                <a:latin typeface="Abadi" panose="020B0604020104020204" pitchFamily="34" charset="0"/>
              </a:rPr>
              <a:t>Fear, Anger and voting for the far-right and attitude against immigrants </a:t>
            </a:r>
            <a:r>
              <a:rPr lang="en-GB" altLang="en-US" sz="1800">
                <a:solidFill>
                  <a:schemeClr val="tx1"/>
                </a:solidFill>
                <a:latin typeface="Abadi" panose="020B0604020104020204" pitchFamily="34" charset="0"/>
              </a:rPr>
              <a:t>(Mc Dermott 2016, Vasilopoulous 2018) 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5FD243E-D004-4EDE-A553-D895BB12C2E0}"/>
              </a:ext>
            </a:extLst>
          </p:cNvPr>
          <p:cNvSpPr txBox="1">
            <a:spLocks/>
          </p:cNvSpPr>
          <p:nvPr/>
        </p:nvSpPr>
        <p:spPr>
          <a:xfrm>
            <a:off x="3269732" y="5419371"/>
            <a:ext cx="6702779" cy="1066800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3000" dirty="0">
                <a:solidFill>
                  <a:schemeClr val="bg1"/>
                </a:solidFill>
                <a:highlight>
                  <a:srgbClr val="800000"/>
                </a:highlight>
              </a:rPr>
              <a:t>Mood</a:t>
            </a:r>
            <a:r>
              <a:rPr lang="en-GB" sz="3000" dirty="0"/>
              <a:t> states affects </a:t>
            </a:r>
            <a:r>
              <a:rPr lang="en-GB" sz="3000" dirty="0">
                <a:solidFill>
                  <a:schemeClr val="bg1"/>
                </a:solidFill>
                <a:highlight>
                  <a:srgbClr val="800000"/>
                </a:highlight>
              </a:rPr>
              <a:t>attitude against immigrants and xenophobia </a:t>
            </a:r>
            <a:r>
              <a:rPr lang="en-GB" sz="1350" dirty="0">
                <a:solidFill>
                  <a:schemeClr val="bg1"/>
                </a:solidFill>
              </a:rPr>
              <a:t>(</a:t>
            </a:r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534923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00676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5000" dirty="0">
                <a:solidFill>
                  <a:schemeClr val="tx2"/>
                </a:solidFill>
              </a:rPr>
              <a:t>THIRD ARGUMENT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898BEF0-9E79-4DAB-85DE-6A234BA59CE8}"/>
              </a:ext>
            </a:extLst>
          </p:cNvPr>
          <p:cNvSpPr txBox="1">
            <a:spLocks/>
          </p:cNvSpPr>
          <p:nvPr/>
        </p:nvSpPr>
        <p:spPr>
          <a:xfrm>
            <a:off x="1919537" y="5866515"/>
            <a:ext cx="8843159" cy="99417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1500" dirty="0">
                <a:solidFill>
                  <a:schemeClr val="bg1"/>
                </a:solidFill>
                <a:highlight>
                  <a:srgbClr val="800000"/>
                </a:highlight>
              </a:rPr>
              <a:t>The impact of sports on mood has been showed to affect electoral </a:t>
            </a:r>
            <a:r>
              <a:rPr lang="en-GB" sz="1500" dirty="0" err="1">
                <a:solidFill>
                  <a:schemeClr val="bg1"/>
                </a:solidFill>
                <a:highlight>
                  <a:srgbClr val="800000"/>
                </a:highlight>
              </a:rPr>
              <a:t>behaviors</a:t>
            </a:r>
            <a:r>
              <a:rPr lang="en-GB" sz="1500" dirty="0">
                <a:solidFill>
                  <a:schemeClr val="bg1"/>
                </a:solidFill>
                <a:highlight>
                  <a:srgbClr val="800000"/>
                </a:highlight>
              </a:rPr>
              <a:t>, stock prices, domestic violence (among others). </a:t>
            </a:r>
            <a:r>
              <a:rPr lang="en-US" sz="1500" dirty="0">
                <a:solidFill>
                  <a:schemeClr val="bg1"/>
                </a:solidFill>
              </a:rPr>
              <a:t>((</a:t>
            </a:r>
            <a:r>
              <a:rPr lang="en-US" sz="1200" dirty="0"/>
              <a:t>Joiner 2006, Edmans 2007, Card and Dahl 2011, Healy et al 2010, Fowler and </a:t>
            </a:r>
            <a:r>
              <a:rPr lang="en-US" sz="1200" dirty="0" err="1"/>
              <a:t>Montagnes</a:t>
            </a:r>
            <a:r>
              <a:rPr lang="en-US" sz="1200" dirty="0"/>
              <a:t> 2015, Busby et al. 2017, </a:t>
            </a:r>
            <a:r>
              <a:rPr lang="en-US" sz="1200" dirty="0" err="1"/>
              <a:t>Potosky</a:t>
            </a:r>
            <a:r>
              <a:rPr lang="en-US" sz="1200" dirty="0"/>
              <a:t> and </a:t>
            </a:r>
            <a:r>
              <a:rPr lang="en-US" sz="1200" dirty="0" err="1"/>
              <a:t>Urbatsch</a:t>
            </a:r>
            <a:r>
              <a:rPr lang="en-US" sz="1200" dirty="0"/>
              <a:t> 2016)</a:t>
            </a:r>
            <a:endParaRPr lang="en-GB" sz="1500" dirty="0"/>
          </a:p>
        </p:txBody>
      </p:sp>
      <p:pic>
        <p:nvPicPr>
          <p:cNvPr id="26" name="Graphic 4" descr="Grinning face with solid fill with solid fill">
            <a:extLst>
              <a:ext uri="{FF2B5EF4-FFF2-40B4-BE49-F238E27FC236}">
                <a16:creationId xmlns:a16="http://schemas.microsoft.com/office/drawing/2014/main" id="{C79E934B-E221-4CF1-A9C6-7998378CC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75" y="3280915"/>
            <a:ext cx="1379538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Graphic 5" descr="Angry face with solid fill with solid fill">
            <a:extLst>
              <a:ext uri="{FF2B5EF4-FFF2-40B4-BE49-F238E27FC236}">
                <a16:creationId xmlns:a16="http://schemas.microsoft.com/office/drawing/2014/main" id="{26D1E7A2-1F2D-4F49-A94D-A802BE6EF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1" y="3253927"/>
            <a:ext cx="14335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" descr="A picture containing text, person, sky, outdoor&#10;&#10;Description automatically generated">
            <a:extLst>
              <a:ext uri="{FF2B5EF4-FFF2-40B4-BE49-F238E27FC236}">
                <a16:creationId xmlns:a16="http://schemas.microsoft.com/office/drawing/2014/main" id="{39D076D4-53B9-465C-AFEB-9093F3378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4" y="1756914"/>
            <a:ext cx="1951037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 descr="A picture containing person, person, green&#10;&#10;Description automatically generated">
            <a:extLst>
              <a:ext uri="{FF2B5EF4-FFF2-40B4-BE49-F238E27FC236}">
                <a16:creationId xmlns:a16="http://schemas.microsoft.com/office/drawing/2014/main" id="{437A5DB9-173B-4AB5-BC95-5B51DA823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1695001"/>
            <a:ext cx="240030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1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C81D4232-4154-4E42-8B15-70116A805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563" y="1677540"/>
            <a:ext cx="1890712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3" descr="A group of women wearing costumes&#10;&#10;Description automatically generated with medium confidence">
            <a:extLst>
              <a:ext uri="{FF2B5EF4-FFF2-40B4-BE49-F238E27FC236}">
                <a16:creationId xmlns:a16="http://schemas.microsoft.com/office/drawing/2014/main" id="{1AD57EE6-885C-4DA0-A664-BAC8B7066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1756914"/>
            <a:ext cx="1974850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8D7B04FE-AD5F-44FA-A706-539D5AFE63C6}"/>
              </a:ext>
            </a:extLst>
          </p:cNvPr>
          <p:cNvSpPr txBox="1">
            <a:spLocks/>
          </p:cNvSpPr>
          <p:nvPr/>
        </p:nvSpPr>
        <p:spPr>
          <a:xfrm>
            <a:off x="3303122" y="4809189"/>
            <a:ext cx="5932319" cy="994172"/>
          </a:xfrm>
          <a:prstGeom prst="rect">
            <a:avLst/>
          </a:prstGeom>
        </p:spPr>
        <p:txBody>
          <a:bodyPr lIns="68580" tIns="34290" rIns="68580" bIns="3429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2700" dirty="0">
                <a:solidFill>
                  <a:schemeClr val="bg1"/>
                </a:solidFill>
                <a:highlight>
                  <a:srgbClr val="800000"/>
                </a:highlight>
              </a:rPr>
              <a:t>Sport events can </a:t>
            </a:r>
            <a:r>
              <a:rPr lang="en-GB" sz="2700" dirty="0"/>
              <a:t>affect mood (positively and negatively) and individual </a:t>
            </a:r>
            <a:r>
              <a:rPr lang="en-GB" sz="2700" dirty="0" err="1"/>
              <a:t>behaviors</a:t>
            </a:r>
            <a:endParaRPr lang="en-GB" sz="2700" dirty="0"/>
          </a:p>
        </p:txBody>
      </p:sp>
    </p:spTree>
    <p:extLst>
      <p:ext uri="{BB962C8B-B14F-4D97-AF65-F5344CB8AC3E}">
        <p14:creationId xmlns:p14="http://schemas.microsoft.com/office/powerpoint/2010/main" val="954878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374" y="711047"/>
            <a:ext cx="800676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5000" dirty="0">
                <a:solidFill>
                  <a:schemeClr val="tx2"/>
                </a:solidFill>
              </a:rPr>
              <a:t>Relationship between Nationalism and Immigrants</a:t>
            </a:r>
            <a:br>
              <a:rPr lang="en-US" sz="5000" dirty="0">
                <a:solidFill>
                  <a:schemeClr val="tx2"/>
                </a:solidFill>
              </a:rPr>
            </a:br>
            <a:endParaRPr lang="en-GB" sz="5000" dirty="0">
              <a:solidFill>
                <a:schemeClr val="tx2"/>
              </a:solidFill>
            </a:endParaRP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D42EB2E0-AA51-492C-95B6-F14738E79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7193" y="3641725"/>
            <a:ext cx="15224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400">
                <a:solidFill>
                  <a:schemeClr val="tx1"/>
                </a:solidFill>
              </a:rPr>
              <a:t>Healthy Patriotic nationalism</a:t>
            </a:r>
            <a:endParaRPr lang="en-GB" altLang="en-US" sz="1400" b="1">
              <a:solidFill>
                <a:schemeClr val="tx1"/>
              </a:solidFill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45E45E09-F770-4E5A-8EF9-91F854A1A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380" y="3754438"/>
            <a:ext cx="1955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positive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9D10107-4474-4096-A8F4-08B15B1368EF}"/>
              </a:ext>
            </a:extLst>
          </p:cNvPr>
          <p:cNvCxnSpPr>
            <a:cxnSpLocks/>
          </p:cNvCxnSpPr>
          <p:nvPr/>
        </p:nvCxnSpPr>
        <p:spPr>
          <a:xfrm>
            <a:off x="5699444" y="3986212"/>
            <a:ext cx="68103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5">
            <a:extLst>
              <a:ext uri="{FF2B5EF4-FFF2-40B4-BE49-F238E27FC236}">
                <a16:creationId xmlns:a16="http://schemas.microsoft.com/office/drawing/2014/main" id="{28ABDA85-A6E0-489E-8A43-0DD47C783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3018" y="3797299"/>
            <a:ext cx="22225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decreases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C62ED17-C6BF-41CB-A797-CFE5219DDD74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8331518" y="3992562"/>
            <a:ext cx="571500" cy="127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10DE165-8C0E-40B2-8A5B-72A443BF8837}"/>
              </a:ext>
            </a:extLst>
          </p:cNvPr>
          <p:cNvSpPr/>
          <p:nvPr/>
        </p:nvSpPr>
        <p:spPr>
          <a:xfrm>
            <a:off x="1752919" y="3429000"/>
            <a:ext cx="8899525" cy="244316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>
              <a:solidFill>
                <a:schemeClr val="tx1"/>
              </a:solidFill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76992161-E54C-425B-BB6A-20056EB26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8155" y="5033962"/>
            <a:ext cx="152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Morbid, Ethnic nationalism</a:t>
            </a:r>
            <a:endParaRPr lang="en-GB" altLang="en-US" sz="1600" b="1">
              <a:solidFill>
                <a:schemeClr val="tx1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C6045C4-1F2C-4CB0-A3E6-20DFBF3507C2}"/>
              </a:ext>
            </a:extLst>
          </p:cNvPr>
          <p:cNvCxnSpPr>
            <a:cxnSpLocks/>
          </p:cNvCxnSpPr>
          <p:nvPr/>
        </p:nvCxnSpPr>
        <p:spPr>
          <a:xfrm>
            <a:off x="5740719" y="5319712"/>
            <a:ext cx="6826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9">
            <a:extLst>
              <a:ext uri="{FF2B5EF4-FFF2-40B4-BE49-F238E27FC236}">
                <a16:creationId xmlns:a16="http://schemas.microsoft.com/office/drawing/2014/main" id="{10B87BB3-3A27-4D49-8977-718B6202A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5905" y="5089525"/>
            <a:ext cx="1955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negative</a:t>
            </a:r>
          </a:p>
        </p:txBody>
      </p:sp>
      <p:sp>
        <p:nvSpPr>
          <p:cNvPr id="25" name="TextBox 35">
            <a:extLst>
              <a:ext uri="{FF2B5EF4-FFF2-40B4-BE49-F238E27FC236}">
                <a16:creationId xmlns:a16="http://schemas.microsoft.com/office/drawing/2014/main" id="{62F59B3C-04EF-42F6-AFA5-4CD43BFFE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3018" y="5122863"/>
            <a:ext cx="22225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increases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8C627F6-B953-4533-A91E-25BA076C2E86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8331518" y="5319712"/>
            <a:ext cx="571500" cy="1111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5DC3298-F38A-4667-8E14-9EB7306A0B97}"/>
              </a:ext>
            </a:extLst>
          </p:cNvPr>
          <p:cNvCxnSpPr>
            <a:cxnSpLocks/>
            <a:stCxn id="30" idx="3"/>
            <a:endCxn id="22" idx="1"/>
          </p:cNvCxnSpPr>
          <p:nvPr/>
        </p:nvCxnSpPr>
        <p:spPr>
          <a:xfrm>
            <a:off x="3013393" y="4510088"/>
            <a:ext cx="1274762" cy="81597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F256EE6-7BC2-49B1-B59B-4AAE95C91460}"/>
              </a:ext>
            </a:extLst>
          </p:cNvPr>
          <p:cNvCxnSpPr>
            <a:cxnSpLocks/>
            <a:stCxn id="30" idx="3"/>
            <a:endCxn id="11" idx="1"/>
          </p:cNvCxnSpPr>
          <p:nvPr/>
        </p:nvCxnSpPr>
        <p:spPr>
          <a:xfrm flipV="1">
            <a:off x="3013393" y="3903663"/>
            <a:ext cx="1193800" cy="60642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5E9B344A-9528-497E-8500-DC08CAC3AF6A}"/>
              </a:ext>
            </a:extLst>
          </p:cNvPr>
          <p:cNvSpPr/>
          <p:nvPr/>
        </p:nvSpPr>
        <p:spPr>
          <a:xfrm>
            <a:off x="1746569" y="2432050"/>
            <a:ext cx="8899525" cy="9890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E85289-4BBF-46D7-BC20-FF09BC809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731" y="4302124"/>
            <a:ext cx="982663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Sports</a:t>
            </a:r>
          </a:p>
        </p:txBody>
      </p:sp>
      <p:sp>
        <p:nvSpPr>
          <p:cNvPr id="31" name="TextBox 53">
            <a:extLst>
              <a:ext uri="{FF2B5EF4-FFF2-40B4-BE49-F238E27FC236}">
                <a16:creationId xmlns:a16="http://schemas.microsoft.com/office/drawing/2014/main" id="{425557EF-0A58-4E47-AD2E-1C4D61C42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5593" y="2659063"/>
            <a:ext cx="1727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Nationalism</a:t>
            </a:r>
          </a:p>
        </p:txBody>
      </p:sp>
      <p:sp>
        <p:nvSpPr>
          <p:cNvPr id="32" name="TextBox 54">
            <a:extLst>
              <a:ext uri="{FF2B5EF4-FFF2-40B4-BE49-F238E27FC236}">
                <a16:creationId xmlns:a16="http://schemas.microsoft.com/office/drawing/2014/main" id="{4380BF47-BE13-470A-8CEE-29604AADF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0480" y="2617788"/>
            <a:ext cx="259238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Attitude against immigrants</a:t>
            </a:r>
          </a:p>
        </p:txBody>
      </p:sp>
      <p:sp>
        <p:nvSpPr>
          <p:cNvPr id="33" name="TextBox 55">
            <a:extLst>
              <a:ext uri="{FF2B5EF4-FFF2-40B4-BE49-F238E27FC236}">
                <a16:creationId xmlns:a16="http://schemas.microsoft.com/office/drawing/2014/main" id="{5128F172-3383-4829-A436-773B5F9F5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718" y="2649538"/>
            <a:ext cx="20066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Attacks against immigrants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0D28BC-AA97-4A16-BD11-6A6415347CF6}"/>
              </a:ext>
            </a:extLst>
          </p:cNvPr>
          <p:cNvSpPr txBox="1"/>
          <p:nvPr/>
        </p:nvSpPr>
        <p:spPr>
          <a:xfrm>
            <a:off x="3561080" y="4151312"/>
            <a:ext cx="1079500" cy="715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4050" b="1" dirty="0"/>
              <a:t>?</a:t>
            </a:r>
            <a:endParaRPr lang="en-GB" sz="3000" b="1" dirty="0"/>
          </a:p>
        </p:txBody>
      </p:sp>
    </p:spTree>
    <p:extLst>
      <p:ext uri="{BB962C8B-B14F-4D97-AF65-F5344CB8AC3E}">
        <p14:creationId xmlns:p14="http://schemas.microsoft.com/office/powerpoint/2010/main" val="128205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374" y="711047"/>
            <a:ext cx="800676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5000" dirty="0">
                <a:solidFill>
                  <a:schemeClr val="tx2"/>
                </a:solidFill>
              </a:rPr>
              <a:t>Relationship between Nationalism and Immigrants</a:t>
            </a:r>
            <a:br>
              <a:rPr lang="en-US" sz="5000" dirty="0">
                <a:solidFill>
                  <a:schemeClr val="tx2"/>
                </a:solidFill>
              </a:rPr>
            </a:br>
            <a:endParaRPr lang="en-GB" sz="5000" dirty="0">
              <a:solidFill>
                <a:schemeClr val="tx2"/>
              </a:solidFill>
            </a:endParaRP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0DBF50-D84F-43DA-80D3-911BE220B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783" y="4191793"/>
            <a:ext cx="15224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400">
                <a:solidFill>
                  <a:schemeClr val="tx1"/>
                </a:solidFill>
              </a:rPr>
              <a:t>Healty Patriotic nationalism</a:t>
            </a:r>
            <a:endParaRPr lang="en-GB" altLang="en-US" sz="1400" b="1">
              <a:solidFill>
                <a:schemeClr val="tx1"/>
              </a:solidFill>
            </a:endParaRPr>
          </a:p>
        </p:txBody>
      </p:sp>
      <p:sp>
        <p:nvSpPr>
          <p:cNvPr id="36" name="TextBox 4">
            <a:extLst>
              <a:ext uri="{FF2B5EF4-FFF2-40B4-BE49-F238E27FC236}">
                <a16:creationId xmlns:a16="http://schemas.microsoft.com/office/drawing/2014/main" id="{65FF8F51-5925-4734-BD19-C3DE787ED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0820" y="4256881"/>
            <a:ext cx="1955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positive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A5B9500-397D-4F85-8499-CA0F2BB5F917}"/>
              </a:ext>
            </a:extLst>
          </p:cNvPr>
          <p:cNvCxnSpPr>
            <a:cxnSpLocks/>
          </p:cNvCxnSpPr>
          <p:nvPr/>
        </p:nvCxnSpPr>
        <p:spPr>
          <a:xfrm>
            <a:off x="6018196" y="4463255"/>
            <a:ext cx="6826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25">
            <a:extLst>
              <a:ext uri="{FF2B5EF4-FFF2-40B4-BE49-F238E27FC236}">
                <a16:creationId xmlns:a16="http://schemas.microsoft.com/office/drawing/2014/main" id="{33A853B7-C68B-4F1F-868A-A57122716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7458" y="4299742"/>
            <a:ext cx="22225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decreases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89E624B-34C8-489D-8905-4FA4C91E514F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8435958" y="4495005"/>
            <a:ext cx="571500" cy="127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86880C58-54EF-4CD3-8E41-C831EDE4F388}"/>
              </a:ext>
            </a:extLst>
          </p:cNvPr>
          <p:cNvSpPr/>
          <p:nvPr/>
        </p:nvSpPr>
        <p:spPr>
          <a:xfrm>
            <a:off x="1857359" y="3931443"/>
            <a:ext cx="8899525" cy="244316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>
              <a:solidFill>
                <a:schemeClr val="tx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C19690-7984-49B0-8DEC-3B8AF74CC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8008" y="5503067"/>
            <a:ext cx="15224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Morbid, Ethnic nationalism</a:t>
            </a:r>
            <a:endParaRPr lang="en-GB" altLang="en-US" sz="1600" b="1">
              <a:solidFill>
                <a:schemeClr val="tx1"/>
              </a:solidFill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7816D35-3FF1-4C8A-BC2A-CE060F468FEF}"/>
              </a:ext>
            </a:extLst>
          </p:cNvPr>
          <p:cNvCxnSpPr>
            <a:cxnSpLocks/>
          </p:cNvCxnSpPr>
          <p:nvPr/>
        </p:nvCxnSpPr>
        <p:spPr>
          <a:xfrm>
            <a:off x="6029309" y="5814217"/>
            <a:ext cx="68103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29">
            <a:extLst>
              <a:ext uri="{FF2B5EF4-FFF2-40B4-BE49-F238E27FC236}">
                <a16:creationId xmlns:a16="http://schemas.microsoft.com/office/drawing/2014/main" id="{169D7518-951B-45E6-88DE-303A014FD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0345" y="5591968"/>
            <a:ext cx="1955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negative</a:t>
            </a:r>
          </a:p>
        </p:txBody>
      </p:sp>
      <p:sp>
        <p:nvSpPr>
          <p:cNvPr id="44" name="TextBox 35">
            <a:extLst>
              <a:ext uri="{FF2B5EF4-FFF2-40B4-BE49-F238E27FC236}">
                <a16:creationId xmlns:a16="http://schemas.microsoft.com/office/drawing/2014/main" id="{DB345B81-1722-4032-961F-63D80F31E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7458" y="5625306"/>
            <a:ext cx="22225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increases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ED07300-B481-4CAA-8E2E-5021B90CC0D6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8435958" y="5822155"/>
            <a:ext cx="571500" cy="1111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9F908010-B413-406E-9DE9-26AC2E7CC331}"/>
              </a:ext>
            </a:extLst>
          </p:cNvPr>
          <p:cNvSpPr/>
          <p:nvPr/>
        </p:nvSpPr>
        <p:spPr>
          <a:xfrm>
            <a:off x="1851009" y="2934493"/>
            <a:ext cx="8899525" cy="9890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>
              <a:solidFill>
                <a:schemeClr val="tx1"/>
              </a:solidFill>
            </a:endParaRPr>
          </a:p>
        </p:txBody>
      </p:sp>
      <p:sp>
        <p:nvSpPr>
          <p:cNvPr id="47" name="TextBox 53">
            <a:extLst>
              <a:ext uri="{FF2B5EF4-FFF2-40B4-BE49-F238E27FC236}">
                <a16:creationId xmlns:a16="http://schemas.microsoft.com/office/drawing/2014/main" id="{92CC6DFA-5EE3-4C26-8908-DA1143BAA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033" y="3161506"/>
            <a:ext cx="1727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Nationalism</a:t>
            </a:r>
          </a:p>
        </p:txBody>
      </p:sp>
      <p:sp>
        <p:nvSpPr>
          <p:cNvPr id="48" name="TextBox 54">
            <a:extLst>
              <a:ext uri="{FF2B5EF4-FFF2-40B4-BE49-F238E27FC236}">
                <a16:creationId xmlns:a16="http://schemas.microsoft.com/office/drawing/2014/main" id="{2049E9B1-278B-454A-BC85-AB3CD57E2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4920" y="3120231"/>
            <a:ext cx="259238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Attitude against immigrants</a:t>
            </a:r>
          </a:p>
        </p:txBody>
      </p:sp>
      <p:sp>
        <p:nvSpPr>
          <p:cNvPr id="49" name="TextBox 55">
            <a:extLst>
              <a:ext uri="{FF2B5EF4-FFF2-40B4-BE49-F238E27FC236}">
                <a16:creationId xmlns:a16="http://schemas.microsoft.com/office/drawing/2014/main" id="{9FBF6809-FBD4-4E51-B9A3-41471CC93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6158" y="3151981"/>
            <a:ext cx="20066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Attacks against immigrants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BDB7C5B-E980-473E-AB84-8846A11D54FF}"/>
              </a:ext>
            </a:extLst>
          </p:cNvPr>
          <p:cNvGrpSpPr>
            <a:grpSpLocks/>
          </p:cNvGrpSpPr>
          <p:nvPr/>
        </p:nvGrpSpPr>
        <p:grpSpPr bwMode="auto">
          <a:xfrm>
            <a:off x="1962134" y="4279106"/>
            <a:ext cx="2562225" cy="338137"/>
            <a:chOff x="150564" y="3110223"/>
            <a:chExt cx="2562052" cy="338554"/>
          </a:xfrm>
        </p:grpSpPr>
        <p:sp>
          <p:nvSpPr>
            <p:cNvPr id="53" name="TextBox 28">
              <a:extLst>
                <a:ext uri="{FF2B5EF4-FFF2-40B4-BE49-F238E27FC236}">
                  <a16:creationId xmlns:a16="http://schemas.microsoft.com/office/drawing/2014/main" id="{17D08009-CA68-4098-B3FA-7CDFD023C0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564" y="3110223"/>
              <a:ext cx="77283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</a:rPr>
                <a:t>Win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3E852474-A9D8-40F7-8216-2F74299205C6}"/>
                </a:ext>
              </a:extLst>
            </p:cNvPr>
            <p:cNvCxnSpPr>
              <a:cxnSpLocks/>
            </p:cNvCxnSpPr>
            <p:nvPr/>
          </p:nvCxnSpPr>
          <p:spPr>
            <a:xfrm>
              <a:off x="991882" y="3320031"/>
              <a:ext cx="444470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33">
              <a:extLst>
                <a:ext uri="{FF2B5EF4-FFF2-40B4-BE49-F238E27FC236}">
                  <a16:creationId xmlns:a16="http://schemas.microsoft.com/office/drawing/2014/main" id="{8E63CA42-954B-4714-9CEB-38FCE7FA05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2123" y="3148695"/>
              <a:ext cx="118049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100">
                  <a:solidFill>
                    <a:schemeClr val="tx1"/>
                  </a:solidFill>
                </a:rPr>
                <a:t>Positive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E1D23E9-A0BE-4211-9DCA-795B16016E20}"/>
              </a:ext>
            </a:extLst>
          </p:cNvPr>
          <p:cNvGrpSpPr>
            <a:grpSpLocks/>
          </p:cNvGrpSpPr>
          <p:nvPr/>
        </p:nvGrpSpPr>
        <p:grpSpPr bwMode="auto">
          <a:xfrm>
            <a:off x="1974834" y="5493543"/>
            <a:ext cx="2522537" cy="366713"/>
            <a:chOff x="163830" y="4324506"/>
            <a:chExt cx="2521474" cy="366797"/>
          </a:xfrm>
        </p:grpSpPr>
        <p:sp>
          <p:nvSpPr>
            <p:cNvPr id="57" name="TextBox 31">
              <a:extLst>
                <a:ext uri="{FF2B5EF4-FFF2-40B4-BE49-F238E27FC236}">
                  <a16:creationId xmlns:a16="http://schemas.microsoft.com/office/drawing/2014/main" id="{2C0ADE09-88B1-4844-8EF0-7DCA6A01CD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830" y="4324506"/>
              <a:ext cx="77283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</a:rPr>
                <a:t>Loose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DD82FF4B-248C-41CD-8473-19CDF3A16E1F}"/>
                </a:ext>
              </a:extLst>
            </p:cNvPr>
            <p:cNvCxnSpPr>
              <a:cxnSpLocks/>
            </p:cNvCxnSpPr>
            <p:nvPr/>
          </p:nvCxnSpPr>
          <p:spPr>
            <a:xfrm>
              <a:off x="992156" y="4530928"/>
              <a:ext cx="442725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38">
              <a:extLst>
                <a:ext uri="{FF2B5EF4-FFF2-40B4-BE49-F238E27FC236}">
                  <a16:creationId xmlns:a16="http://schemas.microsoft.com/office/drawing/2014/main" id="{D38DAE20-6767-47B0-8645-52241A71FA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4811" y="4429693"/>
              <a:ext cx="118049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100">
                  <a:solidFill>
                    <a:schemeClr val="tx1"/>
                  </a:solidFill>
                </a:rPr>
                <a:t>negative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A67AAC7-C7C1-4768-80C4-8240FE56923C}"/>
              </a:ext>
            </a:extLst>
          </p:cNvPr>
          <p:cNvGrpSpPr>
            <a:grpSpLocks/>
          </p:cNvGrpSpPr>
          <p:nvPr/>
        </p:nvGrpSpPr>
        <p:grpSpPr bwMode="auto">
          <a:xfrm>
            <a:off x="3998895" y="4453731"/>
            <a:ext cx="573088" cy="1284287"/>
            <a:chOff x="2187435" y="3284984"/>
            <a:chExt cx="572536" cy="1284041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3E140786-BA4F-4E1F-B78E-5D15CBD2B474}"/>
                </a:ext>
              </a:extLst>
            </p:cNvPr>
            <p:cNvCxnSpPr>
              <a:cxnSpLocks/>
            </p:cNvCxnSpPr>
            <p:nvPr/>
          </p:nvCxnSpPr>
          <p:spPr>
            <a:xfrm>
              <a:off x="2187435" y="3284984"/>
              <a:ext cx="518613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4EC8F786-9274-4486-808C-3E78A46E8BF0}"/>
                </a:ext>
              </a:extLst>
            </p:cNvPr>
            <p:cNvCxnSpPr>
              <a:cxnSpLocks/>
            </p:cNvCxnSpPr>
            <p:nvPr/>
          </p:nvCxnSpPr>
          <p:spPr>
            <a:xfrm>
              <a:off x="2241358" y="4569025"/>
              <a:ext cx="518613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A65A9AF-8CFA-4010-8C7F-DD601D248A46}"/>
              </a:ext>
            </a:extLst>
          </p:cNvPr>
          <p:cNvGrpSpPr>
            <a:grpSpLocks/>
          </p:cNvGrpSpPr>
          <p:nvPr/>
        </p:nvGrpSpPr>
        <p:grpSpPr bwMode="auto">
          <a:xfrm>
            <a:off x="1990708" y="3151980"/>
            <a:ext cx="2201862" cy="425450"/>
            <a:chOff x="179512" y="1982844"/>
            <a:chExt cx="2202453" cy="425356"/>
          </a:xfrm>
        </p:grpSpPr>
        <p:sp>
          <p:nvSpPr>
            <p:cNvPr id="64" name="TextBox 51">
              <a:extLst>
                <a:ext uri="{FF2B5EF4-FFF2-40B4-BE49-F238E27FC236}">
                  <a16:creationId xmlns:a16="http://schemas.microsoft.com/office/drawing/2014/main" id="{D381B0B6-E9C2-4AD9-95E0-97845C2D01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512" y="1992702"/>
              <a:ext cx="983662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100">
                  <a:solidFill>
                    <a:schemeClr val="tx1"/>
                  </a:solidFill>
                </a:rPr>
                <a:t>Sports</a:t>
              </a:r>
            </a:p>
          </p:txBody>
        </p:sp>
        <p:sp>
          <p:nvSpPr>
            <p:cNvPr id="65" name="TextBox 40">
              <a:extLst>
                <a:ext uri="{FF2B5EF4-FFF2-40B4-BE49-F238E27FC236}">
                  <a16:creationId xmlns:a16="http://schemas.microsoft.com/office/drawing/2014/main" id="{A891573A-77BE-4A39-9064-5B08C0D432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8303" y="1982844"/>
              <a:ext cx="983662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100">
                  <a:solidFill>
                    <a:schemeClr val="tx1"/>
                  </a:solidFill>
                </a:rPr>
                <a:t>Mood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ACBF9509-983D-4F99-BBA2-4B2A94A81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7383" y="4191793"/>
            <a:ext cx="152241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100">
                <a:solidFill>
                  <a:schemeClr val="tx1"/>
                </a:solidFill>
              </a:rPr>
              <a:t>Patriotic, Inclusive, unitarian </a:t>
            </a:r>
            <a:r>
              <a:rPr lang="en-GB" altLang="en-US" sz="1100" b="1">
                <a:solidFill>
                  <a:schemeClr val="tx1"/>
                </a:solidFill>
              </a:rPr>
              <a:t>nationalist mood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FFBF759-4657-476D-A9EE-4B48D3340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4533" y="5390356"/>
            <a:ext cx="152241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100">
                <a:solidFill>
                  <a:schemeClr val="tx1"/>
                </a:solidFill>
              </a:rPr>
              <a:t>Identitarian, Exclusive, </a:t>
            </a:r>
            <a:r>
              <a:rPr lang="en-GB" altLang="en-US" sz="1100" b="1">
                <a:solidFill>
                  <a:schemeClr val="tx1"/>
                </a:solidFill>
              </a:rPr>
              <a:t>Nationalist mood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27A969A-E22C-4139-BD35-9A8A11E4AB5E}"/>
              </a:ext>
            </a:extLst>
          </p:cNvPr>
          <p:cNvSpPr txBox="1"/>
          <p:nvPr/>
        </p:nvSpPr>
        <p:spPr>
          <a:xfrm>
            <a:off x="2250032" y="2175939"/>
            <a:ext cx="864096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/>
              <a:t>Interaction </a:t>
            </a:r>
            <a:r>
              <a:rPr lang="en-US" sz="3200" b="1" dirty="0">
                <a:highlight>
                  <a:srgbClr val="C0C0C0"/>
                </a:highlight>
              </a:rPr>
              <a:t>between mood and ideologies</a:t>
            </a:r>
            <a:endParaRPr lang="en-US" b="1" dirty="0">
              <a:highlight>
                <a:srgbClr val="C0C0C0"/>
              </a:highlight>
            </a:endParaRPr>
          </a:p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4707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1" grpId="0"/>
      <p:bldP spid="66" grpId="0"/>
      <p:bldP spid="6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nature&#10;&#10;Description automatically generated">
            <a:extLst>
              <a:ext uri="{FF2B5EF4-FFF2-40B4-BE49-F238E27FC236}">
                <a16:creationId xmlns:a16="http://schemas.microsoft.com/office/drawing/2014/main" id="{152EB564-F8EB-43BA-8A56-D31843CBC0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1095" y="-10974"/>
            <a:ext cx="10359101" cy="68689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D3C9CC-F0AD-4F56-9B0F-18ED29C3B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6075" y="873121"/>
            <a:ext cx="9601669" cy="3231063"/>
          </a:xfrm>
        </p:spPr>
        <p:txBody>
          <a:bodyPr>
            <a:noAutofit/>
          </a:bodyPr>
          <a:lstStyle/>
          <a:p>
            <a:pPr algn="l"/>
            <a:r>
              <a:rPr lang="en-US" sz="5400" b="1" dirty="0"/>
              <a:t>Nationalist moods, football, and attacks against immigrants: evidence from Germany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138C4F-5ED7-4B74-B0C6-2DF6DC04F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1141" y="4245346"/>
            <a:ext cx="6437630" cy="1900754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sz="2800" dirty="0"/>
              <a:t>Gabriele Pinto, PhD student</a:t>
            </a:r>
            <a:br>
              <a:rPr lang="en-US" sz="2800" dirty="0"/>
            </a:br>
            <a:r>
              <a:rPr lang="en-US" sz="2800" dirty="0"/>
              <a:t>Sapienza University of Rome</a:t>
            </a:r>
            <a:br>
              <a:rPr lang="en-US" sz="2800" dirty="0"/>
            </a:br>
            <a:r>
              <a:rPr lang="en-US" sz="2800" b="1" dirty="0"/>
              <a:t>Department of Social Sciences and Economics </a:t>
            </a:r>
          </a:p>
          <a:p>
            <a:pPr algn="l"/>
            <a:r>
              <a:rPr lang="en-US" sz="2800" dirty="0"/>
              <a:t>Braga, Portugal, 12 March 2022, Universidad do Minho</a:t>
            </a:r>
          </a:p>
          <a:p>
            <a:pPr algn="l"/>
            <a:r>
              <a:rPr lang="en-US" sz="2800" b="1" dirty="0"/>
              <a:t>European Public Choice Society Meeting</a:t>
            </a:r>
          </a:p>
        </p:txBody>
      </p:sp>
      <p:pic>
        <p:nvPicPr>
          <p:cNvPr id="14" name="Immagine 8">
            <a:extLst>
              <a:ext uri="{FF2B5EF4-FFF2-40B4-BE49-F238E27FC236}">
                <a16:creationId xmlns:a16="http://schemas.microsoft.com/office/drawing/2014/main" id="{67E3C707-3C5E-4733-A624-510D212C03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2870" y="6157365"/>
            <a:ext cx="1828071" cy="5806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C46545-4CCB-4A8C-9D10-136B003A3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8697" y="6154729"/>
            <a:ext cx="1465677" cy="6141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DA6B2E-5B5F-4035-AFD6-FE7933D1C0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9289" y="6146100"/>
            <a:ext cx="922012" cy="59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24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AA7C31-76FD-4B44-A1FF-D13D2515A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CE85F9-F4EE-4E5D-8235-528527A40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7338BB4-74FF-4836-86B7-F1B0C2B62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BFA8A3-A231-4BC1-B8A5-C5BE7315C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35963E-79B2-4A8E-8F24-A94E8DDDD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8E4331-210E-4E5F-9501-4C830E340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54F778-4E1C-4F6F-9318-9795AA35C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850FE62-7C53-45C0-9C6C-CD1778E68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E9493C9-A4E8-44B4-8CD5-567BE17E3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474CB88-B2B8-48A2-B5B6-C02F2437B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97D267B-1B87-4C17-BC98-305550F4A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A9FA2AE-04EE-4EF5-A2BD-D0BF3FC4F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D9D29A2-BF1E-4532-B58A-ECD49EEA2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631134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1F16FE-3286-4518-AF69-5AE135356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4" y="3428998"/>
            <a:ext cx="4533194" cy="22685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100"/>
              <a:t>EMPIRICAL APPLICATION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7DA9A11-6BE8-4074-819E-9DA23C11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18874" y="0"/>
            <a:ext cx="406604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EA0351-69ED-4650-8AC3-67B2D09B7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3092" y="1397650"/>
            <a:ext cx="3430094" cy="78034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1DA05AA6-EEF9-47BD-B7F9-9D558C5B87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8467" y="230635"/>
            <a:ext cx="3579346" cy="3108535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A8414B6-9526-42AE-AB4F-41B3F3DC3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5729" y="4680626"/>
            <a:ext cx="3432158" cy="755074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8AC8BB8-82B3-40B5-A9B0-7DEB9979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0453" y="3506937"/>
            <a:ext cx="3579346" cy="3108535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4CA755B-E195-4703-B299-E59066090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69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374" y="711047"/>
            <a:ext cx="800676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5000" dirty="0">
                <a:solidFill>
                  <a:schemeClr val="tx2"/>
                </a:solidFill>
              </a:rPr>
              <a:t>Data</a:t>
            </a:r>
            <a:br>
              <a:rPr lang="en-US" sz="5000" dirty="0">
                <a:solidFill>
                  <a:schemeClr val="tx2"/>
                </a:solidFill>
              </a:rPr>
            </a:br>
            <a:endParaRPr lang="en-GB" sz="5000" dirty="0">
              <a:solidFill>
                <a:schemeClr val="tx2"/>
              </a:solidFill>
            </a:endParaRP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9114D16C-5413-4A16-87E6-F1475CB6D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667" y="1742018"/>
            <a:ext cx="7704032" cy="4860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18C9D2-1AFF-4E0E-AB42-547D678B590F}"/>
              </a:ext>
            </a:extLst>
          </p:cNvPr>
          <p:cNvSpPr txBox="1"/>
          <p:nvPr/>
        </p:nvSpPr>
        <p:spPr>
          <a:xfrm>
            <a:off x="5331745" y="1262181"/>
            <a:ext cx="2363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Arvig</a:t>
            </a:r>
            <a:r>
              <a:rPr lang="en-GB" b="1" dirty="0"/>
              <a:t> Dataset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D04C1F3-FA66-4F30-8E0A-37F01424B93E}"/>
              </a:ext>
            </a:extLst>
          </p:cNvPr>
          <p:cNvCxnSpPr>
            <a:cxnSpLocks/>
          </p:cNvCxnSpPr>
          <p:nvPr/>
        </p:nvCxnSpPr>
        <p:spPr>
          <a:xfrm>
            <a:off x="2684834" y="4552545"/>
            <a:ext cx="3978613" cy="3112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493459E-009D-4B52-B0B3-63694C13C77F}"/>
              </a:ext>
            </a:extLst>
          </p:cNvPr>
          <p:cNvSpPr txBox="1"/>
          <p:nvPr/>
        </p:nvSpPr>
        <p:spPr>
          <a:xfrm>
            <a:off x="1701981" y="4296582"/>
            <a:ext cx="1643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outliers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530F318-8F10-4009-AAC7-92C145BD1904}"/>
              </a:ext>
            </a:extLst>
          </p:cNvPr>
          <p:cNvSpPr/>
          <p:nvPr/>
        </p:nvSpPr>
        <p:spPr>
          <a:xfrm>
            <a:off x="3513579" y="4640094"/>
            <a:ext cx="5826868" cy="1403283"/>
          </a:xfrm>
          <a:custGeom>
            <a:avLst/>
            <a:gdLst>
              <a:gd name="connsiteX0" fmla="*/ 0 w 5826868"/>
              <a:gd name="connsiteY0" fmla="*/ 1352144 h 1403283"/>
              <a:gd name="connsiteX1" fmla="*/ 2033081 w 5826868"/>
              <a:gd name="connsiteY1" fmla="*/ 1215957 h 1403283"/>
              <a:gd name="connsiteX2" fmla="*/ 2723745 w 5826868"/>
              <a:gd name="connsiteY2" fmla="*/ 778212 h 1403283"/>
              <a:gd name="connsiteX3" fmla="*/ 3044758 w 5826868"/>
              <a:gd name="connsiteY3" fmla="*/ 301557 h 1403283"/>
              <a:gd name="connsiteX4" fmla="*/ 3278222 w 5826868"/>
              <a:gd name="connsiteY4" fmla="*/ 0 h 1403283"/>
              <a:gd name="connsiteX5" fmla="*/ 3521413 w 5826868"/>
              <a:gd name="connsiteY5" fmla="*/ 301557 h 1403283"/>
              <a:gd name="connsiteX6" fmla="*/ 3891064 w 5826868"/>
              <a:gd name="connsiteY6" fmla="*/ 719846 h 1403283"/>
              <a:gd name="connsiteX7" fmla="*/ 4163439 w 5826868"/>
              <a:gd name="connsiteY7" fmla="*/ 1050587 h 1403283"/>
              <a:gd name="connsiteX8" fmla="*/ 4776281 w 5826868"/>
              <a:gd name="connsiteY8" fmla="*/ 1050587 h 1403283"/>
              <a:gd name="connsiteX9" fmla="*/ 5252937 w 5826868"/>
              <a:gd name="connsiteY9" fmla="*/ 1118680 h 1403283"/>
              <a:gd name="connsiteX10" fmla="*/ 5700409 w 5826868"/>
              <a:gd name="connsiteY10" fmla="*/ 1371600 h 1403283"/>
              <a:gd name="connsiteX11" fmla="*/ 5826868 w 5826868"/>
              <a:gd name="connsiteY11" fmla="*/ 1391055 h 1403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26868" h="1403283">
                <a:moveTo>
                  <a:pt x="0" y="1352144"/>
                </a:moveTo>
                <a:cubicBezTo>
                  <a:pt x="789562" y="1331878"/>
                  <a:pt x="1579124" y="1311612"/>
                  <a:pt x="2033081" y="1215957"/>
                </a:cubicBezTo>
                <a:cubicBezTo>
                  <a:pt x="2487038" y="1120302"/>
                  <a:pt x="2555132" y="930612"/>
                  <a:pt x="2723745" y="778212"/>
                </a:cubicBezTo>
                <a:cubicBezTo>
                  <a:pt x="2892358" y="625812"/>
                  <a:pt x="2952345" y="431259"/>
                  <a:pt x="3044758" y="301557"/>
                </a:cubicBezTo>
                <a:cubicBezTo>
                  <a:pt x="3137171" y="171855"/>
                  <a:pt x="3198780" y="0"/>
                  <a:pt x="3278222" y="0"/>
                </a:cubicBezTo>
                <a:cubicBezTo>
                  <a:pt x="3357664" y="0"/>
                  <a:pt x="3419273" y="181583"/>
                  <a:pt x="3521413" y="301557"/>
                </a:cubicBezTo>
                <a:cubicBezTo>
                  <a:pt x="3623553" y="421531"/>
                  <a:pt x="3784060" y="595008"/>
                  <a:pt x="3891064" y="719846"/>
                </a:cubicBezTo>
                <a:cubicBezTo>
                  <a:pt x="3998068" y="844684"/>
                  <a:pt x="4015903" y="995464"/>
                  <a:pt x="4163439" y="1050587"/>
                </a:cubicBezTo>
                <a:cubicBezTo>
                  <a:pt x="4310975" y="1105710"/>
                  <a:pt x="4594698" y="1039238"/>
                  <a:pt x="4776281" y="1050587"/>
                </a:cubicBezTo>
                <a:cubicBezTo>
                  <a:pt x="4957864" y="1061936"/>
                  <a:pt x="5098916" y="1065178"/>
                  <a:pt x="5252937" y="1118680"/>
                </a:cubicBezTo>
                <a:cubicBezTo>
                  <a:pt x="5406958" y="1172182"/>
                  <a:pt x="5604754" y="1326204"/>
                  <a:pt x="5700409" y="1371600"/>
                </a:cubicBezTo>
                <a:cubicBezTo>
                  <a:pt x="5796064" y="1416996"/>
                  <a:pt x="5811466" y="1404025"/>
                  <a:pt x="5826868" y="1391055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5DC300F-5FBA-43D1-9691-F425D27792C0}"/>
              </a:ext>
            </a:extLst>
          </p:cNvPr>
          <p:cNvSpPr/>
          <p:nvPr/>
        </p:nvSpPr>
        <p:spPr>
          <a:xfrm>
            <a:off x="7171179" y="2326214"/>
            <a:ext cx="2484739" cy="485202"/>
          </a:xfrm>
          <a:custGeom>
            <a:avLst/>
            <a:gdLst>
              <a:gd name="connsiteX0" fmla="*/ 0 w 2484739"/>
              <a:gd name="connsiteY0" fmla="*/ 319709 h 485202"/>
              <a:gd name="connsiteX1" fmla="*/ 447473 w 2484739"/>
              <a:gd name="connsiteY1" fmla="*/ 475352 h 485202"/>
              <a:gd name="connsiteX2" fmla="*/ 924128 w 2484739"/>
              <a:gd name="connsiteY2" fmla="*/ 465624 h 485202"/>
              <a:gd name="connsiteX3" fmla="*/ 1274324 w 2484739"/>
              <a:gd name="connsiteY3" fmla="*/ 436441 h 485202"/>
              <a:gd name="connsiteX4" fmla="*/ 1546698 w 2484739"/>
              <a:gd name="connsiteY4" fmla="*/ 339165 h 485202"/>
              <a:gd name="connsiteX5" fmla="*/ 1799617 w 2484739"/>
              <a:gd name="connsiteY5" fmla="*/ 18152 h 485202"/>
              <a:gd name="connsiteX6" fmla="*/ 2383277 w 2484739"/>
              <a:gd name="connsiteY6" fmla="*/ 66790 h 485202"/>
              <a:gd name="connsiteX7" fmla="*/ 2480554 w 2484739"/>
              <a:gd name="connsiteY7" fmla="*/ 290526 h 485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84739" h="485202">
                <a:moveTo>
                  <a:pt x="0" y="319709"/>
                </a:moveTo>
                <a:cubicBezTo>
                  <a:pt x="146726" y="385371"/>
                  <a:pt x="293452" y="451033"/>
                  <a:pt x="447473" y="475352"/>
                </a:cubicBezTo>
                <a:cubicBezTo>
                  <a:pt x="601494" y="499671"/>
                  <a:pt x="786320" y="472109"/>
                  <a:pt x="924128" y="465624"/>
                </a:cubicBezTo>
                <a:cubicBezTo>
                  <a:pt x="1061936" y="459139"/>
                  <a:pt x="1170562" y="457518"/>
                  <a:pt x="1274324" y="436441"/>
                </a:cubicBezTo>
                <a:cubicBezTo>
                  <a:pt x="1378086" y="415365"/>
                  <a:pt x="1459149" y="408880"/>
                  <a:pt x="1546698" y="339165"/>
                </a:cubicBezTo>
                <a:cubicBezTo>
                  <a:pt x="1634247" y="269450"/>
                  <a:pt x="1660187" y="63548"/>
                  <a:pt x="1799617" y="18152"/>
                </a:cubicBezTo>
                <a:cubicBezTo>
                  <a:pt x="1939047" y="-27244"/>
                  <a:pt x="2269788" y="21394"/>
                  <a:pt x="2383277" y="66790"/>
                </a:cubicBezTo>
                <a:cubicBezTo>
                  <a:pt x="2496766" y="112186"/>
                  <a:pt x="2488660" y="201356"/>
                  <a:pt x="2480554" y="290526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1BACF84-B7A2-420B-B1EF-B52DE7C70720}"/>
              </a:ext>
            </a:extLst>
          </p:cNvPr>
          <p:cNvCxnSpPr>
            <a:cxnSpLocks/>
            <a:stCxn id="22" idx="4"/>
            <a:endCxn id="28" idx="1"/>
          </p:cNvCxnSpPr>
          <p:nvPr/>
        </p:nvCxnSpPr>
        <p:spPr>
          <a:xfrm flipV="1">
            <a:off x="6791801" y="1686766"/>
            <a:ext cx="2970950" cy="29533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8AC12F6-5018-403E-A460-FEF2DCF2E3BF}"/>
              </a:ext>
            </a:extLst>
          </p:cNvPr>
          <p:cNvCxnSpPr>
            <a:cxnSpLocks/>
            <a:stCxn id="23" idx="5"/>
          </p:cNvCxnSpPr>
          <p:nvPr/>
        </p:nvCxnSpPr>
        <p:spPr>
          <a:xfrm flipV="1">
            <a:off x="8970796" y="1871432"/>
            <a:ext cx="1913024" cy="472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4A714A2-5FD2-4BAB-8F30-3C5920973119}"/>
              </a:ext>
            </a:extLst>
          </p:cNvPr>
          <p:cNvSpPr txBox="1"/>
          <p:nvPr/>
        </p:nvSpPr>
        <p:spPr>
          <a:xfrm>
            <a:off x="9762751" y="1502100"/>
            <a:ext cx="2485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/>
                </a:solidFill>
              </a:rPr>
              <a:t>Calendar effects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764F79-E520-4852-9CA0-FBC059C2340A}"/>
              </a:ext>
            </a:extLst>
          </p:cNvPr>
          <p:cNvSpPr txBox="1"/>
          <p:nvPr/>
        </p:nvSpPr>
        <p:spPr>
          <a:xfrm>
            <a:off x="5609180" y="502597"/>
            <a:ext cx="612370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 err="1"/>
              <a:t>Benček</a:t>
            </a:r>
            <a:r>
              <a:rPr lang="en-US" sz="1100" dirty="0"/>
              <a:t>, D., &amp; </a:t>
            </a:r>
            <a:r>
              <a:rPr lang="en-US" sz="1100" dirty="0" err="1"/>
              <a:t>Strasheim</a:t>
            </a:r>
            <a:r>
              <a:rPr lang="en-US" sz="1100" dirty="0"/>
              <a:t>, J. (2016). Refugees welcome? A dataset on anti-refugee violence in Germany. </a:t>
            </a:r>
            <a:r>
              <a:rPr lang="en-US" sz="1100" i="1" dirty="0"/>
              <a:t>Research &amp; Politics</a:t>
            </a:r>
            <a:r>
              <a:rPr lang="en-US" sz="1100" dirty="0"/>
              <a:t>, </a:t>
            </a:r>
            <a:r>
              <a:rPr lang="en-US" sz="1100" i="1" dirty="0"/>
              <a:t>3</a:t>
            </a:r>
            <a:r>
              <a:rPr lang="en-US" sz="1100" dirty="0"/>
              <a:t>(4), 2053168016679590.</a:t>
            </a:r>
            <a:endParaRPr lang="en-GB" sz="1100" dirty="0"/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B268F654-2304-424C-89D5-2D754B6A854F}"/>
              </a:ext>
            </a:extLst>
          </p:cNvPr>
          <p:cNvCxnSpPr>
            <a:stCxn id="3" idx="0"/>
            <a:endCxn id="24" idx="1"/>
          </p:cNvCxnSpPr>
          <p:nvPr/>
        </p:nvCxnSpPr>
        <p:spPr>
          <a:xfrm rot="16200000" flipV="1">
            <a:off x="5789348" y="537873"/>
            <a:ext cx="544140" cy="904476"/>
          </a:xfrm>
          <a:prstGeom prst="bentConnector4">
            <a:avLst>
              <a:gd name="adj1" fmla="val 30203"/>
              <a:gd name="adj2" fmla="val 15594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929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 animBg="1"/>
      <p:bldP spid="23" grpId="0" animBg="1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374" y="711047"/>
            <a:ext cx="800676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5000" dirty="0">
                <a:solidFill>
                  <a:schemeClr val="tx2"/>
                </a:solidFill>
              </a:rPr>
              <a:t>Data</a:t>
            </a:r>
            <a:br>
              <a:rPr lang="en-US" sz="5000" dirty="0">
                <a:solidFill>
                  <a:schemeClr val="tx2"/>
                </a:solidFill>
              </a:rPr>
            </a:br>
            <a:endParaRPr lang="en-GB" sz="5000" dirty="0">
              <a:solidFill>
                <a:schemeClr val="tx2"/>
              </a:solidFill>
            </a:endParaRP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id="{A2AC7179-16B4-4F92-9E05-D0AD67AAD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755" y="1935356"/>
            <a:ext cx="2951163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>
            <a:extLst>
              <a:ext uri="{FF2B5EF4-FFF2-40B4-BE49-F238E27FC236}">
                <a16:creationId xmlns:a16="http://schemas.microsoft.com/office/drawing/2014/main" id="{56D6E7A1-A4DD-4409-899C-BF5D20E54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080" y="1855981"/>
            <a:ext cx="455136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2217D569-1286-4B73-AEBB-61FA95C9D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018" y="4257868"/>
            <a:ext cx="3756025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36">
            <a:extLst>
              <a:ext uri="{FF2B5EF4-FFF2-40B4-BE49-F238E27FC236}">
                <a16:creationId xmlns:a16="http://schemas.microsoft.com/office/drawing/2014/main" id="{5CF505D7-FB73-491B-8168-D9581C501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8030" y="1511494"/>
            <a:ext cx="3667125" cy="1746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000"/>
              </a:spcAft>
              <a:buClrTx/>
              <a:buNone/>
            </a:pPr>
            <a:r>
              <a:rPr lang="en-US" altLang="en-US" sz="1200" b="1">
                <a:solidFill>
                  <a:srgbClr val="44546A"/>
                </a:solidFill>
                <a:latin typeface="Segoe UI Historic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Figure 2: Germany National team Soccer matches</a:t>
            </a:r>
            <a:endParaRPr lang="en-US" altLang="en-US" sz="1200" i="1">
              <a:solidFill>
                <a:srgbClr val="44546A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31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374" y="711047"/>
            <a:ext cx="800676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5000" dirty="0">
                <a:solidFill>
                  <a:schemeClr val="tx2"/>
                </a:solidFill>
              </a:rPr>
              <a:t>Data</a:t>
            </a:r>
            <a:br>
              <a:rPr lang="en-US" sz="5000" dirty="0">
                <a:solidFill>
                  <a:schemeClr val="tx2"/>
                </a:solidFill>
              </a:rPr>
            </a:br>
            <a:endParaRPr lang="en-GB" sz="5000" dirty="0">
              <a:solidFill>
                <a:schemeClr val="tx2"/>
              </a:solidFill>
            </a:endParaRP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E51294-7496-4741-AB79-A0A941FB7837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518091" y="1568703"/>
            <a:ext cx="9361040" cy="369332"/>
          </a:xfrm>
          <a:prstGeom prst="rect">
            <a:avLst/>
          </a:prstGeom>
          <a:blipFill>
            <a:blip r:embed="rId3"/>
            <a:stretch>
              <a:fillRect b="-14754"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</a:rPr>
              <a:t> </a:t>
            </a: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BB726D24-5E53-4997-9EF1-3E541A38C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2924176"/>
            <a:ext cx="393065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800" b="1">
                <a:solidFill>
                  <a:schemeClr val="tx1"/>
                </a:solidFill>
              </a:rPr>
              <a:t>Exogeneity assumption lies on random assignment of the date of the match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800">
                <a:solidFill>
                  <a:schemeClr val="tx1"/>
                </a:solidFill>
              </a:rPr>
              <a:t>+ day of the week, month, year fixed effects (because matches take place mostly on Sundays)</a:t>
            </a:r>
          </a:p>
        </p:txBody>
      </p:sp>
      <p:graphicFrame>
        <p:nvGraphicFramePr>
          <p:cNvPr id="25" name="Table 6">
            <a:extLst>
              <a:ext uri="{FF2B5EF4-FFF2-40B4-BE49-F238E27FC236}">
                <a16:creationId xmlns:a16="http://schemas.microsoft.com/office/drawing/2014/main" id="{AA3B2F88-E7CB-40D7-93A7-1FC41E555BDF}"/>
              </a:ext>
            </a:extLst>
          </p:cNvPr>
          <p:cNvGraphicFramePr>
            <a:graphicFrameLocks noGrp="1"/>
          </p:cNvGraphicFramePr>
          <p:nvPr/>
        </p:nvGraphicFramePr>
        <p:xfrm>
          <a:off x="1703389" y="1984375"/>
          <a:ext cx="4608513" cy="3816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9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6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3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40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8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2223">
                <a:tc>
                  <a:txBody>
                    <a:bodyPr/>
                    <a:lstStyle/>
                    <a:p>
                      <a:r>
                        <a:rPr lang="en-GB" sz="1000" dirty="0"/>
                        <a:t>Attacks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Date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Match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Post Match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Post win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Post loss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161">
                <a:tc>
                  <a:txBody>
                    <a:bodyPr/>
                    <a:lstStyle/>
                    <a:p>
                      <a:r>
                        <a:rPr lang="en-GB" sz="1200" dirty="0"/>
                        <a:t>5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11 oct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161">
                <a:tc>
                  <a:txBody>
                    <a:bodyPr/>
                    <a:lstStyle/>
                    <a:p>
                      <a:r>
                        <a:rPr lang="en-GB" sz="1200" dirty="0"/>
                        <a:t>8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12 oct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161">
                <a:tc>
                  <a:txBody>
                    <a:bodyPr/>
                    <a:lstStyle/>
                    <a:p>
                      <a:r>
                        <a:rPr lang="en-GB" sz="1200" dirty="0"/>
                        <a:t>15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13 oct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9161">
                <a:tc>
                  <a:txBody>
                    <a:bodyPr/>
                    <a:lstStyle/>
                    <a:p>
                      <a:r>
                        <a:rPr lang="en-GB" sz="1200" dirty="0"/>
                        <a:t>12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14 oct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9161">
                <a:tc>
                  <a:txBody>
                    <a:bodyPr/>
                    <a:lstStyle/>
                    <a:p>
                      <a:r>
                        <a:rPr lang="en-GB" sz="1200" dirty="0"/>
                        <a:t>8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15 oct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9161">
                <a:tc>
                  <a:txBody>
                    <a:bodyPr/>
                    <a:lstStyle/>
                    <a:p>
                      <a:r>
                        <a:rPr lang="en-GB" sz="1200" dirty="0"/>
                        <a:t>4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16 oct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9161">
                <a:tc>
                  <a:txBody>
                    <a:bodyPr/>
                    <a:lstStyle/>
                    <a:p>
                      <a:r>
                        <a:rPr lang="en-GB" sz="1200" dirty="0"/>
                        <a:t>10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17 oct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6" name="Table 6">
            <a:extLst>
              <a:ext uri="{FF2B5EF4-FFF2-40B4-BE49-F238E27FC236}">
                <a16:creationId xmlns:a16="http://schemas.microsoft.com/office/drawing/2014/main" id="{51023AEE-C520-4316-99EC-7683FF94409C}"/>
              </a:ext>
            </a:extLst>
          </p:cNvPr>
          <p:cNvGraphicFramePr>
            <a:graphicFrameLocks noGrp="1"/>
          </p:cNvGraphicFramePr>
          <p:nvPr/>
        </p:nvGraphicFramePr>
        <p:xfrm>
          <a:off x="1739023" y="1907152"/>
          <a:ext cx="4608513" cy="4058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9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6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8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2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40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8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2235">
                <a:tc>
                  <a:txBody>
                    <a:bodyPr/>
                    <a:lstStyle/>
                    <a:p>
                      <a:r>
                        <a:rPr lang="en-GB" sz="1000" dirty="0"/>
                        <a:t>Attacks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Match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Post Match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Post win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Post loss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170">
                <a:tc>
                  <a:txBody>
                    <a:bodyPr/>
                    <a:lstStyle/>
                    <a:p>
                      <a:r>
                        <a:rPr lang="en-GB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11 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170">
                <a:tc>
                  <a:txBody>
                    <a:bodyPr/>
                    <a:lstStyle/>
                    <a:p>
                      <a:r>
                        <a:rPr lang="en-GB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12 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170">
                <a:tc>
                  <a:txBody>
                    <a:bodyPr/>
                    <a:lstStyle/>
                    <a:p>
                      <a:r>
                        <a:rPr lang="en-GB" sz="12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13 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Germany vs Finland </a:t>
                      </a:r>
                      <a:r>
                        <a:rPr lang="en-GB" sz="1000" dirty="0">
                          <a:highlight>
                            <a:srgbClr val="00FF00"/>
                          </a:highlight>
                        </a:rPr>
                        <a:t>2-0</a:t>
                      </a:r>
                      <a:endParaRPr lang="en-GB" sz="1200" dirty="0"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9170">
                <a:tc>
                  <a:txBody>
                    <a:bodyPr/>
                    <a:lstStyle/>
                    <a:p>
                      <a:r>
                        <a:rPr lang="en-GB" sz="12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14 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790022"/>
                          </a:solidFill>
                          <a:highlight>
                            <a:srgbClr val="C0C0C0"/>
                          </a:highlight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790022"/>
                          </a:solidFill>
                          <a:highlight>
                            <a:srgbClr val="C0C0C0"/>
                          </a:highlight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9170">
                <a:tc>
                  <a:txBody>
                    <a:bodyPr/>
                    <a:lstStyle/>
                    <a:p>
                      <a:r>
                        <a:rPr lang="en-GB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15 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790022"/>
                          </a:solidFill>
                          <a:highlight>
                            <a:srgbClr val="C0C0C0"/>
                          </a:highlight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790022"/>
                          </a:solidFill>
                          <a:highlight>
                            <a:srgbClr val="C0C0C0"/>
                          </a:highlight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9170">
                <a:tc>
                  <a:txBody>
                    <a:bodyPr/>
                    <a:lstStyle/>
                    <a:p>
                      <a:r>
                        <a:rPr lang="en-GB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16 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9170">
                <a:tc>
                  <a:txBody>
                    <a:bodyPr/>
                    <a:lstStyle/>
                    <a:p>
                      <a:r>
                        <a:rPr lang="en-GB" sz="12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17 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7" name="Table 6">
            <a:extLst>
              <a:ext uri="{FF2B5EF4-FFF2-40B4-BE49-F238E27FC236}">
                <a16:creationId xmlns:a16="http://schemas.microsoft.com/office/drawing/2014/main" id="{EF9D088F-078E-4ABE-8C92-CAD77B75DDBC}"/>
              </a:ext>
            </a:extLst>
          </p:cNvPr>
          <p:cNvGraphicFramePr>
            <a:graphicFrameLocks noGrp="1"/>
          </p:cNvGraphicFramePr>
          <p:nvPr/>
        </p:nvGraphicFramePr>
        <p:xfrm>
          <a:off x="1719268" y="1984019"/>
          <a:ext cx="4608513" cy="4058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9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6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3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40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8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2235">
                <a:tc>
                  <a:txBody>
                    <a:bodyPr/>
                    <a:lstStyle/>
                    <a:p>
                      <a:r>
                        <a:rPr lang="en-GB" sz="1000" dirty="0"/>
                        <a:t>Attacks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Match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Post Match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Post win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Post loss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170">
                <a:tc>
                  <a:txBody>
                    <a:bodyPr/>
                    <a:lstStyle/>
                    <a:p>
                      <a:r>
                        <a:rPr lang="en-GB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11 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170">
                <a:tc>
                  <a:txBody>
                    <a:bodyPr/>
                    <a:lstStyle/>
                    <a:p>
                      <a:r>
                        <a:rPr lang="en-GB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12 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170">
                <a:tc>
                  <a:txBody>
                    <a:bodyPr/>
                    <a:lstStyle/>
                    <a:p>
                      <a:r>
                        <a:rPr lang="en-GB" sz="12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13 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Germany vs Finland </a:t>
                      </a:r>
                      <a:r>
                        <a:rPr lang="en-GB" sz="1000" dirty="0">
                          <a:highlight>
                            <a:srgbClr val="FF0000"/>
                          </a:highlight>
                        </a:rPr>
                        <a:t>1-2</a:t>
                      </a:r>
                      <a:endParaRPr lang="en-GB" sz="1200" dirty="0">
                        <a:highlight>
                          <a:srgbClr val="FF00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9170">
                <a:tc>
                  <a:txBody>
                    <a:bodyPr/>
                    <a:lstStyle/>
                    <a:p>
                      <a:r>
                        <a:rPr lang="en-GB" sz="12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14 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790022"/>
                          </a:solidFill>
                          <a:highlight>
                            <a:srgbClr val="C0C0C0"/>
                          </a:highlight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790022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9170">
                <a:tc>
                  <a:txBody>
                    <a:bodyPr/>
                    <a:lstStyle/>
                    <a:p>
                      <a:r>
                        <a:rPr lang="en-GB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15 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790022"/>
                          </a:solidFill>
                          <a:highlight>
                            <a:srgbClr val="C0C0C0"/>
                          </a:highlight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790022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9170">
                <a:tc>
                  <a:txBody>
                    <a:bodyPr/>
                    <a:lstStyle/>
                    <a:p>
                      <a:r>
                        <a:rPr lang="en-GB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16 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9170">
                <a:tc>
                  <a:txBody>
                    <a:bodyPr/>
                    <a:lstStyle/>
                    <a:p>
                      <a:r>
                        <a:rPr lang="en-GB" sz="12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17 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9A385BB2-6369-466A-8E36-8D9AA145EDE1}"/>
              </a:ext>
            </a:extLst>
          </p:cNvPr>
          <p:cNvGrpSpPr>
            <a:grpSpLocks/>
          </p:cNvGrpSpPr>
          <p:nvPr/>
        </p:nvGrpSpPr>
        <p:grpSpPr bwMode="auto">
          <a:xfrm>
            <a:off x="3863975" y="1568450"/>
            <a:ext cx="2482850" cy="4457700"/>
            <a:chOff x="2339752" y="1568703"/>
            <a:chExt cx="2483782" cy="445679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43FCB69-C527-4487-B9FE-43E2E499B146}"/>
                </a:ext>
              </a:extLst>
            </p:cNvPr>
            <p:cNvSpPr/>
            <p:nvPr/>
          </p:nvSpPr>
          <p:spPr bwMode="auto">
            <a:xfrm>
              <a:off x="3419657" y="1568703"/>
              <a:ext cx="1403877" cy="369812"/>
            </a:xfrm>
            <a:prstGeom prst="rect">
              <a:avLst/>
            </a:prstGeom>
            <a:noFill/>
            <a:ln w="38100">
              <a:solidFill>
                <a:srgbClr val="83002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1DA04E5-062E-4F39-B6DA-6C56AEE53AC6}"/>
                </a:ext>
              </a:extLst>
            </p:cNvPr>
            <p:cNvSpPr/>
            <p:nvPr/>
          </p:nvSpPr>
          <p:spPr bwMode="auto">
            <a:xfrm>
              <a:off x="2339752" y="2017874"/>
              <a:ext cx="647943" cy="4007619"/>
            </a:xfrm>
            <a:prstGeom prst="rect">
              <a:avLst/>
            </a:prstGeom>
            <a:noFill/>
            <a:ln w="38100">
              <a:solidFill>
                <a:srgbClr val="83002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DAFFB38-BC4D-4912-8B2A-1A06D95A81E3}"/>
              </a:ext>
            </a:extLst>
          </p:cNvPr>
          <p:cNvGrpSpPr>
            <a:grpSpLocks/>
          </p:cNvGrpSpPr>
          <p:nvPr/>
        </p:nvGrpSpPr>
        <p:grpSpPr bwMode="auto">
          <a:xfrm>
            <a:off x="1703389" y="1589089"/>
            <a:ext cx="2663825" cy="4371975"/>
            <a:chOff x="179510" y="1588933"/>
            <a:chExt cx="2664297" cy="437270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1219BFB-5AA4-4843-B23D-3B086D1D115D}"/>
                </a:ext>
              </a:extLst>
            </p:cNvPr>
            <p:cNvSpPr/>
            <p:nvPr/>
          </p:nvSpPr>
          <p:spPr bwMode="auto">
            <a:xfrm>
              <a:off x="179510" y="1588933"/>
              <a:ext cx="2664297" cy="369949"/>
            </a:xfrm>
            <a:prstGeom prst="rect">
              <a:avLst/>
            </a:prstGeom>
            <a:noFill/>
            <a:ln w="38100">
              <a:solidFill>
                <a:srgbClr val="83002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77E981D-3B5E-4D74-9A66-6C1E172DCC3D}"/>
                </a:ext>
              </a:extLst>
            </p:cNvPr>
            <p:cNvSpPr/>
            <p:nvPr/>
          </p:nvSpPr>
          <p:spPr bwMode="auto">
            <a:xfrm>
              <a:off x="214441" y="1954119"/>
              <a:ext cx="679570" cy="4007521"/>
            </a:xfrm>
            <a:prstGeom prst="rect">
              <a:avLst/>
            </a:prstGeom>
            <a:noFill/>
            <a:ln w="38100">
              <a:solidFill>
                <a:srgbClr val="83002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FEA58FD-1A0B-45CE-8D74-CF8F406DAA4D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1603375"/>
            <a:ext cx="3594100" cy="4387850"/>
            <a:chOff x="1229825" y="1568703"/>
            <a:chExt cx="3593709" cy="438782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3EE9330-A7DA-4549-BC26-EEB0DC9FA935}"/>
                </a:ext>
              </a:extLst>
            </p:cNvPr>
            <p:cNvSpPr/>
            <p:nvPr/>
          </p:nvSpPr>
          <p:spPr bwMode="auto">
            <a:xfrm>
              <a:off x="3420337" y="1568703"/>
              <a:ext cx="1403197" cy="369886"/>
            </a:xfrm>
            <a:prstGeom prst="rect">
              <a:avLst/>
            </a:prstGeom>
            <a:noFill/>
            <a:ln w="38100">
              <a:solidFill>
                <a:srgbClr val="83002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07E47FD-6160-4EAB-9DAB-8A4C89EBDFFC}"/>
                </a:ext>
              </a:extLst>
            </p:cNvPr>
            <p:cNvSpPr/>
            <p:nvPr/>
          </p:nvSpPr>
          <p:spPr bwMode="auto">
            <a:xfrm>
              <a:off x="1229825" y="1949701"/>
              <a:ext cx="1731774" cy="4006827"/>
            </a:xfrm>
            <a:prstGeom prst="rect">
              <a:avLst/>
            </a:prstGeom>
            <a:noFill/>
            <a:ln w="38100">
              <a:solidFill>
                <a:srgbClr val="83002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BB195A1-AAA8-499C-A0D5-54163E48F24F}"/>
              </a:ext>
            </a:extLst>
          </p:cNvPr>
          <p:cNvGrpSpPr>
            <a:grpSpLocks/>
          </p:cNvGrpSpPr>
          <p:nvPr/>
        </p:nvGrpSpPr>
        <p:grpSpPr bwMode="auto">
          <a:xfrm>
            <a:off x="1631951" y="4149726"/>
            <a:ext cx="6678613" cy="1108075"/>
            <a:chOff x="107504" y="4149080"/>
            <a:chExt cx="6679476" cy="110944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F435BE4-1409-4FFD-B329-584581AB17BF}"/>
                </a:ext>
              </a:extLst>
            </p:cNvPr>
            <p:cNvSpPr/>
            <p:nvPr/>
          </p:nvSpPr>
          <p:spPr bwMode="auto">
            <a:xfrm>
              <a:off x="107504" y="4149080"/>
              <a:ext cx="4645625" cy="936190"/>
            </a:xfrm>
            <a:prstGeom prst="rect">
              <a:avLst/>
            </a:prstGeom>
            <a:noFill/>
            <a:ln w="57150">
              <a:solidFill>
                <a:srgbClr val="822433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9" name="TextBox 14">
              <a:extLst>
                <a:ext uri="{FF2B5EF4-FFF2-40B4-BE49-F238E27FC236}">
                  <a16:creationId xmlns:a16="http://schemas.microsoft.com/office/drawing/2014/main" id="{33F31396-2ED2-4246-9A52-DDD6F73569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4048" y="4919966"/>
              <a:ext cx="17829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600" b="1">
                  <a:solidFill>
                    <a:srgbClr val="790022"/>
                  </a:solidFill>
                </a:rPr>
                <a:t>2 days window</a:t>
              </a:r>
              <a:endParaRPr lang="en-GB" altLang="en-US" sz="900" b="1">
                <a:solidFill>
                  <a:srgbClr val="790022"/>
                </a:solidFill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8326E936-B2D2-4FF4-B3C3-577777D6E987}"/>
              </a:ext>
            </a:extLst>
          </p:cNvPr>
          <p:cNvSpPr/>
          <p:nvPr/>
        </p:nvSpPr>
        <p:spPr bwMode="auto">
          <a:xfrm>
            <a:off x="8377238" y="1576389"/>
            <a:ext cx="1751012" cy="369887"/>
          </a:xfrm>
          <a:prstGeom prst="rect">
            <a:avLst/>
          </a:prstGeom>
          <a:noFill/>
          <a:ln w="38100">
            <a:solidFill>
              <a:srgbClr val="83002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208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00676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5000" dirty="0">
                <a:solidFill>
                  <a:schemeClr val="tx2"/>
                </a:solidFill>
              </a:rPr>
              <a:t>Baseline Results: Poisson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EC0528-4CA1-4490-9CF0-78235C182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2400" y="1541183"/>
            <a:ext cx="7796540" cy="70113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Results table 1 and 2</a:t>
            </a:r>
          </a:p>
          <a:p>
            <a:pPr marL="0" indent="0">
              <a:buNone/>
            </a:pPr>
            <a:endParaRPr lang="en-GB" dirty="0"/>
          </a:p>
        </p:txBody>
      </p:sp>
      <p:grpSp>
        <p:nvGrpSpPr>
          <p:cNvPr id="11" name="Group 6">
            <a:extLst>
              <a:ext uri="{FF2B5EF4-FFF2-40B4-BE49-F238E27FC236}">
                <a16:creationId xmlns:a16="http://schemas.microsoft.com/office/drawing/2014/main" id="{6BE55001-F312-482F-9D04-D6F911546959}"/>
              </a:ext>
            </a:extLst>
          </p:cNvPr>
          <p:cNvGrpSpPr>
            <a:grpSpLocks/>
          </p:cNvGrpSpPr>
          <p:nvPr/>
        </p:nvGrpSpPr>
        <p:grpSpPr bwMode="auto">
          <a:xfrm>
            <a:off x="2725241" y="2000748"/>
            <a:ext cx="7056437" cy="4584700"/>
            <a:chOff x="0" y="0"/>
            <a:chExt cx="5029200" cy="3267710"/>
          </a:xfrm>
        </p:grpSpPr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id="{E14E3D8E-DF2A-4768-ADC3-F6DA54C658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1000"/>
              <a:ext cx="5029200" cy="2886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32">
              <a:extLst>
                <a:ext uri="{FF2B5EF4-FFF2-40B4-BE49-F238E27FC236}">
                  <a16:creationId xmlns:a16="http://schemas.microsoft.com/office/drawing/2014/main" id="{039FF5E4-684C-4E60-A711-23AF3D7C01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5029200" cy="266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7000"/>
                </a:lnSpc>
                <a:spcBef>
                  <a:spcPct val="0"/>
                </a:spcBef>
                <a:spcAft>
                  <a:spcPts val="800"/>
                </a:spcAft>
                <a:buClrTx/>
                <a:buNone/>
              </a:pPr>
              <a:r>
                <a:rPr lang="en-US" altLang="en-US" sz="1100" b="1">
                  <a:solidFill>
                    <a:schemeClr val="tx1"/>
                  </a:solidFill>
                  <a:latin typeface="Segoe UI Historic" panose="020B0502040204020203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Table 1: Poisson regression results</a:t>
              </a:r>
              <a:endParaRPr lang="en-US" altLang="en-US" sz="1100"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196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00676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5000" dirty="0">
                <a:solidFill>
                  <a:schemeClr val="tx2"/>
                </a:solidFill>
              </a:rPr>
              <a:t>Baseline Results: OLS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70F6618A-3438-4638-B100-6CCCE4DF9486}"/>
              </a:ext>
            </a:extLst>
          </p:cNvPr>
          <p:cNvGrpSpPr>
            <a:grpSpLocks/>
          </p:cNvGrpSpPr>
          <p:nvPr/>
        </p:nvGrpSpPr>
        <p:grpSpPr bwMode="auto">
          <a:xfrm>
            <a:off x="2579294" y="1657368"/>
            <a:ext cx="8037512" cy="4706937"/>
            <a:chOff x="0" y="0"/>
            <a:chExt cx="5151120" cy="3016885"/>
          </a:xfrm>
        </p:grpSpPr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DA5A0E68-3410-4340-884F-40743807EC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8300"/>
              <a:ext cx="5113020" cy="2648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30">
              <a:extLst>
                <a:ext uri="{FF2B5EF4-FFF2-40B4-BE49-F238E27FC236}">
                  <a16:creationId xmlns:a16="http://schemas.microsoft.com/office/drawing/2014/main" id="{469C3991-091F-40BE-BED3-09CC300D13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" y="0"/>
              <a:ext cx="5113020" cy="228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7000"/>
                </a:lnSpc>
                <a:spcBef>
                  <a:spcPct val="0"/>
                </a:spcBef>
                <a:spcAft>
                  <a:spcPts val="800"/>
                </a:spcAft>
                <a:buClrTx/>
                <a:buNone/>
              </a:pPr>
              <a:r>
                <a:rPr lang="en-US" altLang="en-US" sz="1100" b="1">
                  <a:solidFill>
                    <a:schemeClr val="tx1"/>
                  </a:solidFill>
                  <a:latin typeface="Segoe UI Historic" panose="020B0502040204020203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Table 2: OLS regression results</a:t>
              </a:r>
              <a:endParaRPr lang="en-US" altLang="en-US" sz="1100"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4609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00676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5000" dirty="0">
                <a:solidFill>
                  <a:schemeClr val="tx2"/>
                </a:solidFill>
              </a:rPr>
              <a:t>Baseline results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9" name="Group 10">
            <a:extLst>
              <a:ext uri="{FF2B5EF4-FFF2-40B4-BE49-F238E27FC236}">
                <a16:creationId xmlns:a16="http://schemas.microsoft.com/office/drawing/2014/main" id="{F05E7A16-FC15-4C44-96FB-AE7AA163F227}"/>
              </a:ext>
            </a:extLst>
          </p:cNvPr>
          <p:cNvGrpSpPr>
            <a:grpSpLocks/>
          </p:cNvGrpSpPr>
          <p:nvPr/>
        </p:nvGrpSpPr>
        <p:grpSpPr bwMode="auto">
          <a:xfrm>
            <a:off x="2078335" y="1987166"/>
            <a:ext cx="8350250" cy="3816350"/>
            <a:chOff x="0" y="0"/>
            <a:chExt cx="6311900" cy="2885016"/>
          </a:xfrm>
        </p:grpSpPr>
        <p:grpSp>
          <p:nvGrpSpPr>
            <p:cNvPr id="21" name="Group 12">
              <a:extLst>
                <a:ext uri="{FF2B5EF4-FFF2-40B4-BE49-F238E27FC236}">
                  <a16:creationId xmlns:a16="http://schemas.microsoft.com/office/drawing/2014/main" id="{D1997C83-FDDB-45B7-9EC0-6D3A978047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287866"/>
              <a:ext cx="6311900" cy="2597150"/>
              <a:chOff x="0" y="0"/>
              <a:chExt cx="6311900" cy="2597150"/>
            </a:xfrm>
          </p:grpSpPr>
          <p:pic>
            <p:nvPicPr>
              <p:cNvPr id="23" name="Picture 14">
                <a:extLst>
                  <a:ext uri="{FF2B5EF4-FFF2-40B4-BE49-F238E27FC236}">
                    <a16:creationId xmlns:a16="http://schemas.microsoft.com/office/drawing/2014/main" id="{B23D0C9D-F2CD-42BE-82F8-1C04B6AF33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2900" y="25400"/>
                <a:ext cx="3429000" cy="2571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15">
                <a:extLst>
                  <a:ext uri="{FF2B5EF4-FFF2-40B4-BE49-F238E27FC236}">
                    <a16:creationId xmlns:a16="http://schemas.microsoft.com/office/drawing/2014/main" id="{8F4DC5DB-3B45-46B2-A5F6-DB56EA895C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201035" cy="2501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2" name="Text Box 45">
              <a:extLst>
                <a:ext uri="{FF2B5EF4-FFF2-40B4-BE49-F238E27FC236}">
                  <a16:creationId xmlns:a16="http://schemas.microsoft.com/office/drawing/2014/main" id="{BFEB3468-BB7A-40D4-9D23-E37978854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6311900" cy="2451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just">
                <a:spcBef>
                  <a:spcPct val="0"/>
                </a:spcBef>
                <a:spcAft>
                  <a:spcPts val="1000"/>
                </a:spcAft>
                <a:buClrTx/>
                <a:buNone/>
              </a:pPr>
              <a:r>
                <a:rPr lang="en-US" altLang="en-US" sz="1400" b="1">
                  <a:solidFill>
                    <a:srgbClr val="44546A"/>
                  </a:solidFill>
                  <a:latin typeface="Segoe UI Historic" panose="020B0502040204020203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Figure 6: Regression coefficients plot</a:t>
              </a:r>
              <a:endParaRPr lang="en-US" altLang="en-US" sz="1400" i="1">
                <a:solidFill>
                  <a:srgbClr val="44546A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8973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00676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5000" dirty="0">
                <a:solidFill>
                  <a:schemeClr val="tx2"/>
                </a:solidFill>
              </a:rPr>
              <a:t>Robustness and Mechanisms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3EE0DF-2F4E-42B7-816A-F3410740BC79}"/>
              </a:ext>
            </a:extLst>
          </p:cNvPr>
          <p:cNvSpPr txBox="1"/>
          <p:nvPr/>
        </p:nvSpPr>
        <p:spPr>
          <a:xfrm>
            <a:off x="2144110" y="2081048"/>
            <a:ext cx="8366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Excluding demonstration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err="1"/>
              <a:t>Alchool</a:t>
            </a:r>
            <a:r>
              <a:rPr lang="en-GB" dirty="0"/>
              <a:t> consumption and controlling for other crimes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City of attacks</a:t>
            </a:r>
          </a:p>
        </p:txBody>
      </p:sp>
    </p:spTree>
    <p:extLst>
      <p:ext uri="{BB962C8B-B14F-4D97-AF65-F5344CB8AC3E}">
        <p14:creationId xmlns:p14="http://schemas.microsoft.com/office/powerpoint/2010/main" val="301062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168E9E-94E9-4BE3-B88C-C8A468117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107AC1-AA0D-4097-B03D-FD3C632AB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8D231A-EC46-4736-B00F-76D307082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BE3D13-5BE5-4B05-AFCF-2A2E059D2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AC85C80-0175-4214-A13D-03C224658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124" y="487443"/>
            <a:ext cx="5841548" cy="58415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5ADB788-8569-409E-862D-665AD53C9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" y="0"/>
            <a:ext cx="1218986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C525BD-14ED-4A40-8909-5FA02B04B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048" y="2568817"/>
            <a:ext cx="7155598" cy="31339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6600">
                <a:solidFill>
                  <a:srgbClr val="1F2D29"/>
                </a:solidFill>
              </a:rPr>
              <a:t>Excluding Demonstration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562092-3AA7-4EF0-9007-C44F879A1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2663C086-1480-4E81-BD6F-3E43A4C38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85313" y="2747897"/>
            <a:ext cx="353147" cy="353147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39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656014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5000" dirty="0">
                <a:solidFill>
                  <a:schemeClr val="tx2"/>
                </a:solidFill>
              </a:rPr>
              <a:t>Baseline results: excluding demonstration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15C04635-56BF-4323-9849-7CE1938FA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531" y="2237773"/>
            <a:ext cx="6918168" cy="436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79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214283E-D7B4-49E9-932E-D7F2A284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33" y="-1"/>
            <a:ext cx="12189867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CFF961-4E84-4FD1-859C-B7F410031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" y="0"/>
            <a:ext cx="463250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ACDD68-2BF1-48F5-B1F5-38E263DE2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300" y="1201723"/>
            <a:ext cx="2888120" cy="4454554"/>
          </a:xfrm>
        </p:spPr>
        <p:txBody>
          <a:bodyPr anchor="ctr">
            <a:normAutofit/>
          </a:bodyPr>
          <a:lstStyle/>
          <a:p>
            <a:r>
              <a:rPr lang="en-GB" sz="3600"/>
              <a:t>The Contribution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737BB4-6553-47A8-893F-178A10C6B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869EBAFA-F511-448B-819B-841FE63B96B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329969" y="647750"/>
            <a:ext cx="5850936" cy="5571066"/>
          </a:xfrm>
          <a:prstGeom prst="rect">
            <a:avLst/>
          </a:prstGeom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Font typeface="+mj-lt"/>
              <a:buAutoNum type="arabicPeriod"/>
              <a:defRPr/>
            </a:pPr>
            <a:r>
              <a:rPr lang="en-GB" sz="3200" b="1" dirty="0"/>
              <a:t>A conceptual framework </a:t>
            </a:r>
            <a:r>
              <a:rPr lang="en-GB" sz="3200" dirty="0"/>
              <a:t>to understand the relationship between </a:t>
            </a:r>
            <a:r>
              <a:rPr lang="en-GB" sz="3200" dirty="0">
                <a:highlight>
                  <a:srgbClr val="C0C0C0"/>
                </a:highlight>
              </a:rPr>
              <a:t>nationalism </a:t>
            </a:r>
            <a:r>
              <a:rPr lang="en-GB" sz="3200" dirty="0"/>
              <a:t>and </a:t>
            </a:r>
            <a:r>
              <a:rPr lang="en-GB" sz="3200" dirty="0">
                <a:highlight>
                  <a:srgbClr val="C0C0C0"/>
                </a:highlight>
              </a:rPr>
              <a:t>attitude against immigrants</a:t>
            </a:r>
          </a:p>
          <a:p>
            <a:pPr>
              <a:buFont typeface="+mj-lt"/>
              <a:buAutoNum type="arabicPeriod"/>
              <a:defRPr/>
            </a:pPr>
            <a:endParaRPr lang="en-GB" sz="3200" dirty="0">
              <a:highlight>
                <a:srgbClr val="800000"/>
              </a:highlight>
            </a:endParaRPr>
          </a:p>
          <a:p>
            <a:pPr>
              <a:buFont typeface="+mj-lt"/>
              <a:buAutoNum type="arabicPeriod"/>
              <a:defRPr/>
            </a:pPr>
            <a:r>
              <a:rPr lang="en-GB" sz="3200" b="1" dirty="0"/>
              <a:t>An empirical evidence</a:t>
            </a:r>
            <a:r>
              <a:rPr lang="en-GB" sz="3200" dirty="0"/>
              <a:t> of the relationship between </a:t>
            </a:r>
            <a:r>
              <a:rPr lang="en-GB" sz="3200" dirty="0">
                <a:highlight>
                  <a:srgbClr val="C0C0C0"/>
                </a:highlight>
              </a:rPr>
              <a:t>sports nationalism </a:t>
            </a:r>
            <a:r>
              <a:rPr lang="en-GB" sz="3200" dirty="0"/>
              <a:t>and </a:t>
            </a:r>
            <a:r>
              <a:rPr lang="en-GB" sz="3200" dirty="0">
                <a:highlight>
                  <a:srgbClr val="C0C0C0"/>
                </a:highlight>
              </a:rPr>
              <a:t>attacks against immigrants</a:t>
            </a:r>
          </a:p>
          <a:p>
            <a:pPr>
              <a:defRPr/>
            </a:pPr>
            <a:endParaRPr lang="en-GB" sz="3200" dirty="0">
              <a:highlight>
                <a:srgbClr val="8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20460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979878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5000" dirty="0">
                <a:solidFill>
                  <a:schemeClr val="tx2"/>
                </a:solidFill>
              </a:rPr>
              <a:t>Baseline results: exclude demonstrations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" name="Content Placeholder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F761024-273E-4D89-B023-F7A4F94083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539" y="1976146"/>
            <a:ext cx="9991892" cy="3600681"/>
          </a:xfrm>
        </p:spPr>
      </p:pic>
    </p:spTree>
    <p:extLst>
      <p:ext uri="{BB962C8B-B14F-4D97-AF65-F5344CB8AC3E}">
        <p14:creationId xmlns:p14="http://schemas.microsoft.com/office/powerpoint/2010/main" val="2195658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168E9E-94E9-4BE3-B88C-C8A468117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107AC1-AA0D-4097-B03D-FD3C632AB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8D231A-EC46-4736-B00F-76D307082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BE3D13-5BE5-4B05-AFCF-2A2E059D2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AC85C80-0175-4214-A13D-03C224658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124" y="487443"/>
            <a:ext cx="5841548" cy="58415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5ADB788-8569-409E-862D-665AD53C9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" y="0"/>
            <a:ext cx="1218986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C525BD-14ED-4A40-8909-5FA02B04B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048" y="2568817"/>
            <a:ext cx="7155598" cy="313396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/>
            <a:r>
              <a:rPr lang="en-US" sz="6600" dirty="0">
                <a:solidFill>
                  <a:srgbClr val="1F2D29"/>
                </a:solidFill>
              </a:rPr>
              <a:t>Controlling for other crimes and alcohol consumption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562092-3AA7-4EF0-9007-C44F879A1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2663C086-1480-4E81-BD6F-3E43A4C38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85313" y="2747897"/>
            <a:ext cx="353147" cy="353147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32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979878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5000" dirty="0">
                <a:solidFill>
                  <a:schemeClr val="tx2"/>
                </a:solidFill>
              </a:rPr>
              <a:t>Controlling for other crimes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44C49C-381C-4EAE-BCEE-429C07214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6216" y="4794276"/>
            <a:ext cx="9387052" cy="2063724"/>
          </a:xfrm>
        </p:spPr>
        <p:txBody>
          <a:bodyPr>
            <a:normAutofit fontScale="77500" lnSpcReduction="20000"/>
          </a:bodyPr>
          <a:lstStyle/>
          <a:p>
            <a:r>
              <a:rPr lang="en-GB" sz="1600" dirty="0"/>
              <a:t>Slight differences in our framework. They look at few hours after the match, we look at days after the match (can alcohol effect persists in the days after?).</a:t>
            </a:r>
          </a:p>
          <a:p>
            <a:r>
              <a:rPr lang="en-GB" sz="1600" dirty="0"/>
              <a:t>A TEST: is there a general increase in crime against immigrants compared to other crimes  (e.g. other types of violence?)</a:t>
            </a:r>
          </a:p>
          <a:p>
            <a:r>
              <a:rPr lang="en-GB" sz="1600" dirty="0"/>
              <a:t>but, we do not have data on daily crimes in Germany. We try to use a proxy: the daily google trend index  of “</a:t>
            </a:r>
            <a:r>
              <a:rPr lang="en-GB" sz="1600" dirty="0" err="1"/>
              <a:t>polizei</a:t>
            </a:r>
            <a:r>
              <a:rPr lang="en-GB" sz="1600" dirty="0"/>
              <a:t>”.</a:t>
            </a:r>
          </a:p>
          <a:p>
            <a:r>
              <a:rPr lang="en-GB" sz="1600" dirty="0"/>
              <a:t>Validation of the Proxy on a yearly scale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E71E9EEE-F064-478D-85FD-1BB0841B2365}"/>
              </a:ext>
            </a:extLst>
          </p:cNvPr>
          <p:cNvSpPr txBox="1">
            <a:spLocks/>
          </p:cNvSpPr>
          <p:nvPr/>
        </p:nvSpPr>
        <p:spPr>
          <a:xfrm>
            <a:off x="1926216" y="1655094"/>
            <a:ext cx="7796540" cy="1531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4488" indent="-344488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953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097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/>
              <a:t>Alcohol consumption is the interviewing variable that links football matches to violent crime rise </a:t>
            </a:r>
            <a:r>
              <a:rPr lang="en-GB" sz="1600" dirty="0">
                <a:solidFill>
                  <a:schemeClr val="accent6"/>
                </a:solidFill>
              </a:rPr>
              <a:t>(</a:t>
            </a:r>
            <a:r>
              <a:rPr lang="en-GB" sz="1600" dirty="0" err="1">
                <a:solidFill>
                  <a:schemeClr val="accent6"/>
                </a:solidFill>
              </a:rPr>
              <a:t>Ivandić</a:t>
            </a:r>
            <a:r>
              <a:rPr lang="en-GB" sz="1600" dirty="0">
                <a:solidFill>
                  <a:schemeClr val="accent6"/>
                </a:solidFill>
              </a:rPr>
              <a:t> et al., 2021; Kirby et al., 2014; </a:t>
            </a:r>
            <a:r>
              <a:rPr lang="en-GB" sz="1600" dirty="0" err="1">
                <a:solidFill>
                  <a:schemeClr val="accent6"/>
                </a:solidFill>
              </a:rPr>
              <a:t>Trendl</a:t>
            </a:r>
            <a:r>
              <a:rPr lang="en-GB" sz="1600" dirty="0">
                <a:solidFill>
                  <a:schemeClr val="accent6"/>
                </a:solidFill>
              </a:rPr>
              <a:t> et al., 2021)</a:t>
            </a:r>
          </a:p>
        </p:txBody>
      </p:sp>
      <p:sp>
        <p:nvSpPr>
          <p:cNvPr id="55" name="TextBox 51">
            <a:extLst>
              <a:ext uri="{FF2B5EF4-FFF2-40B4-BE49-F238E27FC236}">
                <a16:creationId xmlns:a16="http://schemas.microsoft.com/office/drawing/2014/main" id="{8885527D-8076-40CC-A50F-EF8B61881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6462" y="3378585"/>
            <a:ext cx="983398" cy="41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 dirty="0">
                <a:solidFill>
                  <a:schemeClr val="tx1"/>
                </a:solidFill>
              </a:rPr>
              <a:t>Sports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7F0BCAC-4E81-4C89-BB3C-06F65FD9E6EB}"/>
              </a:ext>
            </a:extLst>
          </p:cNvPr>
          <p:cNvCxnSpPr>
            <a:cxnSpLocks/>
          </p:cNvCxnSpPr>
          <p:nvPr/>
        </p:nvCxnSpPr>
        <p:spPr bwMode="auto">
          <a:xfrm>
            <a:off x="3336072" y="3584305"/>
            <a:ext cx="444500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1">
            <a:extLst>
              <a:ext uri="{FF2B5EF4-FFF2-40B4-BE49-F238E27FC236}">
                <a16:creationId xmlns:a16="http://schemas.microsoft.com/office/drawing/2014/main" id="{480095EE-B540-4518-8870-91538CA3C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6386" y="3090446"/>
            <a:ext cx="13340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600" dirty="0">
                <a:solidFill>
                  <a:schemeClr val="tx1"/>
                </a:solidFill>
              </a:rPr>
              <a:t>Nationalism</a:t>
            </a:r>
          </a:p>
        </p:txBody>
      </p:sp>
      <p:sp>
        <p:nvSpPr>
          <p:cNvPr id="58" name="TextBox 51">
            <a:extLst>
              <a:ext uri="{FF2B5EF4-FFF2-40B4-BE49-F238E27FC236}">
                <a16:creationId xmlns:a16="http://schemas.microsoft.com/office/drawing/2014/main" id="{2977B63C-BF97-4D46-8479-87033495D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5025" y="3821364"/>
            <a:ext cx="13340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600" dirty="0">
                <a:solidFill>
                  <a:schemeClr val="tx1"/>
                </a:solidFill>
              </a:rPr>
              <a:t>Mood</a:t>
            </a:r>
          </a:p>
        </p:txBody>
      </p:sp>
      <p:sp>
        <p:nvSpPr>
          <p:cNvPr id="59" name="TextBox 51">
            <a:extLst>
              <a:ext uri="{FF2B5EF4-FFF2-40B4-BE49-F238E27FC236}">
                <a16:creationId xmlns:a16="http://schemas.microsoft.com/office/drawing/2014/main" id="{70B52720-4B0D-4E6B-B713-178D2AEB3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2848" y="3482809"/>
            <a:ext cx="13340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600" dirty="0">
                <a:solidFill>
                  <a:schemeClr val="tx1"/>
                </a:solidFill>
              </a:rPr>
              <a:t>Anger</a:t>
            </a:r>
          </a:p>
        </p:txBody>
      </p:sp>
      <p:sp>
        <p:nvSpPr>
          <p:cNvPr id="60" name="TextBox 51">
            <a:extLst>
              <a:ext uri="{FF2B5EF4-FFF2-40B4-BE49-F238E27FC236}">
                <a16:creationId xmlns:a16="http://schemas.microsoft.com/office/drawing/2014/main" id="{E92A2835-2615-4943-92AD-E7F1908D6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9723" y="3845985"/>
            <a:ext cx="15214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600" dirty="0">
                <a:solidFill>
                  <a:schemeClr val="tx1"/>
                </a:solidFill>
              </a:rPr>
              <a:t>Testosterone</a:t>
            </a:r>
          </a:p>
        </p:txBody>
      </p:sp>
      <p:sp>
        <p:nvSpPr>
          <p:cNvPr id="61" name="TextBox 51">
            <a:extLst>
              <a:ext uri="{FF2B5EF4-FFF2-40B4-BE49-F238E27FC236}">
                <a16:creationId xmlns:a16="http://schemas.microsoft.com/office/drawing/2014/main" id="{B78A5CC6-48C2-432A-84EE-27A2AC3B9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4406" y="3417103"/>
            <a:ext cx="15214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600" dirty="0">
                <a:solidFill>
                  <a:schemeClr val="tx1"/>
                </a:solidFill>
              </a:rPr>
              <a:t>attitudes</a:t>
            </a:r>
          </a:p>
        </p:txBody>
      </p:sp>
      <p:sp>
        <p:nvSpPr>
          <p:cNvPr id="62" name="TextBox 51">
            <a:extLst>
              <a:ext uri="{FF2B5EF4-FFF2-40B4-BE49-F238E27FC236}">
                <a16:creationId xmlns:a16="http://schemas.microsoft.com/office/drawing/2014/main" id="{A352DFA3-0806-48DF-B4EE-6EB18AB01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2609" y="3381239"/>
            <a:ext cx="133403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 dirty="0">
                <a:solidFill>
                  <a:schemeClr val="tx1"/>
                </a:solidFill>
              </a:rPr>
              <a:t>Violence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226CEAC0-7C4D-49CF-A44D-1D5D928FFB92}"/>
              </a:ext>
            </a:extLst>
          </p:cNvPr>
          <p:cNvCxnSpPr>
            <a:cxnSpLocks/>
          </p:cNvCxnSpPr>
          <p:nvPr/>
        </p:nvCxnSpPr>
        <p:spPr bwMode="auto">
          <a:xfrm>
            <a:off x="6294452" y="3620659"/>
            <a:ext cx="444500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rowd of people holding glasses of beer&#10;&#10;Description automatically generated with low confidence">
            <a:extLst>
              <a:ext uri="{FF2B5EF4-FFF2-40B4-BE49-F238E27FC236}">
                <a16:creationId xmlns:a16="http://schemas.microsoft.com/office/drawing/2014/main" id="{61DED75F-B907-413D-AF5B-1B38BC3FC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139" y="2925198"/>
            <a:ext cx="2290231" cy="152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58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6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6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8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5" grpId="0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979878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5000" dirty="0">
                <a:solidFill>
                  <a:schemeClr val="tx2"/>
                </a:solidFill>
              </a:rPr>
              <a:t>Controlling for other crimes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BFD5D9CA-91DF-4C61-AF45-8599CB82F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452" y="1997582"/>
            <a:ext cx="6805571" cy="424154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22DF5C9-0B3B-4F03-9444-F19C4A93F7E7}"/>
              </a:ext>
            </a:extLst>
          </p:cNvPr>
          <p:cNvCxnSpPr>
            <a:cxnSpLocks/>
          </p:cNvCxnSpPr>
          <p:nvPr/>
        </p:nvCxnSpPr>
        <p:spPr>
          <a:xfrm>
            <a:off x="5403273" y="3528291"/>
            <a:ext cx="7850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57B8780-9660-4E3B-8781-05C03A004747}"/>
              </a:ext>
            </a:extLst>
          </p:cNvPr>
          <p:cNvSpPr txBox="1"/>
          <p:nvPr/>
        </p:nvSpPr>
        <p:spPr>
          <a:xfrm>
            <a:off x="3162698" y="3220238"/>
            <a:ext cx="236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</a:rPr>
              <a:t>Official statistics on crime (Federal ministry of interior)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F7980D-3137-41DC-9DB8-EE3626DF3593}"/>
              </a:ext>
            </a:extLst>
          </p:cNvPr>
          <p:cNvSpPr txBox="1"/>
          <p:nvPr/>
        </p:nvSpPr>
        <p:spPr>
          <a:xfrm>
            <a:off x="6188364" y="4157611"/>
            <a:ext cx="236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70C0"/>
                </a:solidFill>
              </a:rPr>
              <a:t>Google Trend index for the word “</a:t>
            </a:r>
            <a:r>
              <a:rPr lang="en-GB" sz="1400" dirty="0" err="1">
                <a:solidFill>
                  <a:srgbClr val="0070C0"/>
                </a:solidFill>
              </a:rPr>
              <a:t>Polizei</a:t>
            </a:r>
            <a:r>
              <a:rPr lang="en-GB" sz="1400" dirty="0">
                <a:solidFill>
                  <a:srgbClr val="0070C0"/>
                </a:solidFill>
              </a:rPr>
              <a:t>”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98E1A34-4AB7-4B4C-A48A-189A53664793}"/>
              </a:ext>
            </a:extLst>
          </p:cNvPr>
          <p:cNvCxnSpPr>
            <a:cxnSpLocks/>
          </p:cNvCxnSpPr>
          <p:nvPr/>
        </p:nvCxnSpPr>
        <p:spPr>
          <a:xfrm flipV="1">
            <a:off x="7296727" y="3528291"/>
            <a:ext cx="0" cy="59006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5175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979878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5000" dirty="0">
                <a:solidFill>
                  <a:schemeClr val="tx2"/>
                </a:solidFill>
              </a:rPr>
              <a:t>Controlling for other crimes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A5E3F948-66D7-4E21-A797-0852B7703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667" y="1478611"/>
            <a:ext cx="8492864" cy="537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3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979878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5000" dirty="0">
                <a:solidFill>
                  <a:schemeClr val="tx2"/>
                </a:solidFill>
              </a:rPr>
              <a:t>Controlling for other crimes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3BB2A16B-C83C-4CD0-A4D0-6F17A6FA2283}"/>
              </a:ext>
            </a:extLst>
          </p:cNvPr>
          <p:cNvGrpSpPr>
            <a:grpSpLocks/>
          </p:cNvGrpSpPr>
          <p:nvPr/>
        </p:nvGrpSpPr>
        <p:grpSpPr bwMode="auto">
          <a:xfrm>
            <a:off x="1193948" y="2044979"/>
            <a:ext cx="10399867" cy="4004965"/>
            <a:chOff x="898" y="9750"/>
            <a:chExt cx="10368" cy="3994"/>
          </a:xfrm>
        </p:grpSpPr>
        <p:grpSp>
          <p:nvGrpSpPr>
            <p:cNvPr id="13" name="Group 108">
              <a:extLst>
                <a:ext uri="{FF2B5EF4-FFF2-40B4-BE49-F238E27FC236}">
                  <a16:creationId xmlns:a16="http://schemas.microsoft.com/office/drawing/2014/main" id="{AC0C02BA-DAD4-4AD7-9E2D-D2A4457F4A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8" y="10142"/>
              <a:ext cx="10368" cy="3602"/>
              <a:chOff x="0" y="0"/>
              <a:chExt cx="71630" cy="24889"/>
            </a:xfrm>
          </p:grpSpPr>
          <p:pic>
            <p:nvPicPr>
              <p:cNvPr id="17" name="Picture 107" descr="Chart, box and whisker chart&#10;&#10;Description automatically generated">
                <a:extLst>
                  <a:ext uri="{FF2B5EF4-FFF2-40B4-BE49-F238E27FC236}">
                    <a16:creationId xmlns:a16="http://schemas.microsoft.com/office/drawing/2014/main" id="{9E4D4333-6A89-45B2-BB25-9D3C0E892E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42" y="169"/>
                <a:ext cx="39288" cy="2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06">
                <a:extLst>
                  <a:ext uri="{FF2B5EF4-FFF2-40B4-BE49-F238E27FC236}">
                    <a16:creationId xmlns:a16="http://schemas.microsoft.com/office/drawing/2014/main" id="{9A409A39-CD89-403C-8DF8-244D3F355F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1413" cy="24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5" name="Text Box 110">
              <a:extLst>
                <a:ext uri="{FF2B5EF4-FFF2-40B4-BE49-F238E27FC236}">
                  <a16:creationId xmlns:a16="http://schemas.microsoft.com/office/drawing/2014/main" id="{73AF9163-67FF-4C48-9E55-9040C66774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05" y="9750"/>
              <a:ext cx="1215" cy="3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ts val="1000"/>
                </a:spcAft>
              </a:pPr>
              <a:r>
                <a:rPr lang="it-IT" altLang="zh-CN" sz="900" b="1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Figure 10</a:t>
              </a:r>
              <a:endParaRPr lang="it-IT" altLang="zh-CN" sz="900" b="1" i="1">
                <a:solidFill>
                  <a:srgbClr val="000000"/>
                </a:solidFill>
                <a:latin typeface="Segoe UI Historic" panose="020B0502040204020203" pitchFamily="34" charset="0"/>
                <a:ea typeface="ＭＳ Ｐゴシック" panose="020B0600070205080204" pitchFamily="34" charset="-128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8990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168E9E-94E9-4BE3-B88C-C8A468117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107AC1-AA0D-4097-B03D-FD3C632AB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8D231A-EC46-4736-B00F-76D307082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BE3D13-5BE5-4B05-AFCF-2A2E059D2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AC85C80-0175-4214-A13D-03C224658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124" y="487443"/>
            <a:ext cx="5841548" cy="58415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5ADB788-8569-409E-862D-665AD53C9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" y="0"/>
            <a:ext cx="1218986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C525BD-14ED-4A40-8909-5FA02B04B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048" y="2568817"/>
            <a:ext cx="7155598" cy="31339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6600" dirty="0">
                <a:solidFill>
                  <a:srgbClr val="1F2D29"/>
                </a:solidFill>
              </a:rPr>
              <a:t>City of Attacks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562092-3AA7-4EF0-9007-C44F879A1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2663C086-1480-4E81-BD6F-3E43A4C38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85313" y="2747897"/>
            <a:ext cx="353147" cy="353147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79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979878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5000" dirty="0">
                <a:solidFill>
                  <a:schemeClr val="tx2"/>
                </a:solidFill>
              </a:rPr>
              <a:t>City of attack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D5415B-2633-4441-8FA6-4CBE4C4719AB}"/>
              </a:ext>
            </a:extLst>
          </p:cNvPr>
          <p:cNvSpPr txBox="1"/>
          <p:nvPr/>
        </p:nvSpPr>
        <p:spPr>
          <a:xfrm>
            <a:off x="2250080" y="2309091"/>
            <a:ext cx="73557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Hooliganism ? Etc…</a:t>
            </a:r>
          </a:p>
          <a:p>
            <a:endParaRPr lang="en-GB" dirty="0"/>
          </a:p>
          <a:p>
            <a:endParaRPr lang="en-GB" dirty="0"/>
          </a:p>
          <a:p>
            <a:r>
              <a:rPr lang="en-GB" b="1" dirty="0"/>
              <a:t>No correlation at all between location of the match (city/stadium) and attacks nearby.</a:t>
            </a:r>
          </a:p>
        </p:txBody>
      </p:sp>
    </p:spTree>
    <p:extLst>
      <p:ext uri="{BB962C8B-B14F-4D97-AF65-F5344CB8AC3E}">
        <p14:creationId xmlns:p14="http://schemas.microsoft.com/office/powerpoint/2010/main" val="4073937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168E9E-94E9-4BE3-B88C-C8A468117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107AC1-AA0D-4097-B03D-FD3C632AB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8D231A-EC46-4736-B00F-76D307082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BE3D13-5BE5-4B05-AFCF-2A2E059D2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AC85C80-0175-4214-A13D-03C224658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124" y="487443"/>
            <a:ext cx="5841548" cy="58415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5ADB788-8569-409E-862D-665AD53C9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" y="0"/>
            <a:ext cx="1218986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C525BD-14ED-4A40-8909-5FA02B04B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048" y="2568817"/>
            <a:ext cx="7155598" cy="31339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6600" dirty="0">
                <a:solidFill>
                  <a:srgbClr val="1F2D29"/>
                </a:solidFill>
              </a:rPr>
              <a:t>Mechanisms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562092-3AA7-4EF0-9007-C44F879A1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2663C086-1480-4E81-BD6F-3E43A4C38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85313" y="2747897"/>
            <a:ext cx="353147" cy="353147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55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9300148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5000" dirty="0">
                <a:solidFill>
                  <a:schemeClr val="tx2"/>
                </a:solidFill>
              </a:rPr>
              <a:t>Relationship between Nationalism and Immigrants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B747620B-81DF-4FE2-B555-9CA31F0CE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1968" y="4252445"/>
            <a:ext cx="1955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positive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66123B6-BC88-4277-9EDF-BBB32CE8C7BD}"/>
              </a:ext>
            </a:extLst>
          </p:cNvPr>
          <p:cNvCxnSpPr>
            <a:cxnSpLocks/>
          </p:cNvCxnSpPr>
          <p:nvPr/>
        </p:nvCxnSpPr>
        <p:spPr>
          <a:xfrm>
            <a:off x="5899344" y="4458819"/>
            <a:ext cx="6826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5">
            <a:extLst>
              <a:ext uri="{FF2B5EF4-FFF2-40B4-BE49-F238E27FC236}">
                <a16:creationId xmlns:a16="http://schemas.microsoft.com/office/drawing/2014/main" id="{28C06C2F-6810-4056-A11F-6731DFF31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8606" y="4295306"/>
            <a:ext cx="22225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decreases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136A1D8-3FE7-4F47-87BD-613D1ECDFE22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8317106" y="4490569"/>
            <a:ext cx="571500" cy="127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B4DFF80-17DA-470F-9D3E-BBDC047BFD77}"/>
              </a:ext>
            </a:extLst>
          </p:cNvPr>
          <p:cNvSpPr/>
          <p:nvPr/>
        </p:nvSpPr>
        <p:spPr>
          <a:xfrm>
            <a:off x="1738507" y="3927007"/>
            <a:ext cx="8899525" cy="244316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1CF5906-AA30-40DD-9A00-CE80699EA24A}"/>
              </a:ext>
            </a:extLst>
          </p:cNvPr>
          <p:cNvCxnSpPr>
            <a:cxnSpLocks/>
          </p:cNvCxnSpPr>
          <p:nvPr/>
        </p:nvCxnSpPr>
        <p:spPr>
          <a:xfrm>
            <a:off x="5910457" y="5809781"/>
            <a:ext cx="68103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9">
            <a:extLst>
              <a:ext uri="{FF2B5EF4-FFF2-40B4-BE49-F238E27FC236}">
                <a16:creationId xmlns:a16="http://schemas.microsoft.com/office/drawing/2014/main" id="{F92FE425-AC0B-46F1-BF6B-DA1C0502F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1493" y="5587532"/>
            <a:ext cx="1955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negative</a:t>
            </a:r>
          </a:p>
        </p:txBody>
      </p:sp>
      <p:sp>
        <p:nvSpPr>
          <p:cNvPr id="28" name="TextBox 35">
            <a:extLst>
              <a:ext uri="{FF2B5EF4-FFF2-40B4-BE49-F238E27FC236}">
                <a16:creationId xmlns:a16="http://schemas.microsoft.com/office/drawing/2014/main" id="{D17BE24D-B5E5-473A-9C8F-1C5E02347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8606" y="5620870"/>
            <a:ext cx="22225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increases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884C01E-8CAD-45D0-8D74-5245318A15D5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8317106" y="5817719"/>
            <a:ext cx="571500" cy="1111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F0A80260-5780-41EA-BF3F-F77B180247B3}"/>
              </a:ext>
            </a:extLst>
          </p:cNvPr>
          <p:cNvSpPr/>
          <p:nvPr/>
        </p:nvSpPr>
        <p:spPr>
          <a:xfrm>
            <a:off x="1732157" y="2930057"/>
            <a:ext cx="8899525" cy="9890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>
              <a:solidFill>
                <a:schemeClr val="tx1"/>
              </a:solidFill>
            </a:endParaRPr>
          </a:p>
        </p:txBody>
      </p:sp>
      <p:sp>
        <p:nvSpPr>
          <p:cNvPr id="31" name="TextBox 53">
            <a:extLst>
              <a:ext uri="{FF2B5EF4-FFF2-40B4-BE49-F238E27FC236}">
                <a16:creationId xmlns:a16="http://schemas.microsoft.com/office/drawing/2014/main" id="{F0292C72-91F5-4ED8-9B7C-DC6D36557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1181" y="3157070"/>
            <a:ext cx="1727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Nationalism</a:t>
            </a:r>
          </a:p>
        </p:txBody>
      </p:sp>
      <p:sp>
        <p:nvSpPr>
          <p:cNvPr id="32" name="TextBox 54">
            <a:extLst>
              <a:ext uri="{FF2B5EF4-FFF2-40B4-BE49-F238E27FC236}">
                <a16:creationId xmlns:a16="http://schemas.microsoft.com/office/drawing/2014/main" id="{AE1FC02F-3A25-4CB3-8FC3-C79E426CB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6068" y="3115795"/>
            <a:ext cx="259238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Attitude against immigrants</a:t>
            </a:r>
          </a:p>
        </p:txBody>
      </p:sp>
      <p:sp>
        <p:nvSpPr>
          <p:cNvPr id="33" name="TextBox 55">
            <a:extLst>
              <a:ext uri="{FF2B5EF4-FFF2-40B4-BE49-F238E27FC236}">
                <a16:creationId xmlns:a16="http://schemas.microsoft.com/office/drawing/2014/main" id="{11243820-367E-4918-9FDB-34BC13786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7306" y="3147545"/>
            <a:ext cx="20066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Attacks against immigrants</a:t>
            </a:r>
          </a:p>
        </p:txBody>
      </p:sp>
      <p:sp>
        <p:nvSpPr>
          <p:cNvPr id="36" name="TextBox 28">
            <a:extLst>
              <a:ext uri="{FF2B5EF4-FFF2-40B4-BE49-F238E27FC236}">
                <a16:creationId xmlns:a16="http://schemas.microsoft.com/office/drawing/2014/main" id="{285E2AA0-498F-44BB-98F0-A5D90E77D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3281" y="4274670"/>
            <a:ext cx="7731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Win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BD41FCC-5B6F-4F21-80A4-2A5D645A93D7}"/>
              </a:ext>
            </a:extLst>
          </p:cNvPr>
          <p:cNvCxnSpPr>
            <a:cxnSpLocks/>
          </p:cNvCxnSpPr>
          <p:nvPr/>
        </p:nvCxnSpPr>
        <p:spPr>
          <a:xfrm>
            <a:off x="2684656" y="4484219"/>
            <a:ext cx="442912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3">
            <a:extLst>
              <a:ext uri="{FF2B5EF4-FFF2-40B4-BE49-F238E27FC236}">
                <a16:creationId xmlns:a16="http://schemas.microsoft.com/office/drawing/2014/main" id="{09CC45CB-27EC-40F7-8E39-54E488F39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4406" y="4312770"/>
            <a:ext cx="11811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100">
                <a:solidFill>
                  <a:schemeClr val="tx1"/>
                </a:solidFill>
              </a:rPr>
              <a:t>Positive</a:t>
            </a:r>
          </a:p>
        </p:txBody>
      </p:sp>
      <p:sp>
        <p:nvSpPr>
          <p:cNvPr id="39" name="TextBox 31">
            <a:extLst>
              <a:ext uri="{FF2B5EF4-FFF2-40B4-BE49-F238E27FC236}">
                <a16:creationId xmlns:a16="http://schemas.microsoft.com/office/drawing/2014/main" id="{24C37F71-94CE-44D0-900B-00361533D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981" y="5489106"/>
            <a:ext cx="7731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Loose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9734D6F-BC81-4DDF-91C1-C01D2A639DD5}"/>
              </a:ext>
            </a:extLst>
          </p:cNvPr>
          <p:cNvCxnSpPr>
            <a:cxnSpLocks/>
          </p:cNvCxnSpPr>
          <p:nvPr/>
        </p:nvCxnSpPr>
        <p:spPr>
          <a:xfrm>
            <a:off x="2684656" y="5695481"/>
            <a:ext cx="44291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38">
            <a:extLst>
              <a:ext uri="{FF2B5EF4-FFF2-40B4-BE49-F238E27FC236}">
                <a16:creationId xmlns:a16="http://schemas.microsoft.com/office/drawing/2014/main" id="{FA5F47EB-F192-45D4-A27E-BED6115C8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7418" y="5593881"/>
            <a:ext cx="11811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100">
                <a:solidFill>
                  <a:schemeClr val="tx1"/>
                </a:solidFill>
              </a:rPr>
              <a:t>negative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3D1CE4E-0CF9-4D16-AE90-B1483A5D4BFD}"/>
              </a:ext>
            </a:extLst>
          </p:cNvPr>
          <p:cNvGrpSpPr>
            <a:grpSpLocks/>
          </p:cNvGrpSpPr>
          <p:nvPr/>
        </p:nvGrpSpPr>
        <p:grpSpPr bwMode="auto">
          <a:xfrm>
            <a:off x="3880043" y="4449295"/>
            <a:ext cx="573088" cy="1284287"/>
            <a:chOff x="2187435" y="3284984"/>
            <a:chExt cx="572536" cy="1284041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62575885-B491-4B17-BAE6-D3A448946777}"/>
                </a:ext>
              </a:extLst>
            </p:cNvPr>
            <p:cNvCxnSpPr>
              <a:cxnSpLocks/>
            </p:cNvCxnSpPr>
            <p:nvPr/>
          </p:nvCxnSpPr>
          <p:spPr>
            <a:xfrm>
              <a:off x="2187435" y="3284984"/>
              <a:ext cx="518613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D0DEFFAE-7EF2-4B8E-B378-1D8D1E0AB34C}"/>
                </a:ext>
              </a:extLst>
            </p:cNvPr>
            <p:cNvCxnSpPr>
              <a:cxnSpLocks/>
            </p:cNvCxnSpPr>
            <p:nvPr/>
          </p:nvCxnSpPr>
          <p:spPr>
            <a:xfrm>
              <a:off x="2241358" y="4569025"/>
              <a:ext cx="518613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5">
            <a:extLst>
              <a:ext uri="{FF2B5EF4-FFF2-40B4-BE49-F238E27FC236}">
                <a16:creationId xmlns:a16="http://schemas.microsoft.com/office/drawing/2014/main" id="{20F51C4D-508D-4094-AD5C-908D14236A6B}"/>
              </a:ext>
            </a:extLst>
          </p:cNvPr>
          <p:cNvGrpSpPr>
            <a:grpSpLocks/>
          </p:cNvGrpSpPr>
          <p:nvPr/>
        </p:nvGrpSpPr>
        <p:grpSpPr bwMode="auto">
          <a:xfrm>
            <a:off x="1871856" y="3147544"/>
            <a:ext cx="2201862" cy="425450"/>
            <a:chOff x="179512" y="1982844"/>
            <a:chExt cx="2202453" cy="425356"/>
          </a:xfrm>
        </p:grpSpPr>
        <p:sp>
          <p:nvSpPr>
            <p:cNvPr id="46" name="TextBox 51">
              <a:extLst>
                <a:ext uri="{FF2B5EF4-FFF2-40B4-BE49-F238E27FC236}">
                  <a16:creationId xmlns:a16="http://schemas.microsoft.com/office/drawing/2014/main" id="{0EB2B905-2C5E-47BC-8A52-6231ABA541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512" y="1992702"/>
              <a:ext cx="983662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100">
                  <a:solidFill>
                    <a:schemeClr val="tx1"/>
                  </a:solidFill>
                </a:rPr>
                <a:t>Sports</a:t>
              </a:r>
            </a:p>
          </p:txBody>
        </p:sp>
        <p:sp>
          <p:nvSpPr>
            <p:cNvPr id="47" name="TextBox 40">
              <a:extLst>
                <a:ext uri="{FF2B5EF4-FFF2-40B4-BE49-F238E27FC236}">
                  <a16:creationId xmlns:a16="http://schemas.microsoft.com/office/drawing/2014/main" id="{65B14171-9F66-4557-9582-EFF1E3CA38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8303" y="1982844"/>
              <a:ext cx="983662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100">
                  <a:solidFill>
                    <a:schemeClr val="tx1"/>
                  </a:solidFill>
                </a:rPr>
                <a:t>Mood</a:t>
              </a:r>
            </a:p>
          </p:txBody>
        </p:sp>
      </p:grpSp>
      <p:sp>
        <p:nvSpPr>
          <p:cNvPr id="48" name="TextBox 41">
            <a:extLst>
              <a:ext uri="{FF2B5EF4-FFF2-40B4-BE49-F238E27FC236}">
                <a16:creationId xmlns:a16="http://schemas.microsoft.com/office/drawing/2014/main" id="{DBBA4BD2-24D7-499C-A7F8-7D0D26CF9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6618" y="4201645"/>
            <a:ext cx="1524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100">
                <a:solidFill>
                  <a:schemeClr val="tx1"/>
                </a:solidFill>
              </a:rPr>
              <a:t>Patriotic, Inclusive, unitarian </a:t>
            </a:r>
            <a:r>
              <a:rPr lang="en-GB" altLang="en-US" sz="1100" b="1">
                <a:solidFill>
                  <a:schemeClr val="tx1"/>
                </a:solidFill>
              </a:rPr>
              <a:t>nationalist mood</a:t>
            </a:r>
          </a:p>
        </p:txBody>
      </p:sp>
      <p:sp>
        <p:nvSpPr>
          <p:cNvPr id="49" name="TextBox 42">
            <a:extLst>
              <a:ext uri="{FF2B5EF4-FFF2-40B4-BE49-F238E27FC236}">
                <a16:creationId xmlns:a16="http://schemas.microsoft.com/office/drawing/2014/main" id="{A44CD3B4-03DF-42BE-A43F-C3AB702A8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5056" y="5425607"/>
            <a:ext cx="152241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100">
                <a:solidFill>
                  <a:schemeClr val="tx1"/>
                </a:solidFill>
              </a:rPr>
              <a:t>Identitarian, Exclusive, </a:t>
            </a:r>
            <a:r>
              <a:rPr lang="en-GB" altLang="en-US" sz="1100" b="1">
                <a:solidFill>
                  <a:schemeClr val="tx1"/>
                </a:solidFill>
              </a:rPr>
              <a:t>Nationalist mood</a:t>
            </a:r>
          </a:p>
        </p:txBody>
      </p:sp>
      <p:sp>
        <p:nvSpPr>
          <p:cNvPr id="50" name="Arrow: Curved Left 49">
            <a:extLst>
              <a:ext uri="{FF2B5EF4-FFF2-40B4-BE49-F238E27FC236}">
                <a16:creationId xmlns:a16="http://schemas.microsoft.com/office/drawing/2014/main" id="{24CB92E8-1E22-42D8-BFD6-E42DAD295F8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584225" y="-1042662"/>
            <a:ext cx="989013" cy="7429500"/>
          </a:xfrm>
          <a:prstGeom prst="curvedLeftArrow">
            <a:avLst>
              <a:gd name="adj1" fmla="val 25005"/>
              <a:gd name="adj2" fmla="val 49976"/>
              <a:gd name="adj3" fmla="val 25000"/>
            </a:avLst>
          </a:prstGeom>
          <a:solidFill>
            <a:srgbClr val="830022"/>
          </a:solidFill>
          <a:ln w="9525" algn="ctr">
            <a:solidFill>
              <a:srgbClr val="822433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GB" altLang="en-US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171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1" y="808056"/>
            <a:ext cx="800676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5000" dirty="0">
                <a:solidFill>
                  <a:schemeClr val="tx2"/>
                </a:solidFill>
              </a:rPr>
              <a:t>Empirical results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" name="Title 6">
            <a:extLst>
              <a:ext uri="{FF2B5EF4-FFF2-40B4-BE49-F238E27FC236}">
                <a16:creationId xmlns:a16="http://schemas.microsoft.com/office/drawing/2014/main" id="{7CBD1922-23F5-4563-A85B-C57CA3712DC1}"/>
              </a:ext>
            </a:extLst>
          </p:cNvPr>
          <p:cNvSpPr txBox="1">
            <a:spLocks/>
          </p:cNvSpPr>
          <p:nvPr/>
        </p:nvSpPr>
        <p:spPr>
          <a:xfrm>
            <a:off x="4105979" y="1583064"/>
            <a:ext cx="4696842" cy="994172"/>
          </a:xfrm>
          <a:prstGeom prst="rect">
            <a:avLst/>
          </a:prstGeom>
        </p:spPr>
        <p:txBody>
          <a:bodyPr lIns="68580" tIns="34290" rIns="68580" bIns="3429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sz="2400" b="1" dirty="0"/>
              <a:t>…In the days after a match of the German National team, if </a:t>
            </a:r>
            <a:endParaRPr lang="en-GB" sz="2400" dirty="0">
              <a:solidFill>
                <a:schemeClr val="bg1"/>
              </a:solidFill>
              <a:highlight>
                <a:srgbClr val="800000"/>
              </a:highlight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9C25627-150E-423A-A1D7-EF0EE05225F8}"/>
              </a:ext>
            </a:extLst>
          </p:cNvPr>
          <p:cNvCxnSpPr>
            <a:stCxn id="59" idx="2"/>
          </p:cNvCxnSpPr>
          <p:nvPr/>
        </p:nvCxnSpPr>
        <p:spPr>
          <a:xfrm flipH="1">
            <a:off x="6109636" y="2576744"/>
            <a:ext cx="344487" cy="4778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4E670F3-D67D-4206-BCCD-49553EF718D1}"/>
              </a:ext>
            </a:extLst>
          </p:cNvPr>
          <p:cNvCxnSpPr>
            <a:cxnSpLocks/>
            <a:stCxn id="59" idx="2"/>
          </p:cNvCxnSpPr>
          <p:nvPr/>
        </p:nvCxnSpPr>
        <p:spPr>
          <a:xfrm>
            <a:off x="6454123" y="2576744"/>
            <a:ext cx="385763" cy="4746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D0FE402-F2D5-4FCB-AECE-75C5A71C75C1}"/>
              </a:ext>
            </a:extLst>
          </p:cNvPr>
          <p:cNvGrpSpPr>
            <a:grpSpLocks/>
          </p:cNvGrpSpPr>
          <p:nvPr/>
        </p:nvGrpSpPr>
        <p:grpSpPr bwMode="auto">
          <a:xfrm>
            <a:off x="1674994" y="2469998"/>
            <a:ext cx="5496679" cy="3664333"/>
            <a:chOff x="-407386" y="2050310"/>
            <a:chExt cx="5497622" cy="3664989"/>
          </a:xfrm>
        </p:grpSpPr>
        <p:sp>
          <p:nvSpPr>
            <p:cNvPr id="63" name="Title 6">
              <a:extLst>
                <a:ext uri="{FF2B5EF4-FFF2-40B4-BE49-F238E27FC236}">
                  <a16:creationId xmlns:a16="http://schemas.microsoft.com/office/drawing/2014/main" id="{F904FC8F-E849-4F7F-BB97-05671EA52ADF}"/>
                </a:ext>
              </a:extLst>
            </p:cNvPr>
            <p:cNvSpPr txBox="1">
              <a:spLocks/>
            </p:cNvSpPr>
            <p:nvPr/>
          </p:nvSpPr>
          <p:spPr>
            <a:xfrm>
              <a:off x="1086407" y="4765645"/>
              <a:ext cx="4003829" cy="455363"/>
            </a:xfrm>
            <a:prstGeom prst="rect">
              <a:avLst/>
            </a:prstGeom>
          </p:spPr>
          <p:txBody>
            <a:bodyPr lIns="68580" tIns="34290" rIns="68580" bIns="3429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GB" sz="1950" b="1" dirty="0"/>
                <a:t>Attacks on immigrants decreases</a:t>
              </a:r>
              <a:endParaRPr lang="en-GB" sz="1950" dirty="0">
                <a:solidFill>
                  <a:schemeClr val="bg1"/>
                </a:solidFill>
                <a:highlight>
                  <a:srgbClr val="800000"/>
                </a:highlight>
              </a:endParaRPr>
            </a:p>
          </p:txBody>
        </p:sp>
        <p:sp>
          <p:nvSpPr>
            <p:cNvPr id="64" name="Title 6">
              <a:extLst>
                <a:ext uri="{FF2B5EF4-FFF2-40B4-BE49-F238E27FC236}">
                  <a16:creationId xmlns:a16="http://schemas.microsoft.com/office/drawing/2014/main" id="{54CF0565-86CB-48E5-9C73-A7FBA2B89234}"/>
                </a:ext>
              </a:extLst>
            </p:cNvPr>
            <p:cNvSpPr txBox="1">
              <a:spLocks/>
            </p:cNvSpPr>
            <p:nvPr/>
          </p:nvSpPr>
          <p:spPr>
            <a:xfrm>
              <a:off x="1849485" y="2878648"/>
              <a:ext cx="2148674" cy="994172"/>
            </a:xfrm>
            <a:prstGeom prst="rect">
              <a:avLst/>
            </a:prstGeom>
          </p:spPr>
          <p:txBody>
            <a:bodyPr lIns="68580" tIns="34290" rIns="68580" bIns="3429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en-GB" sz="2400" b="1" dirty="0"/>
                <a:t>Germany wins</a:t>
              </a:r>
              <a:endParaRPr lang="en-GB" sz="2400" dirty="0">
                <a:solidFill>
                  <a:schemeClr val="bg1"/>
                </a:solidFill>
                <a:highlight>
                  <a:srgbClr val="800000"/>
                </a:highlight>
              </a:endParaRP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CE294E95-385A-4F8A-B23C-378C865A571B}"/>
                </a:ext>
              </a:extLst>
            </p:cNvPr>
            <p:cNvCxnSpPr>
              <a:cxnSpLocks/>
              <a:stCxn id="64" idx="2"/>
            </p:cNvCxnSpPr>
            <p:nvPr/>
          </p:nvCxnSpPr>
          <p:spPr>
            <a:xfrm>
              <a:off x="2924515" y="3873469"/>
              <a:ext cx="0" cy="5747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Arrow: Down 65">
              <a:extLst>
                <a:ext uri="{FF2B5EF4-FFF2-40B4-BE49-F238E27FC236}">
                  <a16:creationId xmlns:a16="http://schemas.microsoft.com/office/drawing/2014/main" id="{F5AE6AFD-F776-4755-9603-BADB8D887C3E}"/>
                </a:ext>
              </a:extLst>
            </p:cNvPr>
            <p:cNvSpPr/>
            <p:nvPr/>
          </p:nvSpPr>
          <p:spPr>
            <a:xfrm>
              <a:off x="2289406" y="5221499"/>
              <a:ext cx="328669" cy="493800"/>
            </a:xfrm>
            <a:prstGeom prst="downArrow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675"/>
            </a:p>
          </p:txBody>
        </p:sp>
        <p:pic>
          <p:nvPicPr>
            <p:cNvPr id="67" name="Picture 33" descr="A picture containing person, sport, athletic game, group&#10;&#10;Description automatically generated">
              <a:extLst>
                <a:ext uri="{FF2B5EF4-FFF2-40B4-BE49-F238E27FC236}">
                  <a16:creationId xmlns:a16="http://schemas.microsoft.com/office/drawing/2014/main" id="{D4268BEE-78DB-4337-B4C9-BF47A9938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7386" y="2050310"/>
              <a:ext cx="2093807" cy="1570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Graphic 40" descr="Smiling face with solid fill with solid fill">
              <a:extLst>
                <a:ext uri="{FF2B5EF4-FFF2-40B4-BE49-F238E27FC236}">
                  <a16:creationId xmlns:a16="http://schemas.microsoft.com/office/drawing/2014/main" id="{2D230FD5-657D-4B11-BCA8-DA5615DD95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3077" y="2615944"/>
              <a:ext cx="482867" cy="482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Graphic 41" descr="Smiling face with solid fill with solid fill">
              <a:extLst>
                <a:ext uri="{FF2B5EF4-FFF2-40B4-BE49-F238E27FC236}">
                  <a16:creationId xmlns:a16="http://schemas.microsoft.com/office/drawing/2014/main" id="{D5FB935E-6D22-4D76-8692-1E4B6088D0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6401" y="5136046"/>
              <a:ext cx="426266" cy="426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6B3D7CF-0E42-4AD1-A9EF-D7CAC645A4A7}"/>
              </a:ext>
            </a:extLst>
          </p:cNvPr>
          <p:cNvGrpSpPr/>
          <p:nvPr/>
        </p:nvGrpSpPr>
        <p:grpSpPr>
          <a:xfrm>
            <a:off x="6639307" y="2545202"/>
            <a:ext cx="4635837" cy="4257117"/>
            <a:chOff x="6639307" y="2545202"/>
            <a:chExt cx="4635837" cy="4257117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A78FF9B-6B94-4AAA-A1B2-986205D3E4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9307" y="3042890"/>
              <a:ext cx="4306888" cy="3759429"/>
              <a:chOff x="4571999" y="2631404"/>
              <a:chExt cx="4306432" cy="3760102"/>
            </a:xfrm>
          </p:grpSpPr>
          <p:sp>
            <p:nvSpPr>
              <p:cNvPr id="71" name="Title 6">
                <a:extLst>
                  <a:ext uri="{FF2B5EF4-FFF2-40B4-BE49-F238E27FC236}">
                    <a16:creationId xmlns:a16="http://schemas.microsoft.com/office/drawing/2014/main" id="{5D233795-13CD-4ADC-8CF7-7BC944983F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55357" y="4860930"/>
                <a:ext cx="3723074" cy="348830"/>
              </a:xfrm>
              <a:prstGeom prst="rect">
                <a:avLst/>
              </a:prstGeom>
            </p:spPr>
            <p:txBody>
              <a:bodyPr lIns="68580" tIns="34290" rIns="68580" bIns="34290" anchor="ctr">
                <a:normAutofit fontScale="9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defRPr/>
                </a:pPr>
                <a:r>
                  <a:rPr lang="en-GB" sz="1950" b="1" dirty="0"/>
                  <a:t>Attacks on immigrants increases</a:t>
                </a:r>
                <a:endParaRPr lang="en-GB" sz="1950" dirty="0">
                  <a:solidFill>
                    <a:schemeClr val="bg1"/>
                  </a:solidFill>
                  <a:highlight>
                    <a:srgbClr val="800000"/>
                  </a:highlight>
                </a:endParaRPr>
              </a:p>
            </p:txBody>
          </p:sp>
          <p:sp>
            <p:nvSpPr>
              <p:cNvPr id="72" name="Title 6">
                <a:extLst>
                  <a:ext uri="{FF2B5EF4-FFF2-40B4-BE49-F238E27FC236}">
                    <a16:creationId xmlns:a16="http://schemas.microsoft.com/office/drawing/2014/main" id="{C1BA4BC0-BFB4-407D-81C7-0A38A9A0C7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1999" y="3002662"/>
                <a:ext cx="2148674" cy="910726"/>
              </a:xfrm>
              <a:prstGeom prst="rect">
                <a:avLst/>
              </a:prstGeom>
            </p:spPr>
            <p:txBody>
              <a:bodyPr lIns="68580" tIns="34290" rIns="68580" bIns="34290" anchor="ctr">
                <a:normAutofit fontScale="975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en-GB" sz="2400" b="1" dirty="0"/>
                  <a:t>Germany loose</a:t>
                </a:r>
                <a:endParaRPr lang="en-GB" sz="2400" dirty="0">
                  <a:solidFill>
                    <a:schemeClr val="bg1"/>
                  </a:solidFill>
                  <a:highlight>
                    <a:srgbClr val="800000"/>
                  </a:highlight>
                </a:endParaRPr>
              </a:p>
            </p:txBody>
          </p: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808D5205-B41A-4ACA-A09D-BB326FC6426C}"/>
                  </a:ext>
                </a:extLst>
              </p:cNvPr>
              <p:cNvCxnSpPr>
                <a:cxnSpLocks/>
                <a:stCxn id="72" idx="2"/>
              </p:cNvCxnSpPr>
              <p:nvPr/>
            </p:nvCxnSpPr>
            <p:spPr>
              <a:xfrm>
                <a:off x="5646623" y="3912746"/>
                <a:ext cx="0" cy="72561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Arrow: Down 73">
                <a:extLst>
                  <a:ext uri="{FF2B5EF4-FFF2-40B4-BE49-F238E27FC236}">
                    <a16:creationId xmlns:a16="http://schemas.microsoft.com/office/drawing/2014/main" id="{581AC6DF-2820-4951-945B-E523AF4825B9}"/>
                  </a:ext>
                </a:extLst>
              </p:cNvPr>
              <p:cNvSpPr/>
              <p:nvPr/>
            </p:nvSpPr>
            <p:spPr>
              <a:xfrm rot="10800000">
                <a:off x="5641861" y="5236959"/>
                <a:ext cx="328578" cy="493800"/>
              </a:xfrm>
              <a:prstGeom prst="downArrow">
                <a:avLst/>
              </a:prstGeom>
              <a:solidFill>
                <a:srgbClr val="C00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675" dirty="0"/>
              </a:p>
            </p:txBody>
          </p:sp>
          <p:sp>
            <p:nvSpPr>
              <p:cNvPr id="75" name="Picture 35">
                <a:extLst>
                  <a:ext uri="{FF2B5EF4-FFF2-40B4-BE49-F238E27FC236}">
                    <a16:creationId xmlns:a16="http://schemas.microsoft.com/office/drawing/2014/main" id="{D1964FB8-5EC3-436D-8400-546BDF9C2C4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031392" y="2790640"/>
                <a:ext cx="1797728" cy="9438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822433"/>
                  </a:buClr>
                  <a:buChar char="•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en-GB" altLang="en-US" sz="900">
                  <a:solidFill>
                    <a:schemeClr val="bg1"/>
                  </a:solidFill>
                </a:endParaRPr>
              </a:p>
            </p:txBody>
          </p:sp>
          <p:pic>
            <p:nvPicPr>
              <p:cNvPr id="76" name="Graphic 37" descr="Angry face with solid fill with solid fill">
                <a:extLst>
                  <a:ext uri="{FF2B5EF4-FFF2-40B4-BE49-F238E27FC236}">
                    <a16:creationId xmlns:a16="http://schemas.microsoft.com/office/drawing/2014/main" id="{BD4153FA-7BDF-4D42-A217-62C0404810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28717" y="2631404"/>
                <a:ext cx="426266" cy="426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" name="Graphic 38" descr="Angry face with solid fill with solid fill">
                <a:extLst>
                  <a:ext uri="{FF2B5EF4-FFF2-40B4-BE49-F238E27FC236}">
                    <a16:creationId xmlns:a16="http://schemas.microsoft.com/office/drawing/2014/main" id="{07EC6715-AF27-4FC3-BE8C-B5BDD67A9E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7148" y="5157744"/>
                <a:ext cx="426266" cy="426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8" name="Picture 43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64637161-EB64-4AB9-9614-1204AF1F9C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74803" y="5384777"/>
                <a:ext cx="1797728" cy="1006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9" name="Picture 78" descr="A group of football players on a field&#10;&#10;Description automatically generated with medium confidence">
              <a:extLst>
                <a:ext uri="{FF2B5EF4-FFF2-40B4-BE49-F238E27FC236}">
                  <a16:creationId xmlns:a16="http://schemas.microsoft.com/office/drawing/2014/main" id="{72F542D2-8073-4525-BC5A-477A5595E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07526" y="2545202"/>
              <a:ext cx="2467618" cy="1388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4893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979878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5000" dirty="0">
                <a:solidFill>
                  <a:schemeClr val="tx2"/>
                </a:solidFill>
              </a:rPr>
              <a:t>Mechanisms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A37EC2-0814-455C-9112-253FD8564086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51384" y="5418949"/>
            <a:ext cx="9073008" cy="349326"/>
          </a:xfrm>
          <a:prstGeom prst="rect">
            <a:avLst/>
          </a:prstGeom>
          <a:blipFill>
            <a:blip r:embed="rId3"/>
            <a:stretch>
              <a:fillRect b="-8772"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</a:rPr>
              <a:t> 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0FF093-6D20-4829-BBE5-8CEBBDE480E6}"/>
              </a:ext>
            </a:extLst>
          </p:cNvPr>
          <p:cNvSpPr txBox="1"/>
          <p:nvPr/>
        </p:nvSpPr>
        <p:spPr>
          <a:xfrm>
            <a:off x="1836721" y="2177956"/>
            <a:ext cx="7200900" cy="1776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sz="1400" b="1" dirty="0">
                <a:latin typeface="Segoe UI Historic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Attitude against immigrants </a:t>
            </a:r>
          </a:p>
          <a:p>
            <a:pPr>
              <a:lnSpc>
                <a:spcPct val="150000"/>
              </a:lnSpc>
              <a:defRPr/>
            </a:pPr>
            <a:r>
              <a:rPr lang="en-US" sz="1400" i="1" dirty="0">
                <a:latin typeface="Segoe UI Historic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Is (country) made a worse or a better place to live by people coming to live here from other countries? Score from 0 (worse place to live) to 10 (better place to live)</a:t>
            </a:r>
            <a:endParaRPr lang="en-US" sz="14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1400" b="1" dirty="0">
                <a:latin typeface="Segoe UI Historic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2.  Mood</a:t>
            </a:r>
          </a:p>
          <a:p>
            <a:pPr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1400" i="1" dirty="0">
                <a:latin typeface="Segoe UI Historic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Taking all things together, how happy would you say you are ? (on a scale from 0 to 10)</a:t>
            </a:r>
            <a:endParaRPr lang="en-US" sz="14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471100FE-895E-4449-845A-CFCDCC674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34" y="1447707"/>
            <a:ext cx="6913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800">
                <a:solidFill>
                  <a:schemeClr val="tx1"/>
                </a:solidFill>
              </a:rPr>
              <a:t>European Social Survey</a:t>
            </a: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EE4133DD-7750-400C-80BA-CFE298870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34" y="4160742"/>
            <a:ext cx="6911975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We compare answers of different respondents before and after matches of their national team.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400" dirty="0">
                <a:solidFill>
                  <a:schemeClr val="tx1"/>
                </a:solidFill>
              </a:rPr>
              <a:t>as in De </a:t>
            </a:r>
            <a:r>
              <a:rPr lang="en-GB" altLang="en-US" sz="1400" dirty="0" err="1">
                <a:solidFill>
                  <a:schemeClr val="tx1"/>
                </a:solidFill>
              </a:rPr>
              <a:t>Petris</a:t>
            </a:r>
            <a:r>
              <a:rPr lang="en-GB" altLang="en-US" sz="1400" dirty="0">
                <a:solidFill>
                  <a:schemeClr val="tx1"/>
                </a:solidFill>
              </a:rPr>
              <a:t> et al. 2020</a:t>
            </a:r>
          </a:p>
        </p:txBody>
      </p:sp>
    </p:spTree>
    <p:extLst>
      <p:ext uri="{BB962C8B-B14F-4D97-AF65-F5344CB8AC3E}">
        <p14:creationId xmlns:p14="http://schemas.microsoft.com/office/powerpoint/2010/main" val="2768129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979878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5000" dirty="0">
                <a:solidFill>
                  <a:schemeClr val="tx2"/>
                </a:solidFill>
              </a:rPr>
              <a:t>Mechanisms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1" name="Group 7">
            <a:extLst>
              <a:ext uri="{FF2B5EF4-FFF2-40B4-BE49-F238E27FC236}">
                <a16:creationId xmlns:a16="http://schemas.microsoft.com/office/drawing/2014/main" id="{D0746B40-FD42-469B-A289-C26784E8F331}"/>
              </a:ext>
            </a:extLst>
          </p:cNvPr>
          <p:cNvGrpSpPr>
            <a:grpSpLocks/>
          </p:cNvGrpSpPr>
          <p:nvPr/>
        </p:nvGrpSpPr>
        <p:grpSpPr bwMode="auto">
          <a:xfrm>
            <a:off x="1790169" y="1669429"/>
            <a:ext cx="8996362" cy="4157662"/>
            <a:chOff x="229895" y="305217"/>
            <a:chExt cx="8996336" cy="4151592"/>
          </a:xfrm>
        </p:grpSpPr>
        <p:grpSp>
          <p:nvGrpSpPr>
            <p:cNvPr id="22" name="Group 8">
              <a:extLst>
                <a:ext uri="{FF2B5EF4-FFF2-40B4-BE49-F238E27FC236}">
                  <a16:creationId xmlns:a16="http://schemas.microsoft.com/office/drawing/2014/main" id="{B04173BE-791E-4A59-B09B-FE05B3C997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9895" y="305217"/>
              <a:ext cx="5544616" cy="3323177"/>
              <a:chOff x="229895" y="305217"/>
              <a:chExt cx="5544616" cy="3323177"/>
            </a:xfrm>
          </p:grpSpPr>
          <p:pic>
            <p:nvPicPr>
              <p:cNvPr id="26" name="Picture 14">
                <a:extLst>
                  <a:ext uri="{FF2B5EF4-FFF2-40B4-BE49-F238E27FC236}">
                    <a16:creationId xmlns:a16="http://schemas.microsoft.com/office/drawing/2014/main" id="{58EB0A24-1342-4567-BDB3-0A73472DBC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895" y="554843"/>
                <a:ext cx="5544616" cy="3073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Text Box 58">
                <a:extLst>
                  <a:ext uri="{FF2B5EF4-FFF2-40B4-BE49-F238E27FC236}">
                    <a16:creationId xmlns:a16="http://schemas.microsoft.com/office/drawing/2014/main" id="{28737CEC-89EB-4627-9B15-23E20C2D7A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48274" y="305217"/>
                <a:ext cx="1219200" cy="215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Clr>
                    <a:srgbClr val="822433"/>
                  </a:buClr>
                  <a:buChar char="•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ts val="1000"/>
                  </a:spcAft>
                  <a:buClrTx/>
                  <a:buNone/>
                </a:pPr>
                <a:r>
                  <a:rPr lang="en-US" altLang="en-US" sz="900" b="1">
                    <a:solidFill>
                      <a:schemeClr val="tx1"/>
                    </a:solidFill>
                    <a:latin typeface="Segoe UI Historic" panose="020B0502040204020203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Figure 7</a:t>
                </a:r>
                <a:endParaRPr lang="en-US" altLang="en-US" sz="900" i="1">
                  <a:solidFill>
                    <a:schemeClr val="tx1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3" name="Group 10">
              <a:extLst>
                <a:ext uri="{FF2B5EF4-FFF2-40B4-BE49-F238E27FC236}">
                  <a16:creationId xmlns:a16="http://schemas.microsoft.com/office/drawing/2014/main" id="{70D07D8B-CC14-452E-8DD3-85B318988B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25912" y="1529961"/>
              <a:ext cx="4300319" cy="2926848"/>
              <a:chOff x="4278212" y="-1492639"/>
              <a:chExt cx="4300319" cy="2926848"/>
            </a:xfrm>
          </p:grpSpPr>
          <p:pic>
            <p:nvPicPr>
              <p:cNvPr id="24" name="Picture 12">
                <a:extLst>
                  <a:ext uri="{FF2B5EF4-FFF2-40B4-BE49-F238E27FC236}">
                    <a16:creationId xmlns:a16="http://schemas.microsoft.com/office/drawing/2014/main" id="{F58A251F-5538-4F64-B496-A7EDB811D9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8212" y="-1348351"/>
                <a:ext cx="4300319" cy="2782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Text Box 60">
                <a:extLst>
                  <a:ext uri="{FF2B5EF4-FFF2-40B4-BE49-F238E27FC236}">
                    <a16:creationId xmlns:a16="http://schemas.microsoft.com/office/drawing/2014/main" id="{2B627B0E-13AD-434E-808A-25E1E9CFD9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66871" y="-1492639"/>
                <a:ext cx="685800" cy="177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Clr>
                    <a:srgbClr val="822433"/>
                  </a:buClr>
                  <a:buChar char="•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just">
                  <a:spcBef>
                    <a:spcPct val="0"/>
                  </a:spcBef>
                  <a:spcAft>
                    <a:spcPts val="1000"/>
                  </a:spcAft>
                  <a:buClrTx/>
                  <a:buNone/>
                </a:pPr>
                <a:r>
                  <a:rPr lang="en-US" altLang="en-US" sz="900" b="1">
                    <a:solidFill>
                      <a:schemeClr val="tx1"/>
                    </a:solidFill>
                    <a:latin typeface="Segoe UI Historic" panose="020B0502040204020203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Figure 8</a:t>
                </a:r>
                <a:endParaRPr lang="en-US" altLang="en-US" sz="900" i="1">
                  <a:solidFill>
                    <a:schemeClr val="tx1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19BFFE8-8D21-45B3-8CF0-DD99C8843927}"/>
              </a:ext>
            </a:extLst>
          </p:cNvPr>
          <p:cNvSpPr txBox="1"/>
          <p:nvPr/>
        </p:nvSpPr>
        <p:spPr>
          <a:xfrm>
            <a:off x="1926216" y="5373734"/>
            <a:ext cx="482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But… statistical issues (small sample)</a:t>
            </a:r>
          </a:p>
        </p:txBody>
      </p:sp>
    </p:spTree>
    <p:extLst>
      <p:ext uri="{BB962C8B-B14F-4D97-AF65-F5344CB8AC3E}">
        <p14:creationId xmlns:p14="http://schemas.microsoft.com/office/powerpoint/2010/main" val="9493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979878" cy="775008"/>
          </a:xfrm>
        </p:spPr>
        <p:txBody>
          <a:bodyPr anchor="t">
            <a:normAutofit/>
          </a:bodyPr>
          <a:lstStyle/>
          <a:p>
            <a:pPr algn="l"/>
            <a:r>
              <a:rPr lang="en-GB" sz="2800" dirty="0">
                <a:solidFill>
                  <a:schemeClr val="tx2"/>
                </a:solidFill>
              </a:rPr>
              <a:t>Longer term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1">
            <a:extLst>
              <a:ext uri="{FF2B5EF4-FFF2-40B4-BE49-F238E27FC236}">
                <a16:creationId xmlns:a16="http://schemas.microsoft.com/office/drawing/2014/main" id="{FB5E7363-78EF-4B73-B034-10B69F66B164}"/>
              </a:ext>
            </a:extLst>
          </p:cNvPr>
          <p:cNvGrpSpPr>
            <a:grpSpLocks/>
          </p:cNvGrpSpPr>
          <p:nvPr/>
        </p:nvGrpSpPr>
        <p:grpSpPr bwMode="auto">
          <a:xfrm>
            <a:off x="2561617" y="1724169"/>
            <a:ext cx="7382435" cy="5022759"/>
            <a:chOff x="0" y="195879"/>
            <a:chExt cx="7280712" cy="4955126"/>
          </a:xfrm>
        </p:grpSpPr>
        <p:grpSp>
          <p:nvGrpSpPr>
            <p:cNvPr id="19" name="Group 16">
              <a:extLst>
                <a:ext uri="{FF2B5EF4-FFF2-40B4-BE49-F238E27FC236}">
                  <a16:creationId xmlns:a16="http://schemas.microsoft.com/office/drawing/2014/main" id="{6F81A4C6-F81A-400C-8F3D-F40DF53549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257175"/>
              <a:ext cx="7280712" cy="4893830"/>
              <a:chOff x="11018" y="8098"/>
              <a:chExt cx="7330447" cy="4918550"/>
            </a:xfrm>
          </p:grpSpPr>
          <p:pic>
            <p:nvPicPr>
              <p:cNvPr id="29" name="Picture 18">
                <a:extLst>
                  <a:ext uri="{FF2B5EF4-FFF2-40B4-BE49-F238E27FC236}">
                    <a16:creationId xmlns:a16="http://schemas.microsoft.com/office/drawing/2014/main" id="{34663C69-8745-4578-BE3F-33A6730F32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601" y="35404"/>
                <a:ext cx="3614864" cy="2370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19">
                <a:extLst>
                  <a:ext uri="{FF2B5EF4-FFF2-40B4-BE49-F238E27FC236}">
                    <a16:creationId xmlns:a16="http://schemas.microsoft.com/office/drawing/2014/main" id="{188876DB-2AC5-4DE5-A8EB-C1ED59D9FB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98" y="8098"/>
                <a:ext cx="3588813" cy="2376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20">
                <a:extLst>
                  <a:ext uri="{FF2B5EF4-FFF2-40B4-BE49-F238E27FC236}">
                    <a16:creationId xmlns:a16="http://schemas.microsoft.com/office/drawing/2014/main" id="{15DB31D7-37EA-4A19-8F61-0D54B09197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18" y="2494412"/>
                <a:ext cx="3614093" cy="23697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21">
                <a:extLst>
                  <a:ext uri="{FF2B5EF4-FFF2-40B4-BE49-F238E27FC236}">
                    <a16:creationId xmlns:a16="http://schemas.microsoft.com/office/drawing/2014/main" id="{D183D18D-3DCD-44D8-9D32-A36C8984FF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5110" y="2509047"/>
                <a:ext cx="3662276" cy="2417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" name="Text Box 3">
              <a:extLst>
                <a:ext uri="{FF2B5EF4-FFF2-40B4-BE49-F238E27FC236}">
                  <a16:creationId xmlns:a16="http://schemas.microsoft.com/office/drawing/2014/main" id="{83D6E102-31F1-4542-933B-EBA8B0A622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2067" y="195879"/>
              <a:ext cx="972666" cy="304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just">
                <a:spcBef>
                  <a:spcPct val="0"/>
                </a:spcBef>
                <a:spcAft>
                  <a:spcPts val="1000"/>
                </a:spcAft>
                <a:buClrTx/>
                <a:buNone/>
              </a:pPr>
              <a:r>
                <a:rPr lang="en-US" altLang="en-US" sz="1100" b="1">
                  <a:solidFill>
                    <a:schemeClr val="tx1"/>
                  </a:solidFill>
                  <a:latin typeface="Segoe UI Historic" panose="020B0502040204020203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Figure 9</a:t>
              </a:r>
              <a:endParaRPr lang="en-US" altLang="en-US" sz="1100" i="1"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EB4D421-6909-4733-81CC-F563F36A40C6}"/>
              </a:ext>
            </a:extLst>
          </p:cNvPr>
          <p:cNvSpPr txBox="1"/>
          <p:nvPr/>
        </p:nvSpPr>
        <p:spPr>
          <a:xfrm>
            <a:off x="2247948" y="1493337"/>
            <a:ext cx="820891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200" dirty="0">
                <a:solidFill>
                  <a:srgbClr val="790022"/>
                </a:solidFill>
              </a:rPr>
              <a:t>We have only looked at the effects  </a:t>
            </a:r>
            <a:r>
              <a:rPr lang="en-GB" sz="1200" dirty="0"/>
              <a:t>in the</a:t>
            </a:r>
            <a:r>
              <a:rPr lang="en-GB" sz="1200" b="1" dirty="0">
                <a:highlight>
                  <a:srgbClr val="C0C0C0"/>
                </a:highlight>
              </a:rPr>
              <a:t> 2 days after the match</a:t>
            </a:r>
            <a:r>
              <a:rPr lang="en-GB" sz="1200" b="1" dirty="0"/>
              <a:t>. </a:t>
            </a:r>
            <a:r>
              <a:rPr lang="en-GB" sz="1200" dirty="0">
                <a:solidFill>
                  <a:srgbClr val="790022"/>
                </a:solidFill>
              </a:rPr>
              <a:t>What about cumulative effect and more longer term effect ?</a:t>
            </a:r>
          </a:p>
        </p:txBody>
      </p:sp>
    </p:spTree>
    <p:extLst>
      <p:ext uri="{BB962C8B-B14F-4D97-AF65-F5344CB8AC3E}">
        <p14:creationId xmlns:p14="http://schemas.microsoft.com/office/powerpoint/2010/main" val="1831253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979878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5000" dirty="0">
                <a:solidFill>
                  <a:schemeClr val="tx2"/>
                </a:solidFill>
              </a:rPr>
              <a:t>Conclusion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FCBEEB-C241-4759-B98A-E820F5742AC5}"/>
              </a:ext>
            </a:extLst>
          </p:cNvPr>
          <p:cNvSpPr txBox="1"/>
          <p:nvPr/>
        </p:nvSpPr>
        <p:spPr>
          <a:xfrm>
            <a:off x="1969803" y="2727065"/>
            <a:ext cx="76327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en-US" sz="1600" b="1" dirty="0"/>
              <a:t>Banal</a:t>
            </a:r>
            <a:r>
              <a:rPr lang="en-US" sz="1600" dirty="0"/>
              <a:t> </a:t>
            </a:r>
            <a:r>
              <a:rPr lang="en-US" sz="1600" b="1" dirty="0"/>
              <a:t>Sports nationalism matters.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sz="1600" b="1" dirty="0"/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b="1" dirty="0"/>
              <a:t>The impact of sports nationalism on anti-immigrant attitudes (and behaviors) depends on the result of matches..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sz="1600" b="1" dirty="0"/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/>
              <a:t>Nationalism and xenophobia are not thought of as stemming from unadulterated ideology, but rather from a</a:t>
            </a:r>
            <a:r>
              <a:rPr lang="en-US" sz="1600" b="1" dirty="0"/>
              <a:t> multi-dimensional construct of attitude, behaviors, and mood states </a:t>
            </a:r>
            <a:endParaRPr lang="en-GB" sz="1600" b="1" dirty="0"/>
          </a:p>
          <a:p>
            <a:pPr>
              <a:defRPr/>
            </a:pP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173450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2168E9E-94E9-4BE3-B88C-C8A468117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2107AC1-AA0D-4097-B03D-FD3C632AB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8D231A-EC46-4736-B00F-76D307082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9" y="-5487"/>
            <a:ext cx="12189867" cy="685800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9910" y="0"/>
            <a:ext cx="7869544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996">
                <a:srgbClr val="1F2D29">
                  <a:alpha val="4000"/>
                </a:srgbClr>
              </a:gs>
              <a:gs pos="20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2282700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3167" y="2590984"/>
            <a:ext cx="7369642" cy="36084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8000"/>
              <a:t>ONE LAST ANECDOTE</a:t>
            </a:r>
          </a:p>
        </p:txBody>
      </p:sp>
    </p:spTree>
    <p:extLst>
      <p:ext uri="{BB962C8B-B14F-4D97-AF65-F5344CB8AC3E}">
        <p14:creationId xmlns:p14="http://schemas.microsoft.com/office/powerpoint/2010/main" val="215531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979878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5000" dirty="0">
                <a:solidFill>
                  <a:schemeClr val="tx2"/>
                </a:solidFill>
              </a:rPr>
              <a:t>England: EURO 2021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F776C3B-33A2-4BB8-A875-2FCE134A8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803" y="1734208"/>
            <a:ext cx="4540469" cy="2554014"/>
          </a:xfrm>
          <a:prstGeom prst="rect">
            <a:avLst/>
          </a:prstGeom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5739902-FA69-45C8-983A-4F75CBDDE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217" y="1734208"/>
            <a:ext cx="2581901" cy="2406788"/>
          </a:xfrm>
          <a:prstGeom prst="rect">
            <a:avLst/>
          </a:prstGeom>
        </p:spPr>
      </p:pic>
      <p:pic>
        <p:nvPicPr>
          <p:cNvPr id="9" name="Picture 8" descr="A person holding a flag&#10;&#10;Description automatically generated with medium confidence">
            <a:extLst>
              <a:ext uri="{FF2B5EF4-FFF2-40B4-BE49-F238E27FC236}">
                <a16:creationId xmlns:a16="http://schemas.microsoft.com/office/drawing/2014/main" id="{4FB205B1-2CFC-42B6-B9F0-CC67E9085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564" y="4974504"/>
            <a:ext cx="3079735" cy="1732351"/>
          </a:xfrm>
          <a:prstGeom prst="rect">
            <a:avLst/>
          </a:prstGeom>
        </p:spPr>
      </p:pic>
      <p:pic>
        <p:nvPicPr>
          <p:cNvPr id="13" name="Picture 12" descr="A picture containing text, person, person, player&#10;&#10;Description automatically generated">
            <a:extLst>
              <a:ext uri="{FF2B5EF4-FFF2-40B4-BE49-F238E27FC236}">
                <a16:creationId xmlns:a16="http://schemas.microsoft.com/office/drawing/2014/main" id="{2B83303E-8CD9-4D3C-AC81-5E5334B1B3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7266" y="4173747"/>
            <a:ext cx="2581901" cy="258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05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979878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5000" dirty="0">
                <a:solidFill>
                  <a:schemeClr val="tx2"/>
                </a:solidFill>
              </a:rPr>
              <a:t>England: EURO 2021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" name="Picture 14" descr="A group of men in red shirts&#10;&#10;Description automatically generated with low confidence">
            <a:extLst>
              <a:ext uri="{FF2B5EF4-FFF2-40B4-BE49-F238E27FC236}">
                <a16:creationId xmlns:a16="http://schemas.microsoft.com/office/drawing/2014/main" id="{EEB81017-656B-409F-9E0F-BE2BB7A72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787" y="1583064"/>
            <a:ext cx="4394257" cy="2471770"/>
          </a:xfrm>
          <a:prstGeom prst="rect">
            <a:avLst/>
          </a:prstGeom>
        </p:spPr>
      </p:pic>
      <p:pic>
        <p:nvPicPr>
          <p:cNvPr id="5" name="Picture 4" descr="A football player kicking a ball&#10;&#10;Description automatically generated with low confidence">
            <a:extLst>
              <a:ext uri="{FF2B5EF4-FFF2-40B4-BE49-F238E27FC236}">
                <a16:creationId xmlns:a16="http://schemas.microsoft.com/office/drawing/2014/main" id="{11D60510-67C9-4ED3-BBEC-C6BCDC77A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6216" y="1583065"/>
            <a:ext cx="3813655" cy="2127088"/>
          </a:xfrm>
          <a:prstGeom prst="rect">
            <a:avLst/>
          </a:prstGeom>
        </p:spPr>
      </p:pic>
      <p:pic>
        <p:nvPicPr>
          <p:cNvPr id="1026" name="Picture 2" descr="It's coming Rome&quot;, così gli scozzesi festeggiano gli Azzurri - Adnkronos.com">
            <a:hlinkClick r:id="rId5"/>
            <a:extLst>
              <a:ext uri="{FF2B5EF4-FFF2-40B4-BE49-F238E27FC236}">
                <a16:creationId xmlns:a16="http://schemas.microsoft.com/office/drawing/2014/main" id="{8805FE78-B171-4ED7-8BF2-71B4E26CA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84" y="2118204"/>
            <a:ext cx="6585618" cy="439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599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68D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6AE5C4-EC6A-471B-9192-B58028C23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49" y="965744"/>
            <a:ext cx="3854945" cy="1831098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68D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E44CE4-10E8-4387-918B-4F6F211C4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4111828"/>
            <a:ext cx="3854945" cy="1744362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46DCAE-AF14-4AF4-BEE8-9B3B1EC21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764" y="1897610"/>
            <a:ext cx="6410084" cy="307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325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7D81C5B2-1773-43F7-95D3-9550B5901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9" y="1412875"/>
            <a:ext cx="70580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GB" altLang="en-US" sz="2800">
                <a:solidFill>
                  <a:schemeClr val="tx1"/>
                </a:solidFill>
              </a:rPr>
              <a:t>Thanks for your attention!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Feedbacks are very much appreciated</a:t>
            </a:r>
          </a:p>
        </p:txBody>
      </p:sp>
      <p:pic>
        <p:nvPicPr>
          <p:cNvPr id="17" name="Picture 2" descr="A group of people playing football&#10;&#10;Description automatically generated with low confidence">
            <a:extLst>
              <a:ext uri="{FF2B5EF4-FFF2-40B4-BE49-F238E27FC236}">
                <a16:creationId xmlns:a16="http://schemas.microsoft.com/office/drawing/2014/main" id="{017D28A0-FAD3-4824-9730-665DC8A28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2492375"/>
            <a:ext cx="61214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270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F5575-16F8-438A-82F8-E40A8E5A1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D357E40-F630-4F2E-A139-D9652AA83A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1371229"/>
              </p:ext>
            </p:extLst>
          </p:nvPr>
        </p:nvGraphicFramePr>
        <p:xfrm>
          <a:off x="2773363" y="2052638"/>
          <a:ext cx="779621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9053">
                  <a:extLst>
                    <a:ext uri="{9D8B030D-6E8A-4147-A177-3AD203B41FA5}">
                      <a16:colId xmlns:a16="http://schemas.microsoft.com/office/drawing/2014/main" val="3444453986"/>
                    </a:ext>
                  </a:extLst>
                </a:gridCol>
                <a:gridCol w="1949053">
                  <a:extLst>
                    <a:ext uri="{9D8B030D-6E8A-4147-A177-3AD203B41FA5}">
                      <a16:colId xmlns:a16="http://schemas.microsoft.com/office/drawing/2014/main" val="1246176376"/>
                    </a:ext>
                  </a:extLst>
                </a:gridCol>
                <a:gridCol w="1949053">
                  <a:extLst>
                    <a:ext uri="{9D8B030D-6E8A-4147-A177-3AD203B41FA5}">
                      <a16:colId xmlns:a16="http://schemas.microsoft.com/office/drawing/2014/main" val="2356501975"/>
                    </a:ext>
                  </a:extLst>
                </a:gridCol>
                <a:gridCol w="1949053">
                  <a:extLst>
                    <a:ext uri="{9D8B030D-6E8A-4147-A177-3AD203B41FA5}">
                      <a16:colId xmlns:a16="http://schemas.microsoft.com/office/drawing/2014/main" val="36761545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Day-2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Post-Match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Post-Loss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Post-Win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9080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No match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095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0833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374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Draw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045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9325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ext, grass, person, sport&#10;&#10;Description automatically generated">
            <a:extLst>
              <a:ext uri="{FF2B5EF4-FFF2-40B4-BE49-F238E27FC236}">
                <a16:creationId xmlns:a16="http://schemas.microsoft.com/office/drawing/2014/main" id="{72988109-3D8F-42B4-BD45-9C3E5D18F9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0207" y="326017"/>
            <a:ext cx="8536426" cy="62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43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B5E326A3-EB92-4BDA-9F77-45197E0CB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4E7D395-0531-4A17-A276-FDA3EB779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CAC996C7-7B84-4645-9AA1-6EA85EAB4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229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191" y="1064365"/>
            <a:ext cx="2856582" cy="3313671"/>
          </a:xfrm>
        </p:spPr>
        <p:txBody>
          <a:bodyPr>
            <a:normAutofit/>
          </a:bodyPr>
          <a:lstStyle/>
          <a:p>
            <a:pPr algn="l"/>
            <a:r>
              <a:rPr lang="en-GB">
                <a:solidFill>
                  <a:schemeClr val="bg1"/>
                </a:solidFill>
              </a:rPr>
              <a:t>Outline of today’s presentation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2DC315B-5680-47D9-B827-34D012FB1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769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34" name="Content Placeholder 2">
            <a:extLst>
              <a:ext uri="{FF2B5EF4-FFF2-40B4-BE49-F238E27FC236}">
                <a16:creationId xmlns:a16="http://schemas.microsoft.com/office/drawing/2014/main" id="{72B4FF5C-5940-4ECA-8225-BF20D92EB1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2452998"/>
              </p:ext>
            </p:extLst>
          </p:nvPr>
        </p:nvGraphicFramePr>
        <p:xfrm>
          <a:off x="5507182" y="897534"/>
          <a:ext cx="5889686" cy="5319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17541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00676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5000" dirty="0">
                <a:solidFill>
                  <a:schemeClr val="tx2"/>
                </a:solidFill>
              </a:rPr>
              <a:t>Why we need nationalism?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DF6287E-BFC4-449B-A818-24BB1ED86FC5}"/>
              </a:ext>
            </a:extLst>
          </p:cNvPr>
          <p:cNvSpPr txBox="1">
            <a:spLocks/>
          </p:cNvSpPr>
          <p:nvPr/>
        </p:nvSpPr>
        <p:spPr>
          <a:xfrm>
            <a:off x="5766261" y="1791968"/>
            <a:ext cx="4895831" cy="994172"/>
          </a:xfrm>
          <a:prstGeom prst="rect">
            <a:avLst/>
          </a:prstGeom>
        </p:spPr>
        <p:txBody>
          <a:bodyPr lIns="68580" tIns="34290" rIns="68580" bIns="3429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300" dirty="0"/>
              <a:t>…We need something to feel </a:t>
            </a:r>
            <a:r>
              <a:rPr lang="en-US" sz="3300" dirty="0">
                <a:highlight>
                  <a:srgbClr val="C0C0C0"/>
                </a:highlight>
              </a:rPr>
              <a:t>“we are all in this together”</a:t>
            </a:r>
          </a:p>
          <a:p>
            <a:pPr>
              <a:defRPr/>
            </a:pPr>
            <a:r>
              <a:rPr lang="en-US" sz="1800" dirty="0"/>
              <a:t>(Derbyshire 2019, </a:t>
            </a:r>
            <a:r>
              <a:rPr lang="en-US" sz="1800" i="1" dirty="0"/>
              <a:t>Financial times</a:t>
            </a:r>
            <a:r>
              <a:rPr lang="en-US" sz="1800" dirty="0"/>
              <a:t>)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7E8018F-594B-4A98-A8D1-21C910260171}"/>
              </a:ext>
            </a:extLst>
          </p:cNvPr>
          <p:cNvSpPr txBox="1">
            <a:spLocks/>
          </p:cNvSpPr>
          <p:nvPr/>
        </p:nvSpPr>
        <p:spPr>
          <a:xfrm>
            <a:off x="2081292" y="3264443"/>
            <a:ext cx="5474565" cy="994172"/>
          </a:xfrm>
          <a:prstGeom prst="rect">
            <a:avLst/>
          </a:prstGeom>
        </p:spPr>
        <p:txBody>
          <a:bodyPr lIns="68580" tIns="34290" rIns="68580" bIns="3429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300" dirty="0"/>
              <a:t>…In the end </a:t>
            </a:r>
            <a:r>
              <a:rPr lang="en-US" sz="3300" dirty="0">
                <a:highlight>
                  <a:srgbClr val="C0C0C0"/>
                </a:highlight>
              </a:rPr>
              <a:t>“we are all nationalist today” </a:t>
            </a:r>
            <a:r>
              <a:rPr lang="en-US" sz="1500" dirty="0"/>
              <a:t>(</a:t>
            </a:r>
            <a:r>
              <a:rPr lang="en-US" sz="1500" dirty="0" err="1"/>
              <a:t>Wimmer</a:t>
            </a:r>
            <a:r>
              <a:rPr lang="en-US" sz="1500" dirty="0"/>
              <a:t> 2019, </a:t>
            </a:r>
            <a:r>
              <a:rPr lang="en-US" sz="1500" i="1" dirty="0"/>
              <a:t>Foreign Affairs</a:t>
            </a:r>
            <a:r>
              <a:rPr lang="en-US" sz="1500" dirty="0"/>
              <a:t>)</a:t>
            </a:r>
            <a:endParaRPr lang="en-US" sz="330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04AB185-3367-48A1-B61B-6407608289D3}"/>
              </a:ext>
            </a:extLst>
          </p:cNvPr>
          <p:cNvSpPr txBox="1">
            <a:spLocks/>
          </p:cNvSpPr>
          <p:nvPr/>
        </p:nvSpPr>
        <p:spPr>
          <a:xfrm>
            <a:off x="4818575" y="4714724"/>
            <a:ext cx="5474565" cy="994172"/>
          </a:xfrm>
          <a:prstGeom prst="rect">
            <a:avLst/>
          </a:prstGeom>
        </p:spPr>
        <p:txBody>
          <a:bodyPr lIns="68580" tIns="34290" rIns="68580" bIns="3429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300" dirty="0"/>
              <a:t>And </a:t>
            </a:r>
            <a:r>
              <a:rPr lang="en-US" sz="3300" dirty="0">
                <a:highlight>
                  <a:srgbClr val="C0C0C0"/>
                </a:highlight>
              </a:rPr>
              <a:t>…“we cannot defeat nationalism”</a:t>
            </a:r>
          </a:p>
          <a:p>
            <a:pPr>
              <a:defRPr/>
            </a:pPr>
            <a:r>
              <a:rPr lang="en-US" sz="1500" dirty="0"/>
              <a:t>(Walt 2019, </a:t>
            </a:r>
            <a:r>
              <a:rPr lang="en-US" sz="1500" i="1" dirty="0"/>
              <a:t>Foreign Policy</a:t>
            </a:r>
            <a:r>
              <a:rPr lang="en-US" sz="15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82497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00676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5000" dirty="0">
                <a:solidFill>
                  <a:schemeClr val="tx2"/>
                </a:solidFill>
              </a:rPr>
              <a:t>But…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F60925B-D676-4533-8BE8-CBE8A1BA5A81}"/>
              </a:ext>
            </a:extLst>
          </p:cNvPr>
          <p:cNvSpPr txBox="1">
            <a:spLocks noChangeArrowheads="1"/>
          </p:cNvSpPr>
          <p:nvPr/>
        </p:nvSpPr>
        <p:spPr>
          <a:xfrm>
            <a:off x="2058704" y="2238721"/>
            <a:ext cx="5510213" cy="9937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/>
              <a:t>Nationalism has a bad reputation…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987241-5A6C-4A88-AC6B-B867D303044B}"/>
              </a:ext>
            </a:extLst>
          </p:cNvPr>
          <p:cNvSpPr txBox="1">
            <a:spLocks/>
          </p:cNvSpPr>
          <p:nvPr/>
        </p:nvSpPr>
        <p:spPr>
          <a:xfrm>
            <a:off x="3779553" y="5805833"/>
            <a:ext cx="4749800" cy="81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344488" indent="-344488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953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097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b="1"/>
              <a:t>…the big problems of nationalism is that it fuels discrimination, xenophobia, conflicts and even wars!</a:t>
            </a:r>
            <a:endParaRPr lang="en-US" b="1" dirty="0"/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746F7515-2A4F-4009-8AAF-6F827B01A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378" y="3611908"/>
            <a:ext cx="523875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CF72E1C4-47E6-498B-B609-67AC673E2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62" y="1657752"/>
            <a:ext cx="3344863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2">
            <a:extLst>
              <a:ext uri="{FF2B5EF4-FFF2-40B4-BE49-F238E27FC236}">
                <a16:creationId xmlns:a16="http://schemas.microsoft.com/office/drawing/2014/main" id="{399497D1-DA16-49FE-887C-7D6223558E6D}"/>
              </a:ext>
            </a:extLst>
          </p:cNvPr>
          <p:cNvGrpSpPr>
            <a:grpSpLocks/>
          </p:cNvGrpSpPr>
          <p:nvPr/>
        </p:nvGrpSpPr>
        <p:grpSpPr bwMode="auto">
          <a:xfrm>
            <a:off x="1969803" y="3462684"/>
            <a:ext cx="2870200" cy="2255837"/>
            <a:chOff x="3933254" y="2670500"/>
            <a:chExt cx="3757127" cy="2952541"/>
          </a:xfrm>
        </p:grpSpPr>
        <p:pic>
          <p:nvPicPr>
            <p:cNvPr id="21" name="Picture 10" descr="A picture containing person, person, outdoor, suit&#10;&#10;Description automatically generated">
              <a:extLst>
                <a:ext uri="{FF2B5EF4-FFF2-40B4-BE49-F238E27FC236}">
                  <a16:creationId xmlns:a16="http://schemas.microsoft.com/office/drawing/2014/main" id="{709D4F56-6134-46BE-A066-14A92C4B38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161"/>
            <a:stretch>
              <a:fillRect/>
            </a:stretch>
          </p:blipFill>
          <p:spPr bwMode="auto">
            <a:xfrm>
              <a:off x="3975742" y="2670500"/>
              <a:ext cx="3672151" cy="2952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61239F5-43D4-49F4-9777-0D3DDF74584A}"/>
                </a:ext>
              </a:extLst>
            </p:cNvPr>
            <p:cNvSpPr txBox="1"/>
            <p:nvPr/>
          </p:nvSpPr>
          <p:spPr>
            <a:xfrm>
              <a:off x="3933254" y="4762835"/>
              <a:ext cx="3757127" cy="54438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dirty="0">
                  <a:latin typeface="Abadi" panose="020B0604020104020204" pitchFamily="34" charset="0"/>
                </a:rPr>
                <a:t>Nationalism is an ideological poison. </a:t>
              </a:r>
              <a:r>
                <a:rPr lang="en-US" sz="1050" b="1" dirty="0" err="1">
                  <a:latin typeface="Abadi" panose="020B0604020104020204" pitchFamily="34" charset="0"/>
                </a:rPr>
                <a:t>F.W.Steinmeier</a:t>
              </a:r>
              <a:r>
                <a:rPr lang="en-US" sz="1050" b="1" dirty="0">
                  <a:latin typeface="Abadi" panose="020B0604020104020204" pitchFamily="34" charset="0"/>
                </a:rPr>
                <a:t> (President of Germany)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5151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9098640" cy="775008"/>
          </a:xfrm>
        </p:spPr>
        <p:txBody>
          <a:bodyPr anchor="t">
            <a:noAutofit/>
          </a:bodyPr>
          <a:lstStyle/>
          <a:p>
            <a:pPr algn="l"/>
            <a:r>
              <a:rPr lang="en-US" sz="2800" dirty="0">
                <a:solidFill>
                  <a:schemeClr val="tx2"/>
                </a:solidFill>
              </a:rPr>
              <a:t>Conventional explanation: there are different types of nationalism</a:t>
            </a:r>
            <a:br>
              <a:rPr lang="en-US" sz="2800" dirty="0">
                <a:solidFill>
                  <a:schemeClr val="tx2"/>
                </a:solidFill>
              </a:rPr>
            </a:br>
            <a:endParaRPr lang="en-GB" sz="2800" dirty="0">
              <a:solidFill>
                <a:schemeClr val="tx2"/>
              </a:solidFill>
            </a:endParaRP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1" name="Group 25">
            <a:extLst>
              <a:ext uri="{FF2B5EF4-FFF2-40B4-BE49-F238E27FC236}">
                <a16:creationId xmlns:a16="http://schemas.microsoft.com/office/drawing/2014/main" id="{D258A59E-DD2A-44E7-80A4-C474BC563D51}"/>
              </a:ext>
            </a:extLst>
          </p:cNvPr>
          <p:cNvGrpSpPr>
            <a:grpSpLocks/>
          </p:cNvGrpSpPr>
          <p:nvPr/>
        </p:nvGrpSpPr>
        <p:grpSpPr bwMode="auto">
          <a:xfrm>
            <a:off x="1692594" y="1855981"/>
            <a:ext cx="4186237" cy="3303588"/>
            <a:chOff x="160975" y="1096265"/>
            <a:chExt cx="5580428" cy="4404324"/>
          </a:xfrm>
        </p:grpSpPr>
        <p:pic>
          <p:nvPicPr>
            <p:cNvPr id="13" name="Picture 10" descr="A picture containing text, book, group, several&#10;&#10;Description automatically generated">
              <a:extLst>
                <a:ext uri="{FF2B5EF4-FFF2-40B4-BE49-F238E27FC236}">
                  <a16:creationId xmlns:a16="http://schemas.microsoft.com/office/drawing/2014/main" id="{6BF9D489-8091-488F-A726-5F61E103D9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975" y="4286641"/>
              <a:ext cx="1526978" cy="1213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580B89-36A4-4D7C-AA3E-3797A6BEE363}"/>
                </a:ext>
              </a:extLst>
            </p:cNvPr>
            <p:cNvSpPr txBox="1"/>
            <p:nvPr/>
          </p:nvSpPr>
          <p:spPr>
            <a:xfrm>
              <a:off x="734465" y="1096265"/>
              <a:ext cx="4515978" cy="173971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2400" b="1" dirty="0" err="1">
                  <a:solidFill>
                    <a:srgbClr val="00B050"/>
                  </a:solidFill>
                </a:rPr>
                <a:t>Healthy</a:t>
              </a:r>
              <a:r>
                <a:rPr lang="it-IT" sz="2400" b="1" dirty="0">
                  <a:solidFill>
                    <a:srgbClr val="00B050"/>
                  </a:solidFill>
                </a:rPr>
                <a:t> </a:t>
              </a:r>
              <a:r>
                <a:rPr lang="it-IT" sz="2400" b="1" dirty="0" err="1">
                  <a:solidFill>
                    <a:srgbClr val="00B050"/>
                  </a:solidFill>
                </a:rPr>
                <a:t>Nationalism</a:t>
              </a:r>
              <a:r>
                <a:rPr lang="it-IT" sz="2400" b="1" dirty="0">
                  <a:solidFill>
                    <a:srgbClr val="00B050"/>
                  </a:solidFill>
                </a:rPr>
                <a:t> </a:t>
              </a:r>
            </a:p>
            <a:p>
              <a:pPr algn="ctr">
                <a:defRPr/>
              </a:pPr>
              <a:r>
                <a:rPr lang="it-IT" sz="2400" b="1" dirty="0">
                  <a:solidFill>
                    <a:srgbClr val="00B050"/>
                  </a:solidFill>
                </a:rPr>
                <a:t>(</a:t>
              </a:r>
              <a:r>
                <a:rPr lang="it-IT" sz="2400" b="1" dirty="0" err="1">
                  <a:solidFill>
                    <a:srgbClr val="00B050"/>
                  </a:solidFill>
                </a:rPr>
                <a:t>Patriotic</a:t>
              </a:r>
              <a:r>
                <a:rPr lang="it-IT" sz="2400" b="1" dirty="0">
                  <a:solidFill>
                    <a:srgbClr val="00B050"/>
                  </a:solidFill>
                </a:rPr>
                <a:t>, </a:t>
              </a:r>
              <a:r>
                <a:rPr lang="it-IT" sz="2400" b="1" dirty="0" err="1">
                  <a:solidFill>
                    <a:srgbClr val="00B050"/>
                  </a:solidFill>
                </a:rPr>
                <a:t>Constitutional</a:t>
              </a:r>
              <a:r>
                <a:rPr lang="it-IT" sz="2400" b="1" dirty="0">
                  <a:solidFill>
                    <a:srgbClr val="00B050"/>
                  </a:solidFill>
                </a:rPr>
                <a:t>, </a:t>
              </a:r>
              <a:r>
                <a:rPr lang="it-IT" sz="2400" b="1" dirty="0" err="1">
                  <a:solidFill>
                    <a:srgbClr val="00B050"/>
                  </a:solidFill>
                </a:rPr>
                <a:t>etc</a:t>
              </a:r>
              <a:r>
                <a:rPr lang="it-IT" sz="675" dirty="0">
                  <a:solidFill>
                    <a:srgbClr val="00B050"/>
                  </a:solidFill>
                </a:rPr>
                <a:t>…)</a:t>
              </a:r>
            </a:p>
            <a:p>
              <a:pPr algn="ctr">
                <a:defRPr/>
              </a:pPr>
              <a:endParaRPr lang="it-IT" sz="675" dirty="0"/>
            </a:p>
          </p:txBody>
        </p:sp>
        <p:pic>
          <p:nvPicPr>
            <p:cNvPr id="17" name="Picture 12" descr="A picture containing sky, outdoor&#10;&#10;Description automatically generated">
              <a:extLst>
                <a:ext uri="{FF2B5EF4-FFF2-40B4-BE49-F238E27FC236}">
                  <a16:creationId xmlns:a16="http://schemas.microsoft.com/office/drawing/2014/main" id="{BBF85A25-44D1-4134-9963-92F3ED215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105"/>
            <a:stretch>
              <a:fillRect/>
            </a:stretch>
          </p:blipFill>
          <p:spPr bwMode="auto">
            <a:xfrm>
              <a:off x="169300" y="2695365"/>
              <a:ext cx="1526979" cy="1476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71C9C92-1086-4C80-B381-F2BB5C2B44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2668" y="3413639"/>
              <a:ext cx="2954129" cy="208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2" descr="Logo&#10;&#10;Description automatically generated">
              <a:extLst>
                <a:ext uri="{FF2B5EF4-FFF2-40B4-BE49-F238E27FC236}">
                  <a16:creationId xmlns:a16="http://schemas.microsoft.com/office/drawing/2014/main" id="{4405AFA9-13A9-4D54-ACE8-22F98F796C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0652" y="2812355"/>
              <a:ext cx="1800751" cy="1055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8">
            <a:extLst>
              <a:ext uri="{FF2B5EF4-FFF2-40B4-BE49-F238E27FC236}">
                <a16:creationId xmlns:a16="http://schemas.microsoft.com/office/drawing/2014/main" id="{D2BA6918-BABF-48DF-99EA-AC03B9602293}"/>
              </a:ext>
            </a:extLst>
          </p:cNvPr>
          <p:cNvGrpSpPr>
            <a:grpSpLocks/>
          </p:cNvGrpSpPr>
          <p:nvPr/>
        </p:nvGrpSpPr>
        <p:grpSpPr bwMode="auto">
          <a:xfrm>
            <a:off x="6761481" y="1943295"/>
            <a:ext cx="3757613" cy="2517775"/>
            <a:chOff x="6942966" y="564698"/>
            <a:chExt cx="5009684" cy="335693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6C9CDC-D86A-4BC5-8C88-6D4DC1E36A4A}"/>
                </a:ext>
              </a:extLst>
            </p:cNvPr>
            <p:cNvSpPr txBox="1"/>
            <p:nvPr/>
          </p:nvSpPr>
          <p:spPr>
            <a:xfrm>
              <a:off x="6942966" y="564698"/>
              <a:ext cx="5009684" cy="124667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2400" b="1" dirty="0" err="1">
                  <a:solidFill>
                    <a:srgbClr val="FF0000"/>
                  </a:solidFill>
                </a:rPr>
                <a:t>Morbid</a:t>
              </a:r>
              <a:r>
                <a:rPr lang="it-IT" sz="2400" b="1" dirty="0">
                  <a:solidFill>
                    <a:srgbClr val="FF0000"/>
                  </a:solidFill>
                </a:rPr>
                <a:t> </a:t>
              </a:r>
              <a:r>
                <a:rPr lang="it-IT" sz="2400" b="1" dirty="0" err="1">
                  <a:solidFill>
                    <a:srgbClr val="FF0000"/>
                  </a:solidFill>
                </a:rPr>
                <a:t>Nationalism</a:t>
              </a:r>
              <a:r>
                <a:rPr lang="it-IT" sz="2400" b="1" dirty="0">
                  <a:solidFill>
                    <a:srgbClr val="FF0000"/>
                  </a:solidFill>
                </a:rPr>
                <a:t> </a:t>
              </a:r>
            </a:p>
            <a:p>
              <a:pPr algn="ctr">
                <a:defRPr/>
              </a:pPr>
              <a:r>
                <a:rPr lang="it-IT" sz="2400" b="1" dirty="0">
                  <a:solidFill>
                    <a:srgbClr val="FF0000"/>
                  </a:solidFill>
                </a:rPr>
                <a:t>(</a:t>
              </a:r>
              <a:r>
                <a:rPr lang="it-IT" sz="2400" b="1" dirty="0" err="1">
                  <a:solidFill>
                    <a:srgbClr val="FF0000"/>
                  </a:solidFill>
                </a:rPr>
                <a:t>Ethnic</a:t>
              </a:r>
              <a:r>
                <a:rPr lang="it-IT" sz="2400" b="1" dirty="0">
                  <a:solidFill>
                    <a:srgbClr val="FF0000"/>
                  </a:solidFill>
                </a:rPr>
                <a:t>, </a:t>
              </a:r>
              <a:r>
                <a:rPr lang="it-IT" sz="2400" b="1" dirty="0" err="1">
                  <a:solidFill>
                    <a:srgbClr val="FF0000"/>
                  </a:solidFill>
                </a:rPr>
                <a:t>Defensive</a:t>
              </a:r>
              <a:r>
                <a:rPr lang="it-IT" sz="2400" b="1" dirty="0">
                  <a:solidFill>
                    <a:srgbClr val="FF0000"/>
                  </a:solidFill>
                </a:rPr>
                <a:t>, etc..)</a:t>
              </a:r>
            </a:p>
            <a:p>
              <a:pPr>
                <a:defRPr/>
              </a:pPr>
              <a:endParaRPr lang="it-IT" sz="675" dirty="0"/>
            </a:p>
          </p:txBody>
        </p:sp>
        <p:pic>
          <p:nvPicPr>
            <p:cNvPr id="24" name="Picture 24" descr="A group of people holding flags&#10;&#10;Description automatically generated with medium confidence">
              <a:extLst>
                <a:ext uri="{FF2B5EF4-FFF2-40B4-BE49-F238E27FC236}">
                  <a16:creationId xmlns:a16="http://schemas.microsoft.com/office/drawing/2014/main" id="{0B8C3FA1-2F55-474D-8D02-85B877AB00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1081" y="2296068"/>
              <a:ext cx="2889884" cy="1625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4" descr="A group of people holding flags&#10;&#10;Description automatically generated with medium confidence">
              <a:extLst>
                <a:ext uri="{FF2B5EF4-FFF2-40B4-BE49-F238E27FC236}">
                  <a16:creationId xmlns:a16="http://schemas.microsoft.com/office/drawing/2014/main" id="{BB954EEE-0F91-438B-840E-AD1C8DBE2E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9342" y="2321880"/>
              <a:ext cx="180075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3035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Custom 3">
      <a:dk1>
        <a:srgbClr val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09D4EA3-187B-4130-8E4D-A4F81F9678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5A3BA9-6D02-4532-AB7C-88A97C6EE2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E38766F-4A4C-4A97-A586-D473DB73896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1163</TotalTime>
  <Words>1543</Words>
  <Application>Microsoft Office PowerPoint</Application>
  <PresentationFormat>Widescreen</PresentationFormat>
  <Paragraphs>397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Abadi</vt:lpstr>
      <vt:lpstr>Arial</vt:lpstr>
      <vt:lpstr>Calibri</vt:lpstr>
      <vt:lpstr>MS Shell Dlg 2</vt:lpstr>
      <vt:lpstr>Segoe UI Historic</vt:lpstr>
      <vt:lpstr>Wingdings</vt:lpstr>
      <vt:lpstr>Wingdings 3</vt:lpstr>
      <vt:lpstr>Madison</vt:lpstr>
      <vt:lpstr>PowerPoint Presentation</vt:lpstr>
      <vt:lpstr>Nationalist moods, football, and attacks against immigrants: evidence from Germany</vt:lpstr>
      <vt:lpstr>The Contribution</vt:lpstr>
      <vt:lpstr>Empirical results</vt:lpstr>
      <vt:lpstr>PowerPoint Presentation</vt:lpstr>
      <vt:lpstr>Outline of today’s presentation</vt:lpstr>
      <vt:lpstr>Why we need nationalism?</vt:lpstr>
      <vt:lpstr>But…</vt:lpstr>
      <vt:lpstr>Conventional explanation: there are different types of nationalism </vt:lpstr>
      <vt:lpstr>PowerPoint Presentation</vt:lpstr>
      <vt:lpstr>Relationship between Nationalism and Immigrants </vt:lpstr>
      <vt:lpstr>Conventional explanation: there are different types of nationalism </vt:lpstr>
      <vt:lpstr>But… sports nationalism is a serious thing</vt:lpstr>
      <vt:lpstr>Relationship between Nationalism and Immigrants </vt:lpstr>
      <vt:lpstr>FIRST ARGUMENT</vt:lpstr>
      <vt:lpstr>SECOND ARGUMENT</vt:lpstr>
      <vt:lpstr>THIRD ARGUMENT</vt:lpstr>
      <vt:lpstr>Relationship between Nationalism and Immigrants </vt:lpstr>
      <vt:lpstr>Relationship between Nationalism and Immigrants </vt:lpstr>
      <vt:lpstr>EMPIRICAL APPLICATION</vt:lpstr>
      <vt:lpstr>Data </vt:lpstr>
      <vt:lpstr>Data </vt:lpstr>
      <vt:lpstr>Data </vt:lpstr>
      <vt:lpstr>Baseline Results: Poisson</vt:lpstr>
      <vt:lpstr>Baseline Results: OLS</vt:lpstr>
      <vt:lpstr>Baseline results</vt:lpstr>
      <vt:lpstr>Robustness and Mechanisms</vt:lpstr>
      <vt:lpstr>Excluding Demonstration</vt:lpstr>
      <vt:lpstr>Baseline results: excluding demonstration</vt:lpstr>
      <vt:lpstr>Baseline results: exclude demonstrations</vt:lpstr>
      <vt:lpstr>Controlling for other crimes and alcohol consumption</vt:lpstr>
      <vt:lpstr>Controlling for other crimes</vt:lpstr>
      <vt:lpstr>Controlling for other crimes</vt:lpstr>
      <vt:lpstr>Controlling for other crimes</vt:lpstr>
      <vt:lpstr>Controlling for other crimes</vt:lpstr>
      <vt:lpstr>City of Attacks</vt:lpstr>
      <vt:lpstr>City of attack</vt:lpstr>
      <vt:lpstr>Mechanisms</vt:lpstr>
      <vt:lpstr>Relationship between Nationalism and Immigrants</vt:lpstr>
      <vt:lpstr>Mechanisms</vt:lpstr>
      <vt:lpstr>Mechanisms</vt:lpstr>
      <vt:lpstr>Longer term</vt:lpstr>
      <vt:lpstr>Conclusion</vt:lpstr>
      <vt:lpstr>ONE LAST ANECDOTE</vt:lpstr>
      <vt:lpstr>England: EURO 2021</vt:lpstr>
      <vt:lpstr>England: EURO 2021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Gabriele Pinto</dc:creator>
  <cp:lastModifiedBy>Gabriele Pinto</cp:lastModifiedBy>
  <cp:revision>13</cp:revision>
  <dcterms:created xsi:type="dcterms:W3CDTF">2022-04-08T15:51:17Z</dcterms:created>
  <dcterms:modified xsi:type="dcterms:W3CDTF">2022-04-12T00:38:10Z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