
<file path=[Content_Types].xml><?xml version="1.0" encoding="utf-8"?>
<Types xmlns="http://schemas.openxmlformats.org/package/2006/content-types">
  <Default Extension="crdownload" ContentType="image/pn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66" r:id="rId4"/>
    <p:sldId id="313" r:id="rId5"/>
    <p:sldId id="267" r:id="rId6"/>
    <p:sldId id="310" r:id="rId7"/>
    <p:sldId id="323" r:id="rId8"/>
    <p:sldId id="315" r:id="rId9"/>
    <p:sldId id="265" r:id="rId10"/>
    <p:sldId id="299" r:id="rId11"/>
    <p:sldId id="314" r:id="rId12"/>
    <p:sldId id="291" r:id="rId13"/>
    <p:sldId id="276" r:id="rId14"/>
    <p:sldId id="270" r:id="rId15"/>
    <p:sldId id="282" r:id="rId16"/>
    <p:sldId id="283" r:id="rId17"/>
    <p:sldId id="324" r:id="rId18"/>
    <p:sldId id="274" r:id="rId19"/>
    <p:sldId id="304" r:id="rId20"/>
    <p:sldId id="317" r:id="rId21"/>
    <p:sldId id="326" r:id="rId22"/>
    <p:sldId id="329" r:id="rId23"/>
    <p:sldId id="333" r:id="rId24"/>
    <p:sldId id="330" r:id="rId25"/>
    <p:sldId id="331" r:id="rId26"/>
    <p:sldId id="332" r:id="rId27"/>
    <p:sldId id="318" r:id="rId28"/>
    <p:sldId id="316" r:id="rId29"/>
    <p:sldId id="335" r:id="rId30"/>
    <p:sldId id="320" r:id="rId31"/>
    <p:sldId id="312" r:id="rId32"/>
    <p:sldId id="325" r:id="rId33"/>
    <p:sldId id="301" r:id="rId34"/>
    <p:sldId id="288" r:id="rId35"/>
    <p:sldId id="327" r:id="rId36"/>
    <p:sldId id="296" r:id="rId37"/>
    <p:sldId id="303" r:id="rId38"/>
    <p:sldId id="334" r:id="rId39"/>
    <p:sldId id="328" r:id="rId40"/>
    <p:sldId id="275" r:id="rId41"/>
    <p:sldId id="287" r:id="rId42"/>
    <p:sldId id="300" r:id="rId43"/>
    <p:sldId id="319" r:id="rId44"/>
    <p:sldId id="285" r:id="rId45"/>
    <p:sldId id="284" r:id="rId46"/>
    <p:sldId id="307" r:id="rId47"/>
    <p:sldId id="308" r:id="rId48"/>
    <p:sldId id="305" r:id="rId49"/>
    <p:sldId id="293" r:id="rId50"/>
    <p:sldId id="27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nto Gabriele" initials="PG" lastIdx="1" clrIdx="0">
    <p:extLst>
      <p:ext uri="{19B8F6BF-5375-455C-9EA6-DF929625EA0E}">
        <p15:presenceInfo xmlns:p15="http://schemas.microsoft.com/office/powerpoint/2012/main" userId="S::gabriele.pinto1@rgs.tesoro.it::8e6d00b3-ec70-4ad6-8434-a88e627499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EC10"/>
    <a:srgbClr val="F40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45" autoAdjust="0"/>
    <p:restoredTop sz="94660"/>
  </p:normalViewPr>
  <p:slideViewPr>
    <p:cSldViewPr snapToGrid="0">
      <p:cViewPr varScale="1">
        <p:scale>
          <a:sx n="83" d="100"/>
          <a:sy n="83" d="100"/>
        </p:scale>
        <p:origin x="3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0692E8-21C0-4C57-98D9-32AA434F7F04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46B7674E-CE91-453A-A7D8-643339F59C8C}">
      <dgm:prSet phldrT="[Text]"/>
      <dgm:spPr/>
      <dgm:t>
        <a:bodyPr/>
        <a:lstStyle/>
        <a:p>
          <a:r>
            <a:rPr lang="en-GB" dirty="0" err="1"/>
            <a:t>Trasparenza</a:t>
          </a:r>
          <a:endParaRPr lang="en-GB" dirty="0"/>
        </a:p>
      </dgm:t>
    </dgm:pt>
    <dgm:pt modelId="{5AD984F1-3510-4AF7-BCFE-A0330FF051D0}" type="parTrans" cxnId="{1C6EEEC9-024E-4684-9CA0-5D5E68980467}">
      <dgm:prSet/>
      <dgm:spPr/>
      <dgm:t>
        <a:bodyPr/>
        <a:lstStyle/>
        <a:p>
          <a:endParaRPr lang="en-GB"/>
        </a:p>
      </dgm:t>
    </dgm:pt>
    <dgm:pt modelId="{031F601B-5EBF-43F5-8F83-6B6B688A8C46}" type="sibTrans" cxnId="{1C6EEEC9-024E-4684-9CA0-5D5E68980467}">
      <dgm:prSet/>
      <dgm:spPr/>
      <dgm:t>
        <a:bodyPr/>
        <a:lstStyle/>
        <a:p>
          <a:endParaRPr lang="en-GB"/>
        </a:p>
      </dgm:t>
    </dgm:pt>
    <dgm:pt modelId="{F599B266-0F37-47C2-845D-B764A5989C7A}">
      <dgm:prSet phldrT="[Text]"/>
      <dgm:spPr/>
      <dgm:t>
        <a:bodyPr/>
        <a:lstStyle/>
        <a:p>
          <a:r>
            <a:rPr lang="en-GB" dirty="0" err="1"/>
            <a:t>Selezione</a:t>
          </a:r>
          <a:r>
            <a:rPr lang="en-GB" dirty="0"/>
            <a:t> </a:t>
          </a:r>
          <a:r>
            <a:rPr lang="en-GB" dirty="0" err="1"/>
            <a:t>dei</a:t>
          </a:r>
          <a:r>
            <a:rPr lang="en-GB" dirty="0"/>
            <a:t> </a:t>
          </a:r>
          <a:r>
            <a:rPr lang="en-GB" dirty="0" err="1"/>
            <a:t>politici</a:t>
          </a:r>
          <a:endParaRPr lang="en-GB" dirty="0"/>
        </a:p>
      </dgm:t>
    </dgm:pt>
    <dgm:pt modelId="{D3C195F9-EC0C-4BAE-B134-C7970FCB2FB6}" type="parTrans" cxnId="{27DAD60D-E7FA-49C0-ACED-6E590C921F24}">
      <dgm:prSet/>
      <dgm:spPr/>
      <dgm:t>
        <a:bodyPr/>
        <a:lstStyle/>
        <a:p>
          <a:endParaRPr lang="en-GB"/>
        </a:p>
      </dgm:t>
    </dgm:pt>
    <dgm:pt modelId="{0D08D1CF-5BBC-4C5D-BD60-5DDA00C53BDF}" type="sibTrans" cxnId="{27DAD60D-E7FA-49C0-ACED-6E590C921F24}">
      <dgm:prSet/>
      <dgm:spPr/>
      <dgm:t>
        <a:bodyPr/>
        <a:lstStyle/>
        <a:p>
          <a:endParaRPr lang="en-GB"/>
        </a:p>
      </dgm:t>
    </dgm:pt>
    <dgm:pt modelId="{3D0AC249-D261-46D5-AB2C-C940F02C16CC}">
      <dgm:prSet phldrT="[Text]"/>
      <dgm:spPr/>
      <dgm:t>
        <a:bodyPr/>
        <a:lstStyle/>
        <a:p>
          <a:r>
            <a:rPr lang="en-GB" dirty="0" err="1"/>
            <a:t>Qualità</a:t>
          </a:r>
          <a:r>
            <a:rPr lang="en-GB" dirty="0"/>
            <a:t> </a:t>
          </a:r>
          <a:r>
            <a:rPr lang="en-GB" dirty="0" err="1"/>
            <a:t>della</a:t>
          </a:r>
          <a:r>
            <a:rPr lang="en-GB" dirty="0"/>
            <a:t> </a:t>
          </a:r>
          <a:r>
            <a:rPr lang="en-GB" dirty="0" err="1"/>
            <a:t>classe</a:t>
          </a:r>
          <a:r>
            <a:rPr lang="en-GB" dirty="0"/>
            <a:t> </a:t>
          </a:r>
          <a:r>
            <a:rPr lang="en-GB" dirty="0" err="1"/>
            <a:t>politica</a:t>
          </a:r>
          <a:endParaRPr lang="en-GB" dirty="0"/>
        </a:p>
      </dgm:t>
    </dgm:pt>
    <dgm:pt modelId="{7C323D04-B3B2-4253-93D4-6FF54F986F42}" type="parTrans" cxnId="{1B21C58D-D66B-40F9-BD7C-10D76ADE3093}">
      <dgm:prSet/>
      <dgm:spPr/>
      <dgm:t>
        <a:bodyPr/>
        <a:lstStyle/>
        <a:p>
          <a:endParaRPr lang="en-GB"/>
        </a:p>
      </dgm:t>
    </dgm:pt>
    <dgm:pt modelId="{67550C8E-393D-4A3C-A28F-186F8F24BCB2}" type="sibTrans" cxnId="{1B21C58D-D66B-40F9-BD7C-10D76ADE3093}">
      <dgm:prSet/>
      <dgm:spPr/>
      <dgm:t>
        <a:bodyPr/>
        <a:lstStyle/>
        <a:p>
          <a:endParaRPr lang="en-GB"/>
        </a:p>
      </dgm:t>
    </dgm:pt>
    <dgm:pt modelId="{8176A9D8-49CB-4CFB-90AB-A91A7761318B}">
      <dgm:prSet phldrT="[Text]"/>
      <dgm:spPr/>
      <dgm:t>
        <a:bodyPr/>
        <a:lstStyle/>
        <a:p>
          <a:r>
            <a:rPr lang="en-GB" dirty="0"/>
            <a:t>Minor </a:t>
          </a:r>
          <a:r>
            <a:rPr lang="en-GB" dirty="0" err="1"/>
            <a:t>corruzione</a:t>
          </a:r>
          <a:endParaRPr lang="en-GB" dirty="0"/>
        </a:p>
      </dgm:t>
    </dgm:pt>
    <dgm:pt modelId="{21735D5E-3533-4829-9BF3-A1C774CB9C39}" type="parTrans" cxnId="{2868A3CA-2A8D-4961-8825-CEC8318B64CB}">
      <dgm:prSet/>
      <dgm:spPr/>
      <dgm:t>
        <a:bodyPr/>
        <a:lstStyle/>
        <a:p>
          <a:endParaRPr lang="en-GB"/>
        </a:p>
      </dgm:t>
    </dgm:pt>
    <dgm:pt modelId="{A9BF9142-1E30-43CF-8156-0B52129EB042}" type="sibTrans" cxnId="{2868A3CA-2A8D-4961-8825-CEC8318B64CB}">
      <dgm:prSet/>
      <dgm:spPr/>
      <dgm:t>
        <a:bodyPr/>
        <a:lstStyle/>
        <a:p>
          <a:endParaRPr lang="en-GB"/>
        </a:p>
      </dgm:t>
    </dgm:pt>
    <dgm:pt modelId="{46ACD528-F7B8-4B5C-965D-CFC00594F450}" type="pres">
      <dgm:prSet presAssocID="{2F0692E8-21C0-4C57-98D9-32AA434F7F04}" presName="Name0" presStyleCnt="0">
        <dgm:presLayoutVars>
          <dgm:dir/>
          <dgm:animLvl val="lvl"/>
          <dgm:resizeHandles val="exact"/>
        </dgm:presLayoutVars>
      </dgm:prSet>
      <dgm:spPr/>
    </dgm:pt>
    <dgm:pt modelId="{A07A59F4-5E97-4031-9045-F7513C9E5131}" type="pres">
      <dgm:prSet presAssocID="{46B7674E-CE91-453A-A7D8-643339F59C8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C104A59-2A58-4D45-9301-4EE7A5599608}" type="pres">
      <dgm:prSet presAssocID="{031F601B-5EBF-43F5-8F83-6B6B688A8C46}" presName="parTxOnlySpace" presStyleCnt="0"/>
      <dgm:spPr/>
    </dgm:pt>
    <dgm:pt modelId="{23DF6EB4-7D2F-489D-93C7-3A868C39884F}" type="pres">
      <dgm:prSet presAssocID="{F599B266-0F37-47C2-845D-B764A5989C7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7887D6B-EED2-4466-9FF0-3659FB5DB01B}" type="pres">
      <dgm:prSet presAssocID="{0D08D1CF-5BBC-4C5D-BD60-5DDA00C53BDF}" presName="parTxOnlySpace" presStyleCnt="0"/>
      <dgm:spPr/>
    </dgm:pt>
    <dgm:pt modelId="{D9C0EC35-A314-4B00-B409-48DEF83504A6}" type="pres">
      <dgm:prSet presAssocID="{3D0AC249-D261-46D5-AB2C-C940F02C16C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4FCC869-9893-42CE-9C48-DEDAA4C2989A}" type="pres">
      <dgm:prSet presAssocID="{67550C8E-393D-4A3C-A28F-186F8F24BCB2}" presName="parTxOnlySpace" presStyleCnt="0"/>
      <dgm:spPr/>
    </dgm:pt>
    <dgm:pt modelId="{8BF9C920-280E-420A-AD03-E0F2A9186262}" type="pres">
      <dgm:prSet presAssocID="{8176A9D8-49CB-4CFB-90AB-A91A7761318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7DAD60D-E7FA-49C0-ACED-6E590C921F24}" srcId="{2F0692E8-21C0-4C57-98D9-32AA434F7F04}" destId="{F599B266-0F37-47C2-845D-B764A5989C7A}" srcOrd="1" destOrd="0" parTransId="{D3C195F9-EC0C-4BAE-B134-C7970FCB2FB6}" sibTransId="{0D08D1CF-5BBC-4C5D-BD60-5DDA00C53BDF}"/>
    <dgm:cxn modelId="{E6B05F1D-E402-4E43-858F-8D66861DDA77}" type="presOf" srcId="{8176A9D8-49CB-4CFB-90AB-A91A7761318B}" destId="{8BF9C920-280E-420A-AD03-E0F2A9186262}" srcOrd="0" destOrd="0" presId="urn:microsoft.com/office/officeart/2005/8/layout/chevron1"/>
    <dgm:cxn modelId="{F448C447-308C-45DD-A224-35B75C36C273}" type="presOf" srcId="{F599B266-0F37-47C2-845D-B764A5989C7A}" destId="{23DF6EB4-7D2F-489D-93C7-3A868C39884F}" srcOrd="0" destOrd="0" presId="urn:microsoft.com/office/officeart/2005/8/layout/chevron1"/>
    <dgm:cxn modelId="{63942555-C566-4CFC-BA0C-AC756B8E883F}" type="presOf" srcId="{46B7674E-CE91-453A-A7D8-643339F59C8C}" destId="{A07A59F4-5E97-4031-9045-F7513C9E5131}" srcOrd="0" destOrd="0" presId="urn:microsoft.com/office/officeart/2005/8/layout/chevron1"/>
    <dgm:cxn modelId="{4489B479-156B-49F7-917C-108378B06FCF}" type="presOf" srcId="{3D0AC249-D261-46D5-AB2C-C940F02C16CC}" destId="{D9C0EC35-A314-4B00-B409-48DEF83504A6}" srcOrd="0" destOrd="0" presId="urn:microsoft.com/office/officeart/2005/8/layout/chevron1"/>
    <dgm:cxn modelId="{1B21C58D-D66B-40F9-BD7C-10D76ADE3093}" srcId="{2F0692E8-21C0-4C57-98D9-32AA434F7F04}" destId="{3D0AC249-D261-46D5-AB2C-C940F02C16CC}" srcOrd="2" destOrd="0" parTransId="{7C323D04-B3B2-4253-93D4-6FF54F986F42}" sibTransId="{67550C8E-393D-4A3C-A28F-186F8F24BCB2}"/>
    <dgm:cxn modelId="{1C6EEEC9-024E-4684-9CA0-5D5E68980467}" srcId="{2F0692E8-21C0-4C57-98D9-32AA434F7F04}" destId="{46B7674E-CE91-453A-A7D8-643339F59C8C}" srcOrd="0" destOrd="0" parTransId="{5AD984F1-3510-4AF7-BCFE-A0330FF051D0}" sibTransId="{031F601B-5EBF-43F5-8F83-6B6B688A8C46}"/>
    <dgm:cxn modelId="{2868A3CA-2A8D-4961-8825-CEC8318B64CB}" srcId="{2F0692E8-21C0-4C57-98D9-32AA434F7F04}" destId="{8176A9D8-49CB-4CFB-90AB-A91A7761318B}" srcOrd="3" destOrd="0" parTransId="{21735D5E-3533-4829-9BF3-A1C774CB9C39}" sibTransId="{A9BF9142-1E30-43CF-8156-0B52129EB042}"/>
    <dgm:cxn modelId="{FB6E49E1-D192-45BC-B519-11AD680FCA9C}" type="presOf" srcId="{2F0692E8-21C0-4C57-98D9-32AA434F7F04}" destId="{46ACD528-F7B8-4B5C-965D-CFC00594F450}" srcOrd="0" destOrd="0" presId="urn:microsoft.com/office/officeart/2005/8/layout/chevron1"/>
    <dgm:cxn modelId="{1DAACF4B-5932-48D5-9894-7AE8CC78884B}" type="presParOf" srcId="{46ACD528-F7B8-4B5C-965D-CFC00594F450}" destId="{A07A59F4-5E97-4031-9045-F7513C9E5131}" srcOrd="0" destOrd="0" presId="urn:microsoft.com/office/officeart/2005/8/layout/chevron1"/>
    <dgm:cxn modelId="{6830F1C2-B8AF-4486-A270-3D256AF8F2A6}" type="presParOf" srcId="{46ACD528-F7B8-4B5C-965D-CFC00594F450}" destId="{7C104A59-2A58-4D45-9301-4EE7A5599608}" srcOrd="1" destOrd="0" presId="urn:microsoft.com/office/officeart/2005/8/layout/chevron1"/>
    <dgm:cxn modelId="{9EA7515B-E268-4C3B-A198-14758F92AC76}" type="presParOf" srcId="{46ACD528-F7B8-4B5C-965D-CFC00594F450}" destId="{23DF6EB4-7D2F-489D-93C7-3A868C39884F}" srcOrd="2" destOrd="0" presId="urn:microsoft.com/office/officeart/2005/8/layout/chevron1"/>
    <dgm:cxn modelId="{83BEEF93-3A97-417B-80B7-F279FBA92035}" type="presParOf" srcId="{46ACD528-F7B8-4B5C-965D-CFC00594F450}" destId="{C7887D6B-EED2-4466-9FF0-3659FB5DB01B}" srcOrd="3" destOrd="0" presId="urn:microsoft.com/office/officeart/2005/8/layout/chevron1"/>
    <dgm:cxn modelId="{8EEAC1B6-1704-4E93-ACD9-CBD4D2FFD48A}" type="presParOf" srcId="{46ACD528-F7B8-4B5C-965D-CFC00594F450}" destId="{D9C0EC35-A314-4B00-B409-48DEF83504A6}" srcOrd="4" destOrd="0" presId="urn:microsoft.com/office/officeart/2005/8/layout/chevron1"/>
    <dgm:cxn modelId="{70202412-219D-4608-AF38-0ED4B1B065D2}" type="presParOf" srcId="{46ACD528-F7B8-4B5C-965D-CFC00594F450}" destId="{C4FCC869-9893-42CE-9C48-DEDAA4C2989A}" srcOrd="5" destOrd="0" presId="urn:microsoft.com/office/officeart/2005/8/layout/chevron1"/>
    <dgm:cxn modelId="{966F519B-DE34-4783-A5CA-97C57B2E280F}" type="presParOf" srcId="{46ACD528-F7B8-4B5C-965D-CFC00594F450}" destId="{8BF9C920-280E-420A-AD03-E0F2A918626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A59F4-5E97-4031-9045-F7513C9E5131}">
      <dsp:nvSpPr>
        <dsp:cNvPr id="0" name=""/>
        <dsp:cNvSpPr/>
      </dsp:nvSpPr>
      <dsp:spPr>
        <a:xfrm>
          <a:off x="3770" y="2270389"/>
          <a:ext cx="2194718" cy="87788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Trasparenza</a:t>
          </a:r>
          <a:endParaRPr lang="en-GB" sz="1900" kern="1200" dirty="0"/>
        </a:p>
      </dsp:txBody>
      <dsp:txXfrm>
        <a:off x="442714" y="2270389"/>
        <a:ext cx="1316831" cy="877887"/>
      </dsp:txXfrm>
    </dsp:sp>
    <dsp:sp modelId="{23DF6EB4-7D2F-489D-93C7-3A868C39884F}">
      <dsp:nvSpPr>
        <dsp:cNvPr id="0" name=""/>
        <dsp:cNvSpPr/>
      </dsp:nvSpPr>
      <dsp:spPr>
        <a:xfrm>
          <a:off x="1979017" y="2270389"/>
          <a:ext cx="2194718" cy="87788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Selezione</a:t>
          </a:r>
          <a:r>
            <a:rPr lang="en-GB" sz="1900" kern="1200" dirty="0"/>
            <a:t> </a:t>
          </a:r>
          <a:r>
            <a:rPr lang="en-GB" sz="1900" kern="1200" dirty="0" err="1"/>
            <a:t>dei</a:t>
          </a:r>
          <a:r>
            <a:rPr lang="en-GB" sz="1900" kern="1200" dirty="0"/>
            <a:t> </a:t>
          </a:r>
          <a:r>
            <a:rPr lang="en-GB" sz="1900" kern="1200" dirty="0" err="1"/>
            <a:t>politici</a:t>
          </a:r>
          <a:endParaRPr lang="en-GB" sz="1900" kern="1200" dirty="0"/>
        </a:p>
      </dsp:txBody>
      <dsp:txXfrm>
        <a:off x="2417961" y="2270389"/>
        <a:ext cx="1316831" cy="877887"/>
      </dsp:txXfrm>
    </dsp:sp>
    <dsp:sp modelId="{D9C0EC35-A314-4B00-B409-48DEF83504A6}">
      <dsp:nvSpPr>
        <dsp:cNvPr id="0" name=""/>
        <dsp:cNvSpPr/>
      </dsp:nvSpPr>
      <dsp:spPr>
        <a:xfrm>
          <a:off x="3954264" y="2270389"/>
          <a:ext cx="2194718" cy="87788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Qualità</a:t>
          </a:r>
          <a:r>
            <a:rPr lang="en-GB" sz="1900" kern="1200" dirty="0"/>
            <a:t> </a:t>
          </a:r>
          <a:r>
            <a:rPr lang="en-GB" sz="1900" kern="1200" dirty="0" err="1"/>
            <a:t>della</a:t>
          </a:r>
          <a:r>
            <a:rPr lang="en-GB" sz="1900" kern="1200" dirty="0"/>
            <a:t> </a:t>
          </a:r>
          <a:r>
            <a:rPr lang="en-GB" sz="1900" kern="1200" dirty="0" err="1"/>
            <a:t>classe</a:t>
          </a:r>
          <a:r>
            <a:rPr lang="en-GB" sz="1900" kern="1200" dirty="0"/>
            <a:t> </a:t>
          </a:r>
          <a:r>
            <a:rPr lang="en-GB" sz="1900" kern="1200" dirty="0" err="1"/>
            <a:t>politica</a:t>
          </a:r>
          <a:endParaRPr lang="en-GB" sz="1900" kern="1200" dirty="0"/>
        </a:p>
      </dsp:txBody>
      <dsp:txXfrm>
        <a:off x="4393208" y="2270389"/>
        <a:ext cx="1316831" cy="877887"/>
      </dsp:txXfrm>
    </dsp:sp>
    <dsp:sp modelId="{8BF9C920-280E-420A-AD03-E0F2A9186262}">
      <dsp:nvSpPr>
        <dsp:cNvPr id="0" name=""/>
        <dsp:cNvSpPr/>
      </dsp:nvSpPr>
      <dsp:spPr>
        <a:xfrm>
          <a:off x="5929510" y="2270389"/>
          <a:ext cx="2194718" cy="87788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Minor </a:t>
          </a:r>
          <a:r>
            <a:rPr lang="en-GB" sz="1900" kern="1200" dirty="0" err="1"/>
            <a:t>corruzione</a:t>
          </a:r>
          <a:endParaRPr lang="en-GB" sz="1900" kern="1200" dirty="0"/>
        </a:p>
      </dsp:txBody>
      <dsp:txXfrm>
        <a:off x="6368454" y="2270389"/>
        <a:ext cx="1316831" cy="877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69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91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48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14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13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45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11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789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67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838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81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980C083-E1F4-44AD-886A-86D7164742B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9AC2402-0910-4619-A4AA-A2231B7207B0}" type="slidenum">
              <a:rPr lang="it-IT" smtClean="0"/>
              <a:t>‹#›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1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4.sv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crdownload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16.crdownload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16.crdownload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gabriele.pinto@uniroma1.it" TargetMode="External"/><Relationship Id="rId2" Type="http://schemas.openxmlformats.org/officeDocument/2006/relationships/hyperlink" Target="http://www.gabrielepinto.i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d41586-019-00857-9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crdownload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crdownload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B461F463-4829-4523-9737-E58AFF0F5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Università di Pisa</a:t>
            </a:r>
          </a:p>
          <a:p>
            <a:r>
              <a:rPr lang="it-IT" dirty="0"/>
              <a:t>«Tangentopoli, 30 anni dopo»</a:t>
            </a:r>
          </a:p>
          <a:p>
            <a:r>
              <a:rPr lang="it-IT" dirty="0"/>
              <a:t>18 febbraio 2022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9DD35A2-5AB0-4377-A204-EB188FF41D1F}"/>
              </a:ext>
            </a:extLst>
          </p:cNvPr>
          <p:cNvSpPr/>
          <p:nvPr/>
        </p:nvSpPr>
        <p:spPr>
          <a:xfrm>
            <a:off x="0" y="434823"/>
            <a:ext cx="12192000" cy="2561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D20079A-4481-42FD-A903-D24BEAFAE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4537" y="1098000"/>
            <a:ext cx="7772400" cy="1463040"/>
          </a:xfrm>
        </p:spPr>
        <p:txBody>
          <a:bodyPr>
            <a:normAutofit fontScale="90000"/>
          </a:bodyPr>
          <a:lstStyle/>
          <a:p>
            <a:r>
              <a:rPr lang="it-IT" dirty="0"/>
              <a:t>L’effetto della trasparenza politica sul voto: un esperimento per le elezioni comunali di Roma 2021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B74019B-0602-4FDA-99ED-2296419D21F7}"/>
              </a:ext>
            </a:extLst>
          </p:cNvPr>
          <p:cNvSpPr txBox="1">
            <a:spLocks/>
          </p:cNvSpPr>
          <p:nvPr/>
        </p:nvSpPr>
        <p:spPr>
          <a:xfrm>
            <a:off x="381000" y="4759108"/>
            <a:ext cx="3200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Giampaolo Garzarelli</a:t>
            </a:r>
          </a:p>
          <a:p>
            <a:r>
              <a:rPr lang="it-IT" b="1" dirty="0"/>
              <a:t>Emma Galli</a:t>
            </a:r>
          </a:p>
          <a:p>
            <a:r>
              <a:rPr lang="it-IT" b="1" dirty="0"/>
              <a:t>Gabriele Pinto</a:t>
            </a:r>
            <a:endParaRPr lang="it-IT" dirty="0"/>
          </a:p>
          <a:p>
            <a:endParaRPr lang="it-IT" dirty="0"/>
          </a:p>
          <a:p>
            <a:r>
              <a:rPr lang="it-IT" dirty="0"/>
              <a:t>Dipartimento di Scienze Sociali ed Economiche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10D5DF-ADC4-4E4E-A8F3-A9FB813FA4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811001" y="604018"/>
            <a:ext cx="4380999" cy="21905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7C9856E-8690-4885-9D5F-340DBA93F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217" y="5054621"/>
            <a:ext cx="1828071" cy="580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F0ADE-2950-4BCB-B9D3-9EE3BBCA2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415" y="4828735"/>
            <a:ext cx="1038802" cy="1050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0564EF-F402-443B-BFB3-25855A035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400" y="5913408"/>
            <a:ext cx="2433888" cy="76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2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78369-2197-4F9A-8221-503DA786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 MECCANISMO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83DCE-B574-483F-BF5D-8225C4D4B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18929"/>
            <a:ext cx="9720073" cy="943528"/>
          </a:xfrm>
        </p:spPr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condizione</a:t>
            </a:r>
            <a:r>
              <a:rPr lang="en-GB" dirty="0"/>
              <a:t> NECESSARIA (ma non SUFFICIENTE) è </a:t>
            </a:r>
            <a:r>
              <a:rPr lang="en-GB" dirty="0" err="1"/>
              <a:t>che</a:t>
            </a:r>
            <a:r>
              <a:rPr lang="en-GB" dirty="0"/>
              <a:t> la </a:t>
            </a:r>
            <a:r>
              <a:rPr lang="en-GB" dirty="0" err="1"/>
              <a:t>trasparenza</a:t>
            </a:r>
            <a:r>
              <a:rPr lang="en-GB" dirty="0"/>
              <a:t> </a:t>
            </a:r>
            <a:r>
              <a:rPr lang="en-GB" dirty="0" err="1"/>
              <a:t>abbia</a:t>
            </a:r>
            <a:r>
              <a:rPr lang="en-GB" dirty="0"/>
              <a:t> un </a:t>
            </a:r>
            <a:r>
              <a:rPr lang="en-GB" dirty="0" err="1"/>
              <a:t>impatto</a:t>
            </a:r>
            <a:r>
              <a:rPr lang="en-GB" dirty="0"/>
              <a:t> </a:t>
            </a:r>
            <a:r>
              <a:rPr lang="en-GB" dirty="0" err="1"/>
              <a:t>sulle</a:t>
            </a:r>
            <a:r>
              <a:rPr lang="en-GB" dirty="0"/>
              <a:t> </a:t>
            </a:r>
            <a:r>
              <a:rPr lang="en-GB" dirty="0" err="1"/>
              <a:t>scelte</a:t>
            </a:r>
            <a:r>
              <a:rPr lang="en-GB" dirty="0"/>
              <a:t> di </a:t>
            </a:r>
            <a:r>
              <a:rPr lang="en-GB" dirty="0" err="1"/>
              <a:t>voto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D3693BC-32F8-400F-A5AF-431D1A1764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6110128"/>
              </p:ext>
            </p:extLst>
          </p:nvPr>
        </p:nvGraphicFramePr>
        <p:xfrm>
          <a:off x="1921163" y="22860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Segnaposto contenuto 10">
            <a:extLst>
              <a:ext uri="{FF2B5EF4-FFF2-40B4-BE49-F238E27FC236}">
                <a16:creationId xmlns:a16="http://schemas.microsoft.com/office/drawing/2014/main" id="{1FC7F2D6-FF2F-40F4-8B8E-12FAEFFC4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40" y="3532115"/>
            <a:ext cx="727182" cy="727182"/>
          </a:xfrm>
          <a:prstGeom prst="rect">
            <a:avLst/>
          </a:prstGeom>
        </p:spPr>
      </p:pic>
      <p:pic>
        <p:nvPicPr>
          <p:cNvPr id="10" name="Immagine 14">
            <a:extLst>
              <a:ext uri="{FF2B5EF4-FFF2-40B4-BE49-F238E27FC236}">
                <a16:creationId xmlns:a16="http://schemas.microsoft.com/office/drawing/2014/main" id="{A603CACB-FC0F-4111-A643-CD443A94F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60" y="3597774"/>
            <a:ext cx="661523" cy="661523"/>
          </a:xfrm>
          <a:prstGeom prst="rect">
            <a:avLst/>
          </a:prstGeom>
        </p:spPr>
      </p:pic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80CA182F-FBA8-49C9-8CEF-4B248C9539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02" y="3518545"/>
            <a:ext cx="727182" cy="727182"/>
          </a:xfrm>
          <a:prstGeom prst="rect">
            <a:avLst/>
          </a:prstGeom>
        </p:spPr>
      </p:pic>
      <p:pic>
        <p:nvPicPr>
          <p:cNvPr id="13" name="Immagine 14">
            <a:extLst>
              <a:ext uri="{FF2B5EF4-FFF2-40B4-BE49-F238E27FC236}">
                <a16:creationId xmlns:a16="http://schemas.microsoft.com/office/drawing/2014/main" id="{19F312BC-8572-44D3-AE72-B5D91CC3F3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900" y="3607018"/>
            <a:ext cx="661523" cy="661523"/>
          </a:xfrm>
          <a:prstGeom prst="rect">
            <a:avLst/>
          </a:prstGeom>
        </p:spPr>
      </p:pic>
      <p:pic>
        <p:nvPicPr>
          <p:cNvPr id="14" name="Segnaposto contenuto 10">
            <a:extLst>
              <a:ext uri="{FF2B5EF4-FFF2-40B4-BE49-F238E27FC236}">
                <a16:creationId xmlns:a16="http://schemas.microsoft.com/office/drawing/2014/main" id="{3A68E2A9-4DF6-4103-9FC1-3AC43CB697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75" y="3527789"/>
            <a:ext cx="727182" cy="727182"/>
          </a:xfrm>
          <a:prstGeom prst="rect">
            <a:avLst/>
          </a:prstGeom>
        </p:spPr>
      </p:pic>
      <p:pic>
        <p:nvPicPr>
          <p:cNvPr id="15" name="Immagine 3">
            <a:extLst>
              <a:ext uri="{FF2B5EF4-FFF2-40B4-BE49-F238E27FC236}">
                <a16:creationId xmlns:a16="http://schemas.microsoft.com/office/drawing/2014/main" id="{063F4CE6-9637-4BBC-9C78-89B652FB8E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048" y="3642470"/>
            <a:ext cx="2019949" cy="612501"/>
          </a:xfrm>
          <a:prstGeom prst="rect">
            <a:avLst/>
          </a:prstGeom>
        </p:spPr>
      </p:pic>
      <p:pic>
        <p:nvPicPr>
          <p:cNvPr id="17" name="Graphic 16" descr="Checklist outline">
            <a:extLst>
              <a:ext uri="{FF2B5EF4-FFF2-40B4-BE49-F238E27FC236}">
                <a16:creationId xmlns:a16="http://schemas.microsoft.com/office/drawing/2014/main" id="{C6E141F7-9248-486E-82A3-72A6C62FC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52738" y="3447750"/>
            <a:ext cx="914400" cy="914400"/>
          </a:xfrm>
          <a:prstGeom prst="rect">
            <a:avLst/>
          </a:prstGeom>
        </p:spPr>
      </p:pic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E263D282-3DE6-4F4D-BEE7-F85B90508DC8}"/>
              </a:ext>
            </a:extLst>
          </p:cNvPr>
          <p:cNvSpPr/>
          <p:nvPr/>
        </p:nvSpPr>
        <p:spPr>
          <a:xfrm>
            <a:off x="9008728" y="3726842"/>
            <a:ext cx="330762" cy="44375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3528DA29-542E-4031-97C7-051697C08C18}"/>
              </a:ext>
            </a:extLst>
          </p:cNvPr>
          <p:cNvSpPr/>
          <p:nvPr/>
        </p:nvSpPr>
        <p:spPr>
          <a:xfrm>
            <a:off x="8192830" y="3717203"/>
            <a:ext cx="330762" cy="44375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5AD930-2992-4D0F-80BD-BC38D46F73E9}"/>
              </a:ext>
            </a:extLst>
          </p:cNvPr>
          <p:cNvSpPr/>
          <p:nvPr/>
        </p:nvSpPr>
        <p:spPr>
          <a:xfrm>
            <a:off x="245048" y="3429000"/>
            <a:ext cx="5766716" cy="2843784"/>
          </a:xfrm>
          <a:prstGeom prst="rect">
            <a:avLst/>
          </a:prstGeom>
          <a:noFill/>
          <a:ln w="762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4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7A59F4-5E97-4031-9045-F7513C9E5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A07A59F4-5E97-4031-9045-F7513C9E51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A07A59F4-5E97-4031-9045-F7513C9E5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A07A59F4-5E97-4031-9045-F7513C9E5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DF6EB4-7D2F-489D-93C7-3A868C3988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dgm id="{23DF6EB4-7D2F-489D-93C7-3A868C3988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23DF6EB4-7D2F-489D-93C7-3A868C3988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23DF6EB4-7D2F-489D-93C7-3A868C3988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C0EC35-A314-4B00-B409-48DEF8350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D9C0EC35-A314-4B00-B409-48DEF83504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D9C0EC35-A314-4B00-B409-48DEF8350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D9C0EC35-A314-4B00-B409-48DEF8350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F9C920-280E-420A-AD03-E0F2A9186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dgm id="{8BF9C920-280E-420A-AD03-E0F2A9186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8BF9C920-280E-420A-AD03-E0F2A9186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8BF9C920-280E-420A-AD03-E0F2A9186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 uiExpand="1">
        <p:bldSub>
          <a:bldDgm bld="one"/>
        </p:bldSub>
      </p:bldGraphic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055B9B-4712-4449-9FC6-C835220A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DOMANDA DI RICERCA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13970C-8DF4-46C9-B738-7064C5315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5400" dirty="0"/>
              <a:t>La trasparenza politica ha un effetto sulle scelte di voto?</a:t>
            </a:r>
          </a:p>
        </p:txBody>
      </p:sp>
    </p:spTree>
    <p:extLst>
      <p:ext uri="{BB962C8B-B14F-4D97-AF65-F5344CB8AC3E}">
        <p14:creationId xmlns:p14="http://schemas.microsoft.com/office/powerpoint/2010/main" val="351508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8AD1FA-5135-450E-B5D9-201226C3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it-IT" dirty="0"/>
              <a:t>LA LETTERATURA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1B13D0-5FF9-4329-97CC-75B46BEC0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Risultati contrastanti (Effetti piccoli e prevalentemente nulli)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err="1"/>
              <a:t>Metaketa</a:t>
            </a:r>
            <a:r>
              <a:rPr lang="it-IT" dirty="0"/>
              <a:t> </a:t>
            </a:r>
            <a:r>
              <a:rPr lang="it-IT" dirty="0" err="1"/>
              <a:t>Initiative</a:t>
            </a:r>
            <a:r>
              <a:rPr lang="it-IT" dirty="0"/>
              <a:t> 1 – Information and Accountability (8 esperimenti coordinati in vari paesi del mondo)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LIMITI DA COLMARE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/>
              <a:t>Paesi in via di sviluppo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/>
              <a:t>Informazione che riguarda la «performance» dei politici. Basata sul modello di «</a:t>
            </a:r>
            <a:r>
              <a:rPr lang="it-IT" dirty="0" err="1"/>
              <a:t>sanctioning</a:t>
            </a:r>
            <a:r>
              <a:rPr lang="it-IT" dirty="0"/>
              <a:t>» e «</a:t>
            </a:r>
            <a:r>
              <a:rPr lang="it-IT" dirty="0" err="1"/>
              <a:t>retrospective</a:t>
            </a:r>
            <a:r>
              <a:rPr lang="it-IT" dirty="0"/>
              <a:t> </a:t>
            </a:r>
            <a:r>
              <a:rPr lang="it-IT" dirty="0" err="1"/>
              <a:t>voting</a:t>
            </a:r>
            <a:r>
              <a:rPr lang="it-IT" dirty="0"/>
              <a:t>»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err="1"/>
              <a:t>Inizative</a:t>
            </a:r>
            <a:r>
              <a:rPr lang="it-IT" dirty="0"/>
              <a:t> di trasparenza create «ad hoc» per gli esperimenti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78855A-0015-4545-8E70-741F015DB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267" y="788348"/>
            <a:ext cx="3999654" cy="24797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10D2812-C2C6-4336-BCB4-CAFD9B94A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267" y="3589867"/>
            <a:ext cx="3999654" cy="2279802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69DFAC7-D477-4447-9AE5-B56F026D1DAA}"/>
              </a:ext>
            </a:extLst>
          </p:cNvPr>
          <p:cNvSpPr/>
          <p:nvPr/>
        </p:nvSpPr>
        <p:spPr>
          <a:xfrm rot="20700000">
            <a:off x="3768761" y="3670878"/>
            <a:ext cx="5645728" cy="481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09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055B9B-4712-4449-9FC6-C835220A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DOMANDA DI RICERCA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13970C-8DF4-46C9-B738-7064C5315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5400" dirty="0"/>
              <a:t>La trasparenza politica ha un effetto sulle scelte di voto?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A5DFA41-8F69-4873-8AEA-BF85BD095A5F}"/>
              </a:ext>
            </a:extLst>
          </p:cNvPr>
          <p:cNvSpPr/>
          <p:nvPr/>
        </p:nvSpPr>
        <p:spPr>
          <a:xfrm>
            <a:off x="1979917" y="2286000"/>
            <a:ext cx="5672168" cy="74595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2D0F64A-A35A-4FB9-9651-0EE5EE953813}"/>
              </a:ext>
            </a:extLst>
          </p:cNvPr>
          <p:cNvSpPr/>
          <p:nvPr/>
        </p:nvSpPr>
        <p:spPr>
          <a:xfrm>
            <a:off x="3136993" y="3144892"/>
            <a:ext cx="5494341" cy="74595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8F14819-7456-40CE-91BA-ABCC59503A1B}"/>
              </a:ext>
            </a:extLst>
          </p:cNvPr>
          <p:cNvSpPr/>
          <p:nvPr/>
        </p:nvSpPr>
        <p:spPr>
          <a:xfrm>
            <a:off x="1024127" y="3123557"/>
            <a:ext cx="2007832" cy="74595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a gomito 7">
            <a:extLst>
              <a:ext uri="{FF2B5EF4-FFF2-40B4-BE49-F238E27FC236}">
                <a16:creationId xmlns:a16="http://schemas.microsoft.com/office/drawing/2014/main" id="{275805D0-3018-4E95-B21A-1B751A833982}"/>
              </a:ext>
            </a:extLst>
          </p:cNvPr>
          <p:cNvCxnSpPr>
            <a:cxnSpLocks/>
            <a:stCxn id="4" idx="0"/>
            <a:endCxn id="9" idx="1"/>
          </p:cNvCxnSpPr>
          <p:nvPr/>
        </p:nvCxnSpPr>
        <p:spPr>
          <a:xfrm rot="5400000" flipH="1" flipV="1">
            <a:off x="6244993" y="157014"/>
            <a:ext cx="699994" cy="35579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B5204BD-D279-490B-922D-87B7F12FFFE5}"/>
              </a:ext>
            </a:extLst>
          </p:cNvPr>
          <p:cNvSpPr txBox="1"/>
          <p:nvPr/>
        </p:nvSpPr>
        <p:spPr>
          <a:xfrm>
            <a:off x="8373979" y="1262840"/>
            <a:ext cx="324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informazioni sui candidati (il sito internet)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C7E20AB-6731-42A0-A1CC-398651BEE622}"/>
              </a:ext>
            </a:extLst>
          </p:cNvPr>
          <p:cNvSpPr txBox="1"/>
          <p:nvPr/>
        </p:nvSpPr>
        <p:spPr>
          <a:xfrm>
            <a:off x="8177464" y="4450003"/>
            <a:ext cx="324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candidati che hanno votato</a:t>
            </a:r>
          </a:p>
        </p:txBody>
      </p:sp>
      <p:cxnSp>
        <p:nvCxnSpPr>
          <p:cNvPr id="12" name="Connettore a gomito 11">
            <a:extLst>
              <a:ext uri="{FF2B5EF4-FFF2-40B4-BE49-F238E27FC236}">
                <a16:creationId xmlns:a16="http://schemas.microsoft.com/office/drawing/2014/main" id="{FFC0A557-6703-401D-91FC-4ABE93B71950}"/>
              </a:ext>
            </a:extLst>
          </p:cNvPr>
          <p:cNvCxnSpPr>
            <a:cxnSpLocks/>
            <a:stCxn id="5" idx="2"/>
            <a:endCxn id="11" idx="1"/>
          </p:cNvCxnSpPr>
          <p:nvPr/>
        </p:nvCxnSpPr>
        <p:spPr>
          <a:xfrm rot="16200000" flipH="1">
            <a:off x="6658905" y="3116109"/>
            <a:ext cx="743819" cy="22933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40BCB4E-C341-49F4-8959-0E7257603EDB}"/>
              </a:ext>
            </a:extLst>
          </p:cNvPr>
          <p:cNvSpPr txBox="1"/>
          <p:nvPr/>
        </p:nvSpPr>
        <p:spPr>
          <a:xfrm>
            <a:off x="1352270" y="4819335"/>
            <a:ext cx="3248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Come facciamo a stimare l’effetto causale ?</a:t>
            </a:r>
          </a:p>
          <a:p>
            <a:r>
              <a:rPr lang="it-IT" b="1" dirty="0"/>
              <a:t>ESPERIMENTO CON GRUPPO DI TRATTAMENTO e GRUPPO DI CONTROLLO!</a:t>
            </a:r>
          </a:p>
        </p:txBody>
      </p:sp>
      <p:cxnSp>
        <p:nvCxnSpPr>
          <p:cNvPr id="16" name="Connettore a gomito 15">
            <a:extLst>
              <a:ext uri="{FF2B5EF4-FFF2-40B4-BE49-F238E27FC236}">
                <a16:creationId xmlns:a16="http://schemas.microsoft.com/office/drawing/2014/main" id="{2D34062E-E388-4A58-8A6E-E4EEC0842158}"/>
              </a:ext>
            </a:extLst>
          </p:cNvPr>
          <p:cNvCxnSpPr>
            <a:cxnSpLocks/>
            <a:stCxn id="6" idx="2"/>
            <a:endCxn id="15" idx="1"/>
          </p:cNvCxnSpPr>
          <p:nvPr/>
        </p:nvCxnSpPr>
        <p:spPr>
          <a:xfrm rot="5400000">
            <a:off x="845915" y="4375871"/>
            <a:ext cx="1688484" cy="675773"/>
          </a:xfrm>
          <a:prstGeom prst="bentConnector4">
            <a:avLst>
              <a:gd name="adj1" fmla="val 28126"/>
              <a:gd name="adj2" fmla="val 133828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27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/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1E71070-4617-43D7-938D-285E95314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8130" y="3351200"/>
            <a:ext cx="2560309" cy="776352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769B34B-6DBF-4CCF-9ECD-BDF363BE6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6098" y="5165435"/>
            <a:ext cx="2560309" cy="77635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DD367C1-708D-4704-B6DE-2426730F0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6" y="2526471"/>
            <a:ext cx="2560309" cy="776352"/>
          </a:xfrm>
          <a:prstGeom prst="rect">
            <a:avLst/>
          </a:prstGeom>
          <a:ln w="76200"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74BFD8-47FF-4402-83D2-10D3D2AED8D8}"/>
              </a:ext>
            </a:extLst>
          </p:cNvPr>
          <p:cNvSpPr txBox="1"/>
          <p:nvPr/>
        </p:nvSpPr>
        <p:spPr>
          <a:xfrm>
            <a:off x="92842" y="1922189"/>
            <a:ext cx="215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CAMPIONE DI ELETTORI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E6D195-53F5-4F7D-9DC9-1A7820B57CF1}"/>
              </a:ext>
            </a:extLst>
          </p:cNvPr>
          <p:cNvSpPr txBox="1"/>
          <p:nvPr/>
        </p:nvSpPr>
        <p:spPr>
          <a:xfrm>
            <a:off x="2495103" y="1228707"/>
            <a:ext cx="322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Divisione del gruppo con assegnazione </a:t>
            </a:r>
            <a:r>
              <a:rPr lang="it-IT" b="1" dirty="0"/>
              <a:t>casuale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823BCC-6D3B-4227-853F-4155701DD3C3}"/>
              </a:ext>
            </a:extLst>
          </p:cNvPr>
          <p:cNvSpPr txBox="1"/>
          <p:nvPr/>
        </p:nvSpPr>
        <p:spPr>
          <a:xfrm>
            <a:off x="2556384" y="4145251"/>
            <a:ext cx="322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3"/>
                </a:solidFill>
              </a:rPr>
              <a:t>TRATTAMENTO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101481-575A-4FE3-B1AA-C10E9ECF1AE0}"/>
              </a:ext>
            </a:extLst>
          </p:cNvPr>
          <p:cNvSpPr txBox="1"/>
          <p:nvPr/>
        </p:nvSpPr>
        <p:spPr>
          <a:xfrm>
            <a:off x="2553055" y="4768117"/>
            <a:ext cx="322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C000"/>
                </a:solidFill>
              </a:rPr>
              <a:t>CONTROLLO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1E00FC6-824E-4E55-859D-751BDD436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364" y="3410473"/>
            <a:ext cx="1535642" cy="646330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1D17D85-9C5D-47FC-B4FF-A11622567642}"/>
              </a:ext>
            </a:extLst>
          </p:cNvPr>
          <p:cNvCxnSpPr>
            <a:cxnSpLocks/>
            <a:stCxn id="4" idx="1"/>
          </p:cNvCxnSpPr>
          <p:nvPr/>
        </p:nvCxnSpPr>
        <p:spPr>
          <a:xfrm>
            <a:off x="5398439" y="3739376"/>
            <a:ext cx="808925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arentesi graffa aperta 21">
            <a:extLst>
              <a:ext uri="{FF2B5EF4-FFF2-40B4-BE49-F238E27FC236}">
                <a16:creationId xmlns:a16="http://schemas.microsoft.com/office/drawing/2014/main" id="{2AE82166-17A4-45F8-9FDE-F7DF5A8FF645}"/>
              </a:ext>
            </a:extLst>
          </p:cNvPr>
          <p:cNvSpPr/>
          <p:nvPr/>
        </p:nvSpPr>
        <p:spPr>
          <a:xfrm rot="5400000">
            <a:off x="10965517" y="190543"/>
            <a:ext cx="351453" cy="1804737"/>
          </a:xfrm>
          <a:prstGeom prst="leftBrace">
            <a:avLst>
              <a:gd name="adj1" fmla="val 32297"/>
              <a:gd name="adj2" fmla="val 5189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FA01832-B983-421E-B2BD-F5EAEE84A95F}"/>
              </a:ext>
            </a:extLst>
          </p:cNvPr>
          <p:cNvSpPr txBox="1"/>
          <p:nvPr/>
        </p:nvSpPr>
        <p:spPr>
          <a:xfrm>
            <a:off x="2507135" y="121770"/>
            <a:ext cx="322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Qualche giorno prima delle elezioni</a:t>
            </a:r>
          </a:p>
        </p:txBody>
      </p:sp>
      <p:sp>
        <p:nvSpPr>
          <p:cNvPr id="27" name="Parentesi graffa aperta 26">
            <a:extLst>
              <a:ext uri="{FF2B5EF4-FFF2-40B4-BE49-F238E27FC236}">
                <a16:creationId xmlns:a16="http://schemas.microsoft.com/office/drawing/2014/main" id="{F076EA24-5E81-4493-B24E-24EFDA59FAFD}"/>
              </a:ext>
            </a:extLst>
          </p:cNvPr>
          <p:cNvSpPr/>
          <p:nvPr/>
        </p:nvSpPr>
        <p:spPr>
          <a:xfrm rot="5400000">
            <a:off x="4208487" y="-2749857"/>
            <a:ext cx="351453" cy="7730878"/>
          </a:xfrm>
          <a:prstGeom prst="leftBrace">
            <a:avLst>
              <a:gd name="adj1" fmla="val 32297"/>
              <a:gd name="adj2" fmla="val 5189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22B05A3-BB54-497D-AB0A-8A3B03AE5318}"/>
              </a:ext>
            </a:extLst>
          </p:cNvPr>
          <p:cNvSpPr txBox="1"/>
          <p:nvPr/>
        </p:nvSpPr>
        <p:spPr>
          <a:xfrm>
            <a:off x="10209073" y="521967"/>
            <a:ext cx="186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Dopo le elezioni</a:t>
            </a:r>
          </a:p>
        </p:txBody>
      </p:sp>
      <p:pic>
        <p:nvPicPr>
          <p:cNvPr id="30" name="Elemento grafico 29" descr="Appunti parzialmente selezionati con riempimento a tinta unita">
            <a:extLst>
              <a:ext uri="{FF2B5EF4-FFF2-40B4-BE49-F238E27FC236}">
                <a16:creationId xmlns:a16="http://schemas.microsoft.com/office/drawing/2014/main" id="{AF6040B2-BB14-404C-8D87-0F199AC75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614" y="3582162"/>
            <a:ext cx="914400" cy="914400"/>
          </a:xfrm>
          <a:prstGeom prst="rect">
            <a:avLst/>
          </a:prstGeom>
        </p:spPr>
      </p:pic>
      <p:pic>
        <p:nvPicPr>
          <p:cNvPr id="31" name="Elemento grafico 30" descr="Appunti parzialmente selezionati con riempimento a tinta unita">
            <a:extLst>
              <a:ext uri="{FF2B5EF4-FFF2-40B4-BE49-F238E27FC236}">
                <a16:creationId xmlns:a16="http://schemas.microsoft.com/office/drawing/2014/main" id="{253148D8-5C74-4D74-8BF3-47B992CC4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623" y="3144848"/>
            <a:ext cx="914400" cy="914400"/>
          </a:xfrm>
          <a:prstGeom prst="rect">
            <a:avLst/>
          </a:prstGeom>
        </p:spPr>
      </p:pic>
      <p:pic>
        <p:nvPicPr>
          <p:cNvPr id="32" name="Elemento grafico 31" descr="Appunti parzialmente selezionati con riempimento a tinta unita">
            <a:extLst>
              <a:ext uri="{FF2B5EF4-FFF2-40B4-BE49-F238E27FC236}">
                <a16:creationId xmlns:a16="http://schemas.microsoft.com/office/drawing/2014/main" id="{FF725D39-67A5-4514-843E-1DD41B7F4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623" y="4479639"/>
            <a:ext cx="914400" cy="914400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065D948-9F3F-4CE9-9C86-447E564AE45A}"/>
              </a:ext>
            </a:extLst>
          </p:cNvPr>
          <p:cNvSpPr txBox="1"/>
          <p:nvPr/>
        </p:nvSpPr>
        <p:spPr>
          <a:xfrm>
            <a:off x="10196487" y="2724457"/>
            <a:ext cx="186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Chi avete votato ?</a:t>
            </a:r>
          </a:p>
        </p:txBody>
      </p:sp>
      <p:sp>
        <p:nvSpPr>
          <p:cNvPr id="34" name="Parentesi graffa aperta 33">
            <a:extLst>
              <a:ext uri="{FF2B5EF4-FFF2-40B4-BE49-F238E27FC236}">
                <a16:creationId xmlns:a16="http://schemas.microsoft.com/office/drawing/2014/main" id="{505106FD-94F9-4670-8FA7-7A379AB82A30}"/>
              </a:ext>
            </a:extLst>
          </p:cNvPr>
          <p:cNvSpPr/>
          <p:nvPr/>
        </p:nvSpPr>
        <p:spPr>
          <a:xfrm rot="5400000">
            <a:off x="9088767" y="206738"/>
            <a:ext cx="267430" cy="1864341"/>
          </a:xfrm>
          <a:prstGeom prst="leftBrace">
            <a:avLst>
              <a:gd name="adj1" fmla="val 32297"/>
              <a:gd name="adj2" fmla="val 5189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EB26831-D56E-4EE3-A8FC-8775DA821EC5}"/>
              </a:ext>
            </a:extLst>
          </p:cNvPr>
          <p:cNvSpPr txBox="1"/>
          <p:nvPr/>
        </p:nvSpPr>
        <p:spPr>
          <a:xfrm>
            <a:off x="8312094" y="521967"/>
            <a:ext cx="186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ELEZIONI</a:t>
            </a:r>
          </a:p>
        </p:txBody>
      </p:sp>
      <p:pic>
        <p:nvPicPr>
          <p:cNvPr id="41" name="Immagine 40" descr="Immagine che contiene testo&#10;&#10;Descrizione generata automaticamente">
            <a:extLst>
              <a:ext uri="{FF2B5EF4-FFF2-40B4-BE49-F238E27FC236}">
                <a16:creationId xmlns:a16="http://schemas.microsoft.com/office/drawing/2014/main" id="{416BAD0F-A3EB-4BBB-B042-3AEA9CB9D7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1"/>
          <a:stretch/>
        </p:blipFill>
        <p:spPr>
          <a:xfrm>
            <a:off x="8424960" y="3803161"/>
            <a:ext cx="1717662" cy="1194784"/>
          </a:xfrm>
          <a:prstGeom prst="rect">
            <a:avLst/>
          </a:prstGeom>
        </p:spPr>
      </p:pic>
      <p:cxnSp>
        <p:nvCxnSpPr>
          <p:cNvPr id="43" name="Connettore a gomito 42">
            <a:extLst>
              <a:ext uri="{FF2B5EF4-FFF2-40B4-BE49-F238E27FC236}">
                <a16:creationId xmlns:a16="http://schemas.microsoft.com/office/drawing/2014/main" id="{C71BC524-092E-484E-972E-1B39C4D65D10}"/>
              </a:ext>
            </a:extLst>
          </p:cNvPr>
          <p:cNvCxnSpPr>
            <a:cxnSpLocks/>
            <a:stCxn id="5" idx="1"/>
            <a:endCxn id="41" idx="2"/>
          </p:cNvCxnSpPr>
          <p:nvPr/>
        </p:nvCxnSpPr>
        <p:spPr>
          <a:xfrm flipV="1">
            <a:off x="5386407" y="4997945"/>
            <a:ext cx="3897384" cy="555666"/>
          </a:xfrm>
          <a:prstGeom prst="bentConnector2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a gomito 45">
            <a:extLst>
              <a:ext uri="{FF2B5EF4-FFF2-40B4-BE49-F238E27FC236}">
                <a16:creationId xmlns:a16="http://schemas.microsoft.com/office/drawing/2014/main" id="{534C50D0-0E07-4234-BC79-2F05C58F8717}"/>
              </a:ext>
            </a:extLst>
          </p:cNvPr>
          <p:cNvCxnSpPr>
            <a:stCxn id="13" idx="3"/>
            <a:endCxn id="41" idx="1"/>
          </p:cNvCxnSpPr>
          <p:nvPr/>
        </p:nvCxnSpPr>
        <p:spPr>
          <a:xfrm>
            <a:off x="7743006" y="3733638"/>
            <a:ext cx="681954" cy="666915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Connettore a gomito 47">
            <a:extLst>
              <a:ext uri="{FF2B5EF4-FFF2-40B4-BE49-F238E27FC236}">
                <a16:creationId xmlns:a16="http://schemas.microsoft.com/office/drawing/2014/main" id="{D9C11491-687E-4DE1-9618-FF77D93A4F33}"/>
              </a:ext>
            </a:extLst>
          </p:cNvPr>
          <p:cNvCxnSpPr>
            <a:stCxn id="41" idx="3"/>
            <a:endCxn id="31" idx="1"/>
          </p:cNvCxnSpPr>
          <p:nvPr/>
        </p:nvCxnSpPr>
        <p:spPr>
          <a:xfrm flipV="1">
            <a:off x="10142622" y="3602048"/>
            <a:ext cx="487001" cy="79850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9" name="Connettore a gomito 48">
            <a:extLst>
              <a:ext uri="{FF2B5EF4-FFF2-40B4-BE49-F238E27FC236}">
                <a16:creationId xmlns:a16="http://schemas.microsoft.com/office/drawing/2014/main" id="{3438BC28-F29F-4460-BFB0-1AA7AE6FA626}"/>
              </a:ext>
            </a:extLst>
          </p:cNvPr>
          <p:cNvCxnSpPr>
            <a:cxnSpLocks/>
            <a:stCxn id="41" idx="3"/>
            <a:endCxn id="32" idx="1"/>
          </p:cNvCxnSpPr>
          <p:nvPr/>
        </p:nvCxnSpPr>
        <p:spPr>
          <a:xfrm>
            <a:off x="10142622" y="4400553"/>
            <a:ext cx="487001" cy="53628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F5C6A243-CB91-4BA9-B99B-4515364FC32F}"/>
              </a:ext>
            </a:extLst>
          </p:cNvPr>
          <p:cNvSpPr txBox="1"/>
          <p:nvPr/>
        </p:nvSpPr>
        <p:spPr>
          <a:xfrm>
            <a:off x="5979479" y="2724457"/>
            <a:ext cx="186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Gli abbiamo fatto visitare il sito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C14C8897-BF78-4B4B-819A-35124ED222C9}"/>
              </a:ext>
            </a:extLst>
          </p:cNvPr>
          <p:cNvSpPr txBox="1"/>
          <p:nvPr/>
        </p:nvSpPr>
        <p:spPr>
          <a:xfrm>
            <a:off x="443628" y="4613188"/>
            <a:ext cx="150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Compilano un questionario</a:t>
            </a:r>
          </a:p>
        </p:txBody>
      </p:sp>
      <p:cxnSp>
        <p:nvCxnSpPr>
          <p:cNvPr id="59" name="Connettore a gomito 58">
            <a:extLst>
              <a:ext uri="{FF2B5EF4-FFF2-40B4-BE49-F238E27FC236}">
                <a16:creationId xmlns:a16="http://schemas.microsoft.com/office/drawing/2014/main" id="{DCAEDD76-A901-4ABE-88C0-4BBFBC128082}"/>
              </a:ext>
            </a:extLst>
          </p:cNvPr>
          <p:cNvCxnSpPr>
            <a:cxnSpLocks/>
            <a:stCxn id="57" idx="3"/>
            <a:endCxn id="67" idx="1"/>
          </p:cNvCxnSpPr>
          <p:nvPr/>
        </p:nvCxnSpPr>
        <p:spPr>
          <a:xfrm flipV="1">
            <a:off x="1944988" y="2378589"/>
            <a:ext cx="1653103" cy="2557765"/>
          </a:xfrm>
          <a:prstGeom prst="bentConnector3">
            <a:avLst>
              <a:gd name="adj1" fmla="val 3253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Immagine 66" descr="Immagine che contiene testo&#10;&#10;Descrizione generata automaticamente">
            <a:extLst>
              <a:ext uri="{FF2B5EF4-FFF2-40B4-BE49-F238E27FC236}">
                <a16:creationId xmlns:a16="http://schemas.microsoft.com/office/drawing/2014/main" id="{71C14010-4F0D-4AC9-BE5D-732B8A53D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91" y="1854013"/>
            <a:ext cx="923710" cy="1049152"/>
          </a:xfrm>
          <a:prstGeom prst="rect">
            <a:avLst/>
          </a:prstGeom>
        </p:spPr>
      </p:pic>
      <p:cxnSp>
        <p:nvCxnSpPr>
          <p:cNvPr id="87" name="Connettore a gomito 86">
            <a:extLst>
              <a:ext uri="{FF2B5EF4-FFF2-40B4-BE49-F238E27FC236}">
                <a16:creationId xmlns:a16="http://schemas.microsoft.com/office/drawing/2014/main" id="{962FF093-390A-47BE-B7E8-ABFA2DEBEC25}"/>
              </a:ext>
            </a:extLst>
          </p:cNvPr>
          <p:cNvCxnSpPr>
            <a:stCxn id="67" idx="2"/>
            <a:endCxn id="4" idx="3"/>
          </p:cNvCxnSpPr>
          <p:nvPr/>
        </p:nvCxnSpPr>
        <p:spPr>
          <a:xfrm rot="5400000">
            <a:off x="3030933" y="2710362"/>
            <a:ext cx="836211" cy="1221816"/>
          </a:xfrm>
          <a:prstGeom prst="bentConnector4">
            <a:avLst>
              <a:gd name="adj1" fmla="val 16044"/>
              <a:gd name="adj2" fmla="val 118710"/>
            </a:avLst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a gomito 92">
            <a:extLst>
              <a:ext uri="{FF2B5EF4-FFF2-40B4-BE49-F238E27FC236}">
                <a16:creationId xmlns:a16="http://schemas.microsoft.com/office/drawing/2014/main" id="{A04DD569-4901-427C-9027-8C5F24E34D3C}"/>
              </a:ext>
            </a:extLst>
          </p:cNvPr>
          <p:cNvCxnSpPr>
            <a:stCxn id="67" idx="2"/>
            <a:endCxn id="5" idx="3"/>
          </p:cNvCxnSpPr>
          <p:nvPr/>
        </p:nvCxnSpPr>
        <p:spPr>
          <a:xfrm rot="5400000">
            <a:off x="2117799" y="3611464"/>
            <a:ext cx="2650446" cy="1233848"/>
          </a:xfrm>
          <a:prstGeom prst="bentConnector4">
            <a:avLst>
              <a:gd name="adj1" fmla="val 9993"/>
              <a:gd name="adj2" fmla="val 118527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01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2" grpId="0" animBg="1"/>
      <p:bldP spid="25" grpId="0"/>
      <p:bldP spid="27" grpId="0" animBg="1"/>
      <p:bldP spid="28" grpId="0"/>
      <p:bldP spid="33" grpId="0"/>
      <p:bldP spid="34" grpId="0" animBg="1"/>
      <p:bldP spid="35" grpId="0"/>
      <p:bldP spid="55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592194-2E4F-4342-A6B6-59E0A1A5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trattamento</a:t>
            </a:r>
          </a:p>
        </p:txBody>
      </p:sp>
      <p:pic>
        <p:nvPicPr>
          <p:cNvPr id="5" name="Segnaposto contenuto 4" descr="Immagine che contiene testo, persona, uomo&#10;&#10;Descrizione generata automaticamente">
            <a:extLst>
              <a:ext uri="{FF2B5EF4-FFF2-40B4-BE49-F238E27FC236}">
                <a16:creationId xmlns:a16="http://schemas.microsoft.com/office/drawing/2014/main" id="{BF1DE033-8B55-4753-8DA8-842C3F046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19" y="2084832"/>
            <a:ext cx="3379089" cy="4022725"/>
          </a:xfrm>
        </p:spPr>
      </p:pic>
      <p:cxnSp>
        <p:nvCxnSpPr>
          <p:cNvPr id="7" name="Connettore a gomito 6">
            <a:extLst>
              <a:ext uri="{FF2B5EF4-FFF2-40B4-BE49-F238E27FC236}">
                <a16:creationId xmlns:a16="http://schemas.microsoft.com/office/drawing/2014/main" id="{8D4C7563-0AE2-4F1A-A298-30A448E148DF}"/>
              </a:ext>
            </a:extLst>
          </p:cNvPr>
          <p:cNvCxnSpPr>
            <a:cxnSpLocks/>
            <a:stCxn id="5" idx="3"/>
            <a:endCxn id="8" idx="2"/>
          </p:cNvCxnSpPr>
          <p:nvPr/>
        </p:nvCxnSpPr>
        <p:spPr>
          <a:xfrm flipV="1">
            <a:off x="7573708" y="3204365"/>
            <a:ext cx="2907361" cy="8918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719EC81-DD1B-4C1F-A3F1-FB779BBE4E30}"/>
              </a:ext>
            </a:extLst>
          </p:cNvPr>
          <p:cNvSpPr txBox="1"/>
          <p:nvPr/>
        </p:nvSpPr>
        <p:spPr>
          <a:xfrm>
            <a:off x="9007200" y="2558034"/>
            <a:ext cx="294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Gli facciamo visitare il sito internet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DFFEC5D-C254-48B0-847A-633DAB880226}"/>
              </a:ext>
            </a:extLst>
          </p:cNvPr>
          <p:cNvSpPr txBox="1"/>
          <p:nvPr/>
        </p:nvSpPr>
        <p:spPr>
          <a:xfrm>
            <a:off x="617179" y="2558034"/>
            <a:ext cx="294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</a:rPr>
              <a:t>NON gli facciamo visitare il sito internet</a:t>
            </a:r>
          </a:p>
        </p:txBody>
      </p:sp>
      <p:cxnSp>
        <p:nvCxnSpPr>
          <p:cNvPr id="10" name="Connettore a gomito 9">
            <a:extLst>
              <a:ext uri="{FF2B5EF4-FFF2-40B4-BE49-F238E27FC236}">
                <a16:creationId xmlns:a16="http://schemas.microsoft.com/office/drawing/2014/main" id="{4ECB522B-A6F4-48AD-B451-80B11F2B8441}"/>
              </a:ext>
            </a:extLst>
          </p:cNvPr>
          <p:cNvCxnSpPr>
            <a:cxnSpLocks/>
            <a:stCxn id="5" idx="1"/>
            <a:endCxn id="9" idx="2"/>
          </p:cNvCxnSpPr>
          <p:nvPr/>
        </p:nvCxnSpPr>
        <p:spPr>
          <a:xfrm rot="10800000">
            <a:off x="2091049" y="3204365"/>
            <a:ext cx="2103571" cy="8918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29ADA59-B0D9-4597-BB09-2EDBB280DBFE}"/>
              </a:ext>
            </a:extLst>
          </p:cNvPr>
          <p:cNvSpPr txBox="1"/>
          <p:nvPr/>
        </p:nvSpPr>
        <p:spPr>
          <a:xfrm>
            <a:off x="4406455" y="6292223"/>
            <a:ext cx="337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solidFill>
                  <a:schemeClr val="accent2"/>
                </a:solidFill>
              </a:rPr>
              <a:t>www.elezionitrasparentiroma.it</a:t>
            </a:r>
          </a:p>
        </p:txBody>
      </p:sp>
    </p:spTree>
    <p:extLst>
      <p:ext uri="{BB962C8B-B14F-4D97-AF65-F5344CB8AC3E}">
        <p14:creationId xmlns:p14="http://schemas.microsoft.com/office/powerpoint/2010/main" val="1803360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7A9496-88F6-4654-BF2B-06A4CB009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027048" cy="1499616"/>
          </a:xfrm>
        </p:spPr>
        <p:txBody>
          <a:bodyPr>
            <a:normAutofit/>
          </a:bodyPr>
          <a:lstStyle/>
          <a:p>
            <a:r>
              <a:rPr lang="it-IT"/>
              <a:t>IL SITO INTERNET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D46A206-8EC3-47C0-BDF5-9E315A7CB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86" y="2008608"/>
            <a:ext cx="5027048" cy="975336"/>
          </a:xfrm>
        </p:spPr>
        <p:txBody>
          <a:bodyPr>
            <a:normAutofit/>
          </a:bodyPr>
          <a:lstStyle/>
          <a:p>
            <a:r>
              <a:rPr lang="en-US" sz="2000" dirty="0"/>
              <a:t>Un </a:t>
            </a:r>
            <a:r>
              <a:rPr lang="en-US" sz="2000" dirty="0" err="1"/>
              <a:t>sito</a:t>
            </a:r>
            <a:r>
              <a:rPr lang="en-US" sz="2000" dirty="0"/>
              <a:t> web dove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possono</a:t>
            </a:r>
            <a:r>
              <a:rPr lang="en-US" sz="2000" dirty="0"/>
              <a:t> </a:t>
            </a:r>
            <a:r>
              <a:rPr lang="en-US" sz="2000" dirty="0" err="1"/>
              <a:t>consultare</a:t>
            </a:r>
            <a:r>
              <a:rPr lang="en-US" sz="2000" dirty="0"/>
              <a:t> </a:t>
            </a:r>
            <a:r>
              <a:rPr lang="en-US" sz="2000" dirty="0" err="1"/>
              <a:t>facilmente</a:t>
            </a:r>
            <a:r>
              <a:rPr lang="en-US" sz="2000" dirty="0"/>
              <a:t> </a:t>
            </a:r>
            <a:r>
              <a:rPr lang="en-US" sz="2000" dirty="0" err="1"/>
              <a:t>tutte</a:t>
            </a:r>
            <a:r>
              <a:rPr lang="en-US" sz="2000" dirty="0"/>
              <a:t> le </a:t>
            </a:r>
            <a:r>
              <a:rPr lang="en-US" sz="2000" dirty="0" err="1"/>
              <a:t>informazioni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oltre</a:t>
            </a:r>
            <a:r>
              <a:rPr lang="en-US" sz="2000" dirty="0"/>
              <a:t> 1400 </a:t>
            </a:r>
            <a:r>
              <a:rPr lang="en-US" sz="2000" dirty="0" err="1"/>
              <a:t>candidati</a:t>
            </a:r>
            <a:r>
              <a:rPr lang="en-US" sz="2000" dirty="0"/>
              <a:t>/e al </a:t>
            </a:r>
            <a:r>
              <a:rPr lang="en-US" sz="2000" dirty="0" err="1"/>
              <a:t>comune</a:t>
            </a:r>
            <a:r>
              <a:rPr lang="en-US" sz="2000" dirty="0"/>
              <a:t> di </a:t>
            </a:r>
            <a:r>
              <a:rPr lang="en-US" sz="2000" dirty="0" err="1"/>
              <a:t>roma</a:t>
            </a:r>
            <a:endParaRPr lang="en-US" sz="20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8B73F8C-1DAC-4E7E-94D0-688DE7D80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5" r="22190" b="6"/>
          <a:stretch/>
        </p:blipFill>
        <p:spPr>
          <a:xfrm>
            <a:off x="6408277" y="481265"/>
            <a:ext cx="2213811" cy="28557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3A31BD9-9CA6-4951-937C-93314AFAF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4" r="9210" b="4"/>
          <a:stretch/>
        </p:blipFill>
        <p:spPr>
          <a:xfrm>
            <a:off x="8776090" y="476166"/>
            <a:ext cx="2931277" cy="1862970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CD0C7C4-B161-428B-ACE8-667935E40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13" r="37619" b="2"/>
          <a:stretch/>
        </p:blipFill>
        <p:spPr>
          <a:xfrm>
            <a:off x="6398651" y="3497931"/>
            <a:ext cx="2223437" cy="29028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C111327-EC9B-46E4-B486-96D964C545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651" b="3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B7B7D5E-FF32-4944-9AC2-D52A575BB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10" y="2983944"/>
            <a:ext cx="5079400" cy="102797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ECC7331-C72C-403E-A4C3-66BC96BF1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439" y="4025101"/>
            <a:ext cx="4894942" cy="23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79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wesomeScreenshot-2_10_2022,5 59 23PM">
            <a:hlinkClick r:id="" action="ppaction://media"/>
            <a:extLst>
              <a:ext uri="{FF2B5EF4-FFF2-40B4-BE49-F238E27FC236}">
                <a16:creationId xmlns:a16="http://schemas.microsoft.com/office/drawing/2014/main" id="{DAAD358A-3E4F-4005-B03E-A0EC4DEAE9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895" y="203146"/>
            <a:ext cx="11404487" cy="61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AE5C6B-DBCA-4A75-A810-74D47CA1C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poi 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719683-F8D3-41DE-9917-048E100C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Abbiamo raccolto i dati e confrontato </a:t>
            </a:r>
            <a:r>
              <a:rPr lang="it-IT" sz="4000" b="1" dirty="0"/>
              <a:t>se</a:t>
            </a:r>
            <a:r>
              <a:rPr lang="it-IT" sz="4000" dirty="0"/>
              <a:t> il gruppo di trattamento (quelli a cui abbiamo fatto visitare il sito), </a:t>
            </a:r>
            <a:r>
              <a:rPr lang="it-IT" sz="4000" b="1" dirty="0"/>
              <a:t>hanno votato in modo diverso dal gruppo di controllo </a:t>
            </a:r>
            <a:r>
              <a:rPr lang="it-IT" sz="4000" dirty="0"/>
              <a:t>(quelli a cui NON abbiamo fatto visitare il sito).</a:t>
            </a:r>
          </a:p>
          <a:p>
            <a:endParaRPr lang="it-IT" sz="4000" dirty="0"/>
          </a:p>
          <a:p>
            <a:endParaRPr lang="it-IT" sz="4000" dirty="0"/>
          </a:p>
          <a:p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023417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2031D-1C2E-48CA-A588-D17330C1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7" y="2940449"/>
            <a:ext cx="5033865" cy="1499616"/>
          </a:xfrm>
        </p:spPr>
        <p:txBody>
          <a:bodyPr>
            <a:noAutofit/>
          </a:bodyPr>
          <a:lstStyle/>
          <a:p>
            <a:r>
              <a:rPr lang="en-GB" sz="11500" dirty="0"/>
              <a:t>RISULTATI</a:t>
            </a:r>
          </a:p>
        </p:txBody>
      </p:sp>
    </p:spTree>
    <p:extLst>
      <p:ext uri="{BB962C8B-B14F-4D97-AF65-F5344CB8AC3E}">
        <p14:creationId xmlns:p14="http://schemas.microsoft.com/office/powerpoint/2010/main" val="392082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0EACCC-53AE-4265-9FB1-8EDF5BD63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867061" cy="1499616"/>
          </a:xfrm>
        </p:spPr>
        <p:txBody>
          <a:bodyPr>
            <a:normAutofit/>
          </a:bodyPr>
          <a:lstStyle/>
          <a:p>
            <a:r>
              <a:rPr lang="it-IT" dirty="0"/>
              <a:t>L’esperimento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5CFA6F2-C096-4093-8805-6F5FE09FD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10" y="2136780"/>
            <a:ext cx="5822022" cy="3886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0FD9B0-2500-4B22-89C4-1BD4012BF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490" y="585216"/>
            <a:ext cx="3527043" cy="5586984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Periodo</a:t>
            </a:r>
            <a:r>
              <a:rPr lang="en-US" sz="2000" dirty="0">
                <a:solidFill>
                  <a:srgbClr val="FFFFFF"/>
                </a:solidFill>
              </a:rPr>
              <a:t>:</a:t>
            </a:r>
          </a:p>
          <a:p>
            <a:r>
              <a:rPr lang="en-US" sz="2000" b="1" dirty="0" err="1">
                <a:solidFill>
                  <a:srgbClr val="FFFFFF"/>
                </a:solidFill>
              </a:rPr>
              <a:t>Elezioni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comunali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roma</a:t>
            </a:r>
            <a:r>
              <a:rPr lang="en-US" sz="2000" b="1" dirty="0">
                <a:solidFill>
                  <a:srgbClr val="FFFFFF"/>
                </a:solidFill>
              </a:rPr>
              <a:t> 2021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Strumenti</a:t>
            </a:r>
            <a:r>
              <a:rPr lang="en-US" sz="2000" dirty="0">
                <a:solidFill>
                  <a:srgbClr val="FFFFFF"/>
                </a:solidFill>
              </a:rPr>
              <a:t> e </a:t>
            </a:r>
            <a:r>
              <a:rPr lang="en-US" sz="2000" dirty="0" err="1">
                <a:solidFill>
                  <a:srgbClr val="FFFFFF"/>
                </a:solidFill>
              </a:rPr>
              <a:t>metodo</a:t>
            </a:r>
            <a:r>
              <a:rPr lang="en-US" sz="2000" dirty="0">
                <a:solidFill>
                  <a:srgbClr val="FFFFFF"/>
                </a:solidFill>
              </a:rPr>
              <a:t>:</a:t>
            </a:r>
          </a:p>
          <a:p>
            <a:r>
              <a:rPr lang="en-US" sz="2000" b="1" dirty="0" err="1">
                <a:solidFill>
                  <a:srgbClr val="FFFFFF"/>
                </a:solidFill>
              </a:rPr>
              <a:t>Esperimento</a:t>
            </a:r>
            <a:r>
              <a:rPr lang="en-US" sz="2000" b="1" dirty="0">
                <a:solidFill>
                  <a:srgbClr val="FFFFFF"/>
                </a:solidFill>
              </a:rPr>
              <a:t> con </a:t>
            </a:r>
            <a:r>
              <a:rPr lang="en-US" sz="2000" b="1" dirty="0" err="1">
                <a:solidFill>
                  <a:srgbClr val="FFFFFF"/>
                </a:solidFill>
              </a:rPr>
              <a:t>indagine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campionaria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1B5EAD-0809-4F85-B226-B2C36205E6D1}"/>
              </a:ext>
            </a:extLst>
          </p:cNvPr>
          <p:cNvSpPr txBox="1"/>
          <p:nvPr/>
        </p:nvSpPr>
        <p:spPr>
          <a:xfrm rot="20700000">
            <a:off x="1732778" y="2902824"/>
            <a:ext cx="601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highlight>
                  <a:srgbClr val="FF0000"/>
                </a:highlight>
              </a:rPr>
              <a:t>RISULTATI PRELIMINARI*</a:t>
            </a:r>
          </a:p>
        </p:txBody>
      </p:sp>
    </p:spTree>
    <p:extLst>
      <p:ext uri="{BB962C8B-B14F-4D97-AF65-F5344CB8AC3E}">
        <p14:creationId xmlns:p14="http://schemas.microsoft.com/office/powerpoint/2010/main" val="288777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A090-9F0B-4C28-B981-58BB2D80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dirty="0" err="1"/>
              <a:t>aspetti</a:t>
            </a:r>
            <a:r>
              <a:rPr lang="en-GB" dirty="0"/>
              <a:t> del </a:t>
            </a:r>
            <a:r>
              <a:rPr lang="en-GB" dirty="0" err="1"/>
              <a:t>voto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7055E-D925-4F1C-871A-79310994E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err="1"/>
              <a:t>Ipotesi</a:t>
            </a:r>
            <a:r>
              <a:rPr lang="en-GB" sz="3200" dirty="0"/>
              <a:t> pre-registrate prima </a:t>
            </a:r>
            <a:r>
              <a:rPr lang="en-GB" sz="3200" dirty="0" err="1"/>
              <a:t>dell’esperimento</a:t>
            </a:r>
            <a:endParaRPr lang="en-GB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/>
              <a:t>Affluenza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 err="1"/>
              <a:t>Espressione</a:t>
            </a:r>
            <a:r>
              <a:rPr lang="en-GB" sz="3200" dirty="0"/>
              <a:t> di un </a:t>
            </a:r>
            <a:r>
              <a:rPr lang="en-GB" sz="3200" dirty="0" err="1"/>
              <a:t>voto</a:t>
            </a:r>
            <a:r>
              <a:rPr lang="en-GB" sz="3200" dirty="0"/>
              <a:t> di </a:t>
            </a:r>
            <a:r>
              <a:rPr lang="en-GB" sz="3200" dirty="0" err="1"/>
              <a:t>preferenza</a:t>
            </a:r>
            <a:endParaRPr lang="en-GB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 err="1"/>
              <a:t>Esperienza</a:t>
            </a:r>
            <a:r>
              <a:rPr lang="en-GB" sz="3200" dirty="0"/>
              <a:t> </a:t>
            </a:r>
            <a:r>
              <a:rPr lang="en-GB" sz="3200" dirty="0" err="1"/>
              <a:t>politica</a:t>
            </a:r>
            <a:endParaRPr lang="en-GB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 err="1"/>
              <a:t>Livello</a:t>
            </a:r>
            <a:r>
              <a:rPr lang="en-GB" sz="3200" dirty="0"/>
              <a:t> di </a:t>
            </a:r>
            <a:r>
              <a:rPr lang="en-GB" sz="3200" dirty="0" err="1"/>
              <a:t>istruzione</a:t>
            </a:r>
            <a:endParaRPr lang="en-GB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 err="1"/>
              <a:t>Maschi</a:t>
            </a:r>
            <a:r>
              <a:rPr lang="en-GB" sz="3200" dirty="0"/>
              <a:t> / </a:t>
            </a:r>
            <a:r>
              <a:rPr lang="en-GB" sz="3200" dirty="0" err="1"/>
              <a:t>Femmine</a:t>
            </a:r>
            <a:endParaRPr lang="en-GB" sz="3200" dirty="0"/>
          </a:p>
          <a:p>
            <a:pPr>
              <a:buFont typeface="Wingdings" panose="05000000000000000000" pitchFamily="2" charset="2"/>
              <a:buChar char="Ø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11284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DF02E-1DFD-434C-8586-681CDB72E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Risultati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D1415-1101-41DC-AEF5-A2A4CBA53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- </a:t>
            </a:r>
            <a:r>
              <a:rPr lang="en-GB" sz="2800" dirty="0" err="1"/>
              <a:t>Modello</a:t>
            </a:r>
            <a:r>
              <a:rPr lang="en-GB" sz="2800" dirty="0"/>
              <a:t> di regression </a:t>
            </a:r>
            <a:r>
              <a:rPr lang="en-GB" sz="2800" dirty="0" err="1"/>
              <a:t>Probabilistico</a:t>
            </a:r>
            <a:r>
              <a:rPr lang="en-GB" sz="2800" dirty="0"/>
              <a:t> (Logit)</a:t>
            </a:r>
          </a:p>
          <a:p>
            <a:r>
              <a:rPr lang="en-GB" sz="2800" dirty="0"/>
              <a:t>- </a:t>
            </a:r>
            <a:r>
              <a:rPr lang="en-GB" sz="2800" dirty="0" err="1"/>
              <a:t>Confronto</a:t>
            </a:r>
            <a:r>
              <a:rPr lang="en-GB" sz="2800" dirty="0"/>
              <a:t> </a:t>
            </a:r>
            <a:r>
              <a:rPr lang="en-GB" sz="2800" dirty="0" err="1"/>
              <a:t>nelle</a:t>
            </a:r>
            <a:r>
              <a:rPr lang="en-GB" sz="2800" dirty="0"/>
              <a:t> </a:t>
            </a:r>
            <a:r>
              <a:rPr lang="en-GB" sz="2800" dirty="0" err="1"/>
              <a:t>medie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BEC30-678B-45D7-BC55-90BB0A867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9241" y="847642"/>
            <a:ext cx="3659414" cy="2675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3826F-EDED-4736-B209-0DCB73662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8633" y="3641870"/>
            <a:ext cx="2960630" cy="29341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B0B320-ACA5-4331-8BDC-21CD3278581B}"/>
              </a:ext>
            </a:extLst>
          </p:cNvPr>
          <p:cNvSpPr/>
          <p:nvPr/>
        </p:nvSpPr>
        <p:spPr>
          <a:xfrm>
            <a:off x="905164" y="2752436"/>
            <a:ext cx="4036291" cy="77075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55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F9BC-3504-4B0A-B749-D8E7CE5A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328" y="2679192"/>
            <a:ext cx="5672236" cy="1499616"/>
          </a:xfrm>
        </p:spPr>
        <p:txBody>
          <a:bodyPr/>
          <a:lstStyle/>
          <a:p>
            <a:r>
              <a:rPr lang="en-GB" dirty="0"/>
              <a:t>CONFRONTO TRA LE MEDIE</a:t>
            </a:r>
          </a:p>
        </p:txBody>
      </p:sp>
    </p:spTree>
    <p:extLst>
      <p:ext uri="{BB962C8B-B14F-4D97-AF65-F5344CB8AC3E}">
        <p14:creationId xmlns:p14="http://schemas.microsoft.com/office/powerpoint/2010/main" val="2157171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42CF31-C81F-41BD-B695-65B4D431B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2" y="1858813"/>
            <a:ext cx="11274575" cy="42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5091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668BFE-C6F0-4A3B-93C3-B60DA12B2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727" y="1238498"/>
            <a:ext cx="10612582" cy="531931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0A9DF1-AFFB-4EC0-BBE5-150B75CB544C}"/>
              </a:ext>
            </a:extLst>
          </p:cNvPr>
          <p:cNvSpPr txBox="1"/>
          <p:nvPr/>
        </p:nvSpPr>
        <p:spPr>
          <a:xfrm>
            <a:off x="1616363" y="614753"/>
            <a:ext cx="288174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Voti</a:t>
            </a:r>
            <a:r>
              <a:rPr lang="en-GB" b="1" dirty="0">
                <a:solidFill>
                  <a:schemeClr val="bg1"/>
                </a:solidFill>
              </a:rPr>
              <a:t> per candidate </a:t>
            </a:r>
            <a:r>
              <a:rPr lang="en-GB" b="1" dirty="0" err="1">
                <a:solidFill>
                  <a:schemeClr val="bg1"/>
                </a:solidFill>
              </a:rPr>
              <a:t>Femmine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AEEECD-9706-4065-B54E-550E3F904A5C}"/>
              </a:ext>
            </a:extLst>
          </p:cNvPr>
          <p:cNvSpPr txBox="1"/>
          <p:nvPr/>
        </p:nvSpPr>
        <p:spPr>
          <a:xfrm>
            <a:off x="5047672" y="614753"/>
            <a:ext cx="3320474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Voti</a:t>
            </a:r>
            <a:r>
              <a:rPr lang="en-GB" b="1" dirty="0">
                <a:solidFill>
                  <a:schemeClr val="bg1"/>
                </a:solidFill>
              </a:rPr>
              <a:t> per </a:t>
            </a:r>
            <a:r>
              <a:rPr lang="en-GB" b="1" dirty="0" err="1">
                <a:solidFill>
                  <a:schemeClr val="bg1"/>
                </a:solidFill>
              </a:rPr>
              <a:t>candidati</a:t>
            </a:r>
            <a:r>
              <a:rPr lang="en-GB" b="1" dirty="0">
                <a:solidFill>
                  <a:schemeClr val="bg1"/>
                </a:solidFill>
              </a:rPr>
              <a:t>/e con </a:t>
            </a:r>
            <a:r>
              <a:rPr lang="en-GB" b="1" dirty="0" err="1">
                <a:solidFill>
                  <a:schemeClr val="bg1"/>
                </a:solidFill>
              </a:rPr>
              <a:t>laurea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B4E4D-2E71-4FC2-936D-D49859F94325}"/>
              </a:ext>
            </a:extLst>
          </p:cNvPr>
          <p:cNvSpPr txBox="1"/>
          <p:nvPr/>
        </p:nvSpPr>
        <p:spPr>
          <a:xfrm>
            <a:off x="8636000" y="614753"/>
            <a:ext cx="297410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Voti</a:t>
            </a:r>
            <a:r>
              <a:rPr lang="en-GB" b="1" dirty="0">
                <a:solidFill>
                  <a:schemeClr val="bg1"/>
                </a:solidFill>
              </a:rPr>
              <a:t> per </a:t>
            </a:r>
            <a:r>
              <a:rPr lang="en-GB" b="1" dirty="0" err="1">
                <a:solidFill>
                  <a:schemeClr val="bg1"/>
                </a:solidFill>
              </a:rPr>
              <a:t>candidati</a:t>
            </a:r>
            <a:r>
              <a:rPr lang="en-GB" b="1" dirty="0">
                <a:solidFill>
                  <a:schemeClr val="bg1"/>
                </a:solidFill>
              </a:rPr>
              <a:t>/e </a:t>
            </a:r>
            <a:r>
              <a:rPr lang="en-GB" b="1" dirty="0" err="1">
                <a:solidFill>
                  <a:schemeClr val="bg1"/>
                </a:solidFill>
              </a:rPr>
              <a:t>esperti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07C76A-A06B-4F24-854D-BDDFD076170D}"/>
              </a:ext>
            </a:extLst>
          </p:cNvPr>
          <p:cNvSpPr txBox="1"/>
          <p:nvPr/>
        </p:nvSpPr>
        <p:spPr>
          <a:xfrm>
            <a:off x="535862" y="1238497"/>
            <a:ext cx="461665" cy="23359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en-GB" dirty="0"/>
              <a:t>SINDACO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84DA6-223C-49B2-92A3-882F86F35711}"/>
              </a:ext>
            </a:extLst>
          </p:cNvPr>
          <p:cNvSpPr txBox="1"/>
          <p:nvPr/>
        </p:nvSpPr>
        <p:spPr>
          <a:xfrm>
            <a:off x="535862" y="3898156"/>
            <a:ext cx="461665" cy="23359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CONSIGLIERE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DED8EE42-F004-4DA0-A902-2F677083FB9B}"/>
              </a:ext>
            </a:extLst>
          </p:cNvPr>
          <p:cNvSpPr/>
          <p:nvPr/>
        </p:nvSpPr>
        <p:spPr>
          <a:xfrm>
            <a:off x="2964873" y="1662545"/>
            <a:ext cx="254577" cy="369455"/>
          </a:xfrm>
          <a:prstGeom prst="leftBrace">
            <a:avLst>
              <a:gd name="adj1" fmla="val 35145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734B6-BB99-42DD-8940-22019E2B3285}"/>
              </a:ext>
            </a:extLst>
          </p:cNvPr>
          <p:cNvSpPr txBox="1"/>
          <p:nvPr/>
        </p:nvSpPr>
        <p:spPr>
          <a:xfrm>
            <a:off x="2068830" y="1485900"/>
            <a:ext cx="1417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</a:rPr>
              <a:t>Effetto</a:t>
            </a:r>
            <a:r>
              <a:rPr lang="en-GB" sz="1200" dirty="0">
                <a:solidFill>
                  <a:srgbClr val="C00000"/>
                </a:solidFill>
              </a:rPr>
              <a:t> </a:t>
            </a:r>
            <a:r>
              <a:rPr lang="en-GB" sz="1200" dirty="0" err="1">
                <a:solidFill>
                  <a:srgbClr val="C00000"/>
                </a:solidFill>
              </a:rPr>
              <a:t>positivo</a:t>
            </a:r>
            <a:r>
              <a:rPr lang="en-GB" sz="1200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65698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CCC97-EF9C-4228-A43A-96ACB4E86DE6}"/>
              </a:ext>
            </a:extLst>
          </p:cNvPr>
          <p:cNvSpPr txBox="1"/>
          <p:nvPr/>
        </p:nvSpPr>
        <p:spPr>
          <a:xfrm>
            <a:off x="5301676" y="1178175"/>
            <a:ext cx="288174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Voti</a:t>
            </a:r>
            <a:r>
              <a:rPr lang="en-GB" b="1" dirty="0">
                <a:solidFill>
                  <a:schemeClr val="bg1"/>
                </a:solidFill>
              </a:rPr>
              <a:t> per candidate </a:t>
            </a:r>
            <a:r>
              <a:rPr lang="en-GB" b="1" dirty="0" err="1">
                <a:solidFill>
                  <a:schemeClr val="bg1"/>
                </a:solidFill>
              </a:rPr>
              <a:t>Femmine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DD4B9-D413-4D05-ACD5-04CBE50B867C}"/>
              </a:ext>
            </a:extLst>
          </p:cNvPr>
          <p:cNvSpPr txBox="1"/>
          <p:nvPr/>
        </p:nvSpPr>
        <p:spPr>
          <a:xfrm>
            <a:off x="1533392" y="2522356"/>
            <a:ext cx="461665" cy="23359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en-GB" dirty="0"/>
              <a:t>SINDACO</a:t>
            </a:r>
          </a:p>
        </p:txBody>
      </p:sp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E9C24929-FBE7-405A-829F-C1E9AEF49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85" y="2522356"/>
            <a:ext cx="7442581" cy="26326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A504AE-73D5-410B-B3C6-3F88E55CC7FB}"/>
              </a:ext>
            </a:extLst>
          </p:cNvPr>
          <p:cNvSpPr txBox="1"/>
          <p:nvPr/>
        </p:nvSpPr>
        <p:spPr>
          <a:xfrm>
            <a:off x="3472876" y="1967348"/>
            <a:ext cx="326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INCLUSA VIRGINIA RAGGI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83F6D-EA58-4B4E-A91D-5A2750DAF815}"/>
              </a:ext>
            </a:extLst>
          </p:cNvPr>
          <p:cNvSpPr txBox="1"/>
          <p:nvPr/>
        </p:nvSpPr>
        <p:spPr>
          <a:xfrm>
            <a:off x="7181275" y="1967348"/>
            <a:ext cx="326967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ESCLUSA VIRGINIA RAGGI</a:t>
            </a:r>
          </a:p>
        </p:txBody>
      </p:sp>
    </p:spTree>
    <p:extLst>
      <p:ext uri="{BB962C8B-B14F-4D97-AF65-F5344CB8AC3E}">
        <p14:creationId xmlns:p14="http://schemas.microsoft.com/office/powerpoint/2010/main" val="3047808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07B47-3C47-4C20-BE89-7EF600DCC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7618" y="106218"/>
            <a:ext cx="8314765" cy="6645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3ABDDD-457E-43D8-AF03-1763FC054B43}"/>
              </a:ext>
            </a:extLst>
          </p:cNvPr>
          <p:cNvSpPr/>
          <p:nvPr/>
        </p:nvSpPr>
        <p:spPr>
          <a:xfrm>
            <a:off x="1939636" y="3429000"/>
            <a:ext cx="4331855" cy="33227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5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435E1-A99E-4EE6-B945-563BAC5C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Sommario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risultati</a:t>
            </a:r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1464C0B-52C2-4C39-8A14-F0F4DA0530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943579"/>
              </p:ext>
            </p:extLst>
          </p:nvPr>
        </p:nvGraphicFramePr>
        <p:xfrm>
          <a:off x="240145" y="2084832"/>
          <a:ext cx="11776363" cy="1870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171">
                  <a:extLst>
                    <a:ext uri="{9D8B030D-6E8A-4147-A177-3AD203B41FA5}">
                      <a16:colId xmlns:a16="http://schemas.microsoft.com/office/drawing/2014/main" val="1073893710"/>
                    </a:ext>
                  </a:extLst>
                </a:gridCol>
                <a:gridCol w="1156191">
                  <a:extLst>
                    <a:ext uri="{9D8B030D-6E8A-4147-A177-3AD203B41FA5}">
                      <a16:colId xmlns:a16="http://schemas.microsoft.com/office/drawing/2014/main" val="844223993"/>
                    </a:ext>
                  </a:extLst>
                </a:gridCol>
                <a:gridCol w="951060">
                  <a:extLst>
                    <a:ext uri="{9D8B030D-6E8A-4147-A177-3AD203B41FA5}">
                      <a16:colId xmlns:a16="http://schemas.microsoft.com/office/drawing/2014/main" val="1048832483"/>
                    </a:ext>
                  </a:extLst>
                </a:gridCol>
                <a:gridCol w="1009955">
                  <a:extLst>
                    <a:ext uri="{9D8B030D-6E8A-4147-A177-3AD203B41FA5}">
                      <a16:colId xmlns:a16="http://schemas.microsoft.com/office/drawing/2014/main" val="130992662"/>
                    </a:ext>
                  </a:extLst>
                </a:gridCol>
                <a:gridCol w="790786">
                  <a:extLst>
                    <a:ext uri="{9D8B030D-6E8A-4147-A177-3AD203B41FA5}">
                      <a16:colId xmlns:a16="http://schemas.microsoft.com/office/drawing/2014/main" val="1534132673"/>
                    </a:ext>
                  </a:extLst>
                </a:gridCol>
                <a:gridCol w="1036808">
                  <a:extLst>
                    <a:ext uri="{9D8B030D-6E8A-4147-A177-3AD203B41FA5}">
                      <a16:colId xmlns:a16="http://schemas.microsoft.com/office/drawing/2014/main" val="4011587034"/>
                    </a:ext>
                  </a:extLst>
                </a:gridCol>
                <a:gridCol w="1028022">
                  <a:extLst>
                    <a:ext uri="{9D8B030D-6E8A-4147-A177-3AD203B41FA5}">
                      <a16:colId xmlns:a16="http://schemas.microsoft.com/office/drawing/2014/main" val="4272369342"/>
                    </a:ext>
                  </a:extLst>
                </a:gridCol>
                <a:gridCol w="992875">
                  <a:extLst>
                    <a:ext uri="{9D8B030D-6E8A-4147-A177-3AD203B41FA5}">
                      <a16:colId xmlns:a16="http://schemas.microsoft.com/office/drawing/2014/main" val="3938839192"/>
                    </a:ext>
                  </a:extLst>
                </a:gridCol>
                <a:gridCol w="1177391">
                  <a:extLst>
                    <a:ext uri="{9D8B030D-6E8A-4147-A177-3AD203B41FA5}">
                      <a16:colId xmlns:a16="http://schemas.microsoft.com/office/drawing/2014/main" val="405320622"/>
                    </a:ext>
                  </a:extLst>
                </a:gridCol>
                <a:gridCol w="1244331">
                  <a:extLst>
                    <a:ext uri="{9D8B030D-6E8A-4147-A177-3AD203B41FA5}">
                      <a16:colId xmlns:a16="http://schemas.microsoft.com/office/drawing/2014/main" val="725500430"/>
                    </a:ext>
                  </a:extLst>
                </a:gridCol>
                <a:gridCol w="1549773">
                  <a:extLst>
                    <a:ext uri="{9D8B030D-6E8A-4147-A177-3AD203B41FA5}">
                      <a16:colId xmlns:a16="http://schemas.microsoft.com/office/drawing/2014/main" val="2966982712"/>
                    </a:ext>
                  </a:extLst>
                </a:gridCol>
              </a:tblGrid>
              <a:tr h="46726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Affluenza</a:t>
                      </a:r>
                    </a:p>
                  </a:txBody>
                  <a:tcPr>
                    <a:solidFill>
                      <a:srgbClr val="ADEC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Voto</a:t>
                      </a:r>
                      <a:r>
                        <a:rPr lang="en-GB" dirty="0"/>
                        <a:t> di </a:t>
                      </a:r>
                      <a:r>
                        <a:rPr lang="en-GB" sz="1200" dirty="0" err="1"/>
                        <a:t>Preferenza</a:t>
                      </a:r>
                      <a:endParaRPr lang="en-GB" dirty="0"/>
                    </a:p>
                  </a:txBody>
                  <a:tcPr>
                    <a:solidFill>
                      <a:srgbClr val="F408E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Istruzione</a:t>
                      </a:r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dirty="0" err="1"/>
                        <a:t>Istruzione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Sesso</a:t>
                      </a:r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dirty="0" err="1"/>
                        <a:t>Sesso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Esperienza</a:t>
                      </a:r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solidFill>
                            <a:sysClr val="windowText" lastClr="000000"/>
                          </a:solidFill>
                        </a:rPr>
                        <a:t>Voto</a:t>
                      </a:r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 per </a:t>
                      </a:r>
                      <a:r>
                        <a:rPr lang="en-GB" dirty="0" err="1">
                          <a:solidFill>
                            <a:sysClr val="windowText" lastClr="000000"/>
                          </a:solidFill>
                        </a:rPr>
                        <a:t>candidato</a:t>
                      </a:r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 M5S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Voto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candidato</a:t>
                      </a:r>
                      <a:r>
                        <a:rPr lang="en-GB" dirty="0"/>
                        <a:t> in </a:t>
                      </a:r>
                      <a:r>
                        <a:rPr lang="en-GB" dirty="0" err="1"/>
                        <a:t>carica</a:t>
                      </a:r>
                      <a:endParaRPr lang="en-GB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998164"/>
                  </a:ext>
                </a:extLst>
              </a:tr>
              <a:tr h="48869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Consiglieri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Sindaco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Consiglieri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Sindaco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Consiglieri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Sindaco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02208"/>
                  </a:ext>
                </a:extLst>
              </a:tr>
              <a:tr h="467269">
                <a:tc>
                  <a:txBody>
                    <a:bodyPr/>
                    <a:lstStyle/>
                    <a:p>
                      <a:r>
                        <a:rPr lang="en-GB" dirty="0" err="1"/>
                        <a:t>Effetto</a:t>
                      </a:r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208386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75C8328-D8AD-4977-B9EB-EADC8DDFA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606309"/>
              </p:ext>
            </p:extLst>
          </p:nvPr>
        </p:nvGraphicFramePr>
        <p:xfrm>
          <a:off x="4350329" y="4091708"/>
          <a:ext cx="3703782" cy="379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891">
                  <a:extLst>
                    <a:ext uri="{9D8B030D-6E8A-4147-A177-3AD203B41FA5}">
                      <a16:colId xmlns:a16="http://schemas.microsoft.com/office/drawing/2014/main" val="406355790"/>
                    </a:ext>
                  </a:extLst>
                </a:gridCol>
                <a:gridCol w="1851891">
                  <a:extLst>
                    <a:ext uri="{9D8B030D-6E8A-4147-A177-3AD203B41FA5}">
                      <a16:colId xmlns:a16="http://schemas.microsoft.com/office/drawing/2014/main" val="1213773680"/>
                    </a:ext>
                  </a:extLst>
                </a:gridCol>
              </a:tblGrid>
              <a:tr h="379306"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</a:rPr>
                        <a:t>Effetto</a:t>
                      </a:r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dirty="0" err="1">
                          <a:solidFill>
                            <a:sysClr val="windowText" lastClr="000000"/>
                          </a:solidFill>
                        </a:rPr>
                        <a:t>Nullo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Effetto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Positivo</a:t>
                      </a:r>
                      <a:endParaRPr lang="en-GB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60443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B0E4B27-37AA-47CB-B339-70ADF855B13A}"/>
              </a:ext>
            </a:extLst>
          </p:cNvPr>
          <p:cNvSpPr txBox="1"/>
          <p:nvPr/>
        </p:nvSpPr>
        <p:spPr>
          <a:xfrm>
            <a:off x="3740728" y="506971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L’unico</a:t>
            </a:r>
            <a:r>
              <a:rPr lang="en-GB" dirty="0"/>
              <a:t> </a:t>
            </a:r>
            <a:r>
              <a:rPr lang="en-GB" dirty="0" err="1"/>
              <a:t>candidato</a:t>
            </a:r>
            <a:r>
              <a:rPr lang="en-GB" dirty="0"/>
              <a:t> </a:t>
            </a:r>
            <a:r>
              <a:rPr lang="en-GB" dirty="0" err="1"/>
              <a:t>femmina</a:t>
            </a:r>
            <a:r>
              <a:rPr lang="en-GB" dirty="0"/>
              <a:t> di rilievo era il </a:t>
            </a:r>
            <a:r>
              <a:rPr lang="en-GB" dirty="0" err="1"/>
              <a:t>candidato</a:t>
            </a:r>
            <a:r>
              <a:rPr lang="en-GB" dirty="0"/>
              <a:t> del m5s e </a:t>
            </a:r>
            <a:r>
              <a:rPr lang="en-GB" dirty="0" err="1"/>
              <a:t>anche</a:t>
            </a:r>
            <a:r>
              <a:rPr lang="en-GB" dirty="0"/>
              <a:t> il </a:t>
            </a:r>
            <a:r>
              <a:rPr lang="en-GB" dirty="0" err="1"/>
              <a:t>candidato</a:t>
            </a:r>
            <a:r>
              <a:rPr lang="en-GB" dirty="0"/>
              <a:t> in </a:t>
            </a:r>
            <a:r>
              <a:rPr lang="en-GB" dirty="0" err="1"/>
              <a:t>carica</a:t>
            </a:r>
            <a:r>
              <a:rPr lang="en-GB" dirty="0"/>
              <a:t>.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effetti</a:t>
            </a:r>
            <a:r>
              <a:rPr lang="en-GB" dirty="0"/>
              <a:t> non </a:t>
            </a:r>
            <a:r>
              <a:rPr lang="en-GB" dirty="0" err="1"/>
              <a:t>sono</a:t>
            </a:r>
            <a:r>
              <a:rPr lang="en-GB" dirty="0"/>
              <a:t> “</a:t>
            </a:r>
            <a:r>
              <a:rPr lang="en-GB" dirty="0" err="1"/>
              <a:t>separabili</a:t>
            </a:r>
            <a:r>
              <a:rPr lang="en-GB" dirty="0"/>
              <a:t>”.</a:t>
            </a:r>
          </a:p>
          <a:p>
            <a:r>
              <a:rPr lang="en-GB" b="1" dirty="0" err="1"/>
              <a:t>Limiti</a:t>
            </a:r>
            <a:r>
              <a:rPr lang="en-GB" b="1" dirty="0"/>
              <a:t> </a:t>
            </a:r>
            <a:r>
              <a:rPr lang="en-GB" b="1" dirty="0" err="1"/>
              <a:t>interpretativi</a:t>
            </a:r>
            <a:r>
              <a:rPr lang="en-GB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01998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7BA8A-D661-4195-B22E-9A378A4B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Sommario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risultati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9386C-F6C0-40E1-A898-CAABC18DB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6799072" cy="4023360"/>
          </a:xfrm>
        </p:spPr>
        <p:txBody>
          <a:bodyPr>
            <a:normAutofit/>
          </a:bodyPr>
          <a:lstStyle/>
          <a:p>
            <a:r>
              <a:rPr lang="en-GB" b="1" dirty="0"/>
              <a:t>Come </a:t>
            </a:r>
            <a:r>
              <a:rPr lang="en-GB" b="1" dirty="0" err="1"/>
              <a:t>possiamo</a:t>
            </a:r>
            <a:r>
              <a:rPr lang="en-GB" b="1" dirty="0"/>
              <a:t> </a:t>
            </a:r>
            <a:r>
              <a:rPr lang="en-GB" b="1" dirty="0" err="1"/>
              <a:t>interpretare</a:t>
            </a:r>
            <a:r>
              <a:rPr lang="en-GB" b="1" dirty="0"/>
              <a:t> </a:t>
            </a:r>
            <a:r>
              <a:rPr lang="en-GB" b="1" dirty="0" err="1"/>
              <a:t>questi</a:t>
            </a:r>
            <a:r>
              <a:rPr lang="en-GB" b="1" dirty="0"/>
              <a:t> </a:t>
            </a:r>
            <a:r>
              <a:rPr lang="en-GB" b="1" dirty="0" err="1"/>
              <a:t>risultati</a:t>
            </a:r>
            <a:r>
              <a:rPr lang="en-GB" b="1" dirty="0"/>
              <a:t> ? </a:t>
            </a:r>
          </a:p>
          <a:p>
            <a:r>
              <a:rPr lang="en-GB" dirty="0"/>
              <a:t>- </a:t>
            </a:r>
            <a:r>
              <a:rPr lang="en-GB" dirty="0" err="1"/>
              <a:t>Politicizzazione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“</a:t>
            </a:r>
            <a:r>
              <a:rPr lang="en-GB" dirty="0" err="1"/>
              <a:t>trasparenza</a:t>
            </a:r>
            <a:r>
              <a:rPr lang="en-GB" dirty="0"/>
              <a:t>” (positional issue / credibility) ? </a:t>
            </a:r>
          </a:p>
          <a:p>
            <a:r>
              <a:rPr lang="en-GB" dirty="0"/>
              <a:t>- Virginia Raggi è </a:t>
            </a:r>
            <a:r>
              <a:rPr lang="en-GB" dirty="0" err="1"/>
              <a:t>percepita</a:t>
            </a:r>
            <a:r>
              <a:rPr lang="en-GB" dirty="0"/>
              <a:t> come un </a:t>
            </a:r>
            <a:r>
              <a:rPr lang="en-GB" dirty="0" err="1"/>
              <a:t>candidato</a:t>
            </a:r>
            <a:r>
              <a:rPr lang="en-GB" dirty="0"/>
              <a:t> </a:t>
            </a:r>
            <a:r>
              <a:rPr lang="en-GB" dirty="0" err="1"/>
              <a:t>meno</a:t>
            </a:r>
            <a:r>
              <a:rPr lang="en-GB" dirty="0"/>
              <a:t> </a:t>
            </a:r>
            <a:r>
              <a:rPr lang="en-GB" dirty="0" err="1"/>
              <a:t>corrotto</a:t>
            </a:r>
            <a:r>
              <a:rPr lang="en-GB" dirty="0"/>
              <a:t> ? (</a:t>
            </a:r>
            <a:r>
              <a:rPr lang="en-GB" i="1" dirty="0"/>
              <a:t>gender bias in corruption perception</a:t>
            </a:r>
            <a:r>
              <a:rPr lang="en-GB" dirty="0"/>
              <a:t>)</a:t>
            </a:r>
          </a:p>
          <a:p>
            <a:r>
              <a:rPr lang="en-GB" dirty="0"/>
              <a:t>- </a:t>
            </a:r>
            <a:r>
              <a:rPr lang="en-GB" dirty="0" err="1"/>
              <a:t>altro</a:t>
            </a:r>
            <a:r>
              <a:rPr lang="en-GB" dirty="0"/>
              <a:t> 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1C8A025-DFF3-4AC2-B482-97D8C6E1B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37" y="3318164"/>
            <a:ext cx="3539836" cy="35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87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423B4-EE97-4D31-8717-AA858DF9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PUNTI DI FORZA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E7037-BD80-4D91-B07C-94E40E300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7131581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È il primo </a:t>
            </a:r>
            <a:r>
              <a:rPr lang="en-GB" dirty="0" err="1"/>
              <a:t>esperimento</a:t>
            </a:r>
            <a:r>
              <a:rPr lang="en-GB" dirty="0"/>
              <a:t>/studio </a:t>
            </a:r>
            <a:r>
              <a:rPr lang="en-GB" dirty="0" err="1"/>
              <a:t>che</a:t>
            </a:r>
            <a:r>
              <a:rPr lang="en-GB" dirty="0"/>
              <a:t> valuta </a:t>
            </a:r>
            <a:r>
              <a:rPr lang="en-GB" dirty="0" err="1"/>
              <a:t>l’impatto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trasparenza</a:t>
            </a:r>
            <a:r>
              <a:rPr lang="en-GB" dirty="0"/>
              <a:t> </a:t>
            </a:r>
            <a:r>
              <a:rPr lang="en-GB" dirty="0" err="1"/>
              <a:t>politica</a:t>
            </a:r>
            <a:r>
              <a:rPr lang="en-GB" dirty="0"/>
              <a:t> in Italia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 err="1"/>
              <a:t>Realistico</a:t>
            </a:r>
            <a:br>
              <a:rPr lang="en-GB" b="1" dirty="0"/>
            </a:br>
            <a:r>
              <a:rPr lang="en-GB" dirty="0"/>
              <a:t>La campagna (il </a:t>
            </a:r>
            <a:r>
              <a:rPr lang="en-GB" dirty="0" err="1"/>
              <a:t>sito</a:t>
            </a:r>
            <a:r>
              <a:rPr lang="en-GB" dirty="0"/>
              <a:t> internet </a:t>
            </a:r>
            <a:r>
              <a:rPr lang="en-GB" dirty="0" err="1"/>
              <a:t>dell’esperimento</a:t>
            </a:r>
            <a:r>
              <a:rPr lang="en-GB" dirty="0"/>
              <a:t>) </a:t>
            </a:r>
            <a:r>
              <a:rPr lang="en-GB" dirty="0" err="1"/>
              <a:t>ricalca</a:t>
            </a:r>
            <a:r>
              <a:rPr lang="en-GB" dirty="0"/>
              <a:t> </a:t>
            </a:r>
            <a:r>
              <a:rPr lang="en-GB" dirty="0" err="1"/>
              <a:t>campagne</a:t>
            </a:r>
            <a:r>
              <a:rPr lang="en-GB" dirty="0"/>
              <a:t> </a:t>
            </a:r>
            <a:r>
              <a:rPr lang="en-GB" dirty="0" err="1"/>
              <a:t>realmente</a:t>
            </a:r>
            <a:r>
              <a:rPr lang="en-GB" dirty="0"/>
              <a:t> </a:t>
            </a:r>
            <a:r>
              <a:rPr lang="en-GB" dirty="0" err="1"/>
              <a:t>implementate</a:t>
            </a:r>
            <a:r>
              <a:rPr lang="en-GB" dirty="0"/>
              <a:t> da </a:t>
            </a:r>
            <a:r>
              <a:rPr lang="en-GB" dirty="0" err="1"/>
              <a:t>associazioni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società</a:t>
            </a:r>
            <a:r>
              <a:rPr lang="en-GB" dirty="0"/>
              <a:t> civile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hanno</a:t>
            </a:r>
            <a:r>
              <a:rPr lang="en-GB" dirty="0"/>
              <a:t> </a:t>
            </a:r>
            <a:r>
              <a:rPr lang="en-GB" dirty="0" err="1"/>
              <a:t>utilizzato</a:t>
            </a:r>
            <a:r>
              <a:rPr lang="en-GB" dirty="0"/>
              <a:t> la </a:t>
            </a:r>
            <a:r>
              <a:rPr lang="en-GB" dirty="0" err="1"/>
              <a:t>trasparenza</a:t>
            </a:r>
            <a:r>
              <a:rPr lang="en-GB" dirty="0"/>
              <a:t> </a:t>
            </a:r>
            <a:r>
              <a:rPr lang="en-GB" dirty="0" err="1"/>
              <a:t>politica</a:t>
            </a:r>
            <a:r>
              <a:rPr lang="en-GB" dirty="0"/>
              <a:t> come </a:t>
            </a:r>
            <a:r>
              <a:rPr lang="en-GB" dirty="0" err="1"/>
              <a:t>strumento</a:t>
            </a:r>
            <a:r>
              <a:rPr lang="en-GB" dirty="0"/>
              <a:t> di influenza. </a:t>
            </a:r>
            <a:r>
              <a:rPr lang="en-GB" dirty="0" err="1"/>
              <a:t>Inoltre</a:t>
            </a:r>
            <a:r>
              <a:rPr lang="en-GB" dirty="0"/>
              <a:t>, </a:t>
            </a:r>
            <a:r>
              <a:rPr lang="en-GB" dirty="0" err="1"/>
              <a:t>utilizza</a:t>
            </a:r>
            <a:r>
              <a:rPr lang="en-GB" dirty="0"/>
              <a:t> le </a:t>
            </a:r>
            <a:r>
              <a:rPr lang="en-GB" dirty="0" err="1"/>
              <a:t>informazioni</a:t>
            </a:r>
            <a:r>
              <a:rPr lang="en-GB" dirty="0"/>
              <a:t> “</a:t>
            </a:r>
            <a:r>
              <a:rPr lang="en-GB" dirty="0" err="1"/>
              <a:t>trasparenti</a:t>
            </a:r>
            <a:r>
              <a:rPr lang="en-GB" dirty="0"/>
              <a:t>” </a:t>
            </a:r>
            <a:r>
              <a:rPr lang="en-GB" dirty="0" err="1"/>
              <a:t>così</a:t>
            </a:r>
            <a:r>
              <a:rPr lang="en-GB" dirty="0"/>
              <a:t> come </a:t>
            </a:r>
            <a:r>
              <a:rPr lang="en-GB" dirty="0" err="1"/>
              <a:t>richiesto</a:t>
            </a:r>
            <a:r>
              <a:rPr lang="en-GB" dirty="0"/>
              <a:t> da una </a:t>
            </a:r>
            <a:r>
              <a:rPr lang="en-GB" dirty="0" err="1"/>
              <a:t>legge</a:t>
            </a:r>
            <a:r>
              <a:rPr lang="en-GB" dirty="0"/>
              <a:t> in </a:t>
            </a:r>
            <a:r>
              <a:rPr lang="en-GB" dirty="0" err="1"/>
              <a:t>vigore</a:t>
            </a:r>
            <a:r>
              <a:rPr lang="en-GB" dirty="0"/>
              <a:t> (la </a:t>
            </a:r>
            <a:r>
              <a:rPr lang="en-GB" dirty="0" err="1"/>
              <a:t>spazzacorrotti</a:t>
            </a:r>
            <a:r>
              <a:rPr lang="en-GB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 err="1"/>
              <a:t>Causale</a:t>
            </a:r>
            <a:br>
              <a:rPr lang="en-GB" b="1" dirty="0"/>
            </a:br>
            <a:r>
              <a:rPr lang="en-GB" dirty="0" err="1"/>
              <a:t>validità</a:t>
            </a:r>
            <a:r>
              <a:rPr lang="en-GB" dirty="0"/>
              <a:t> interna (design </a:t>
            </a:r>
            <a:r>
              <a:rPr lang="en-GB" dirty="0" err="1"/>
              <a:t>sperimentale</a:t>
            </a:r>
            <a:r>
              <a:rPr lang="en-GB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35024F61-5947-485F-B06E-EF2C21F4E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2425" y="32423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25E0AC-C7FE-4415-9734-00DA06F2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 tipologie di TRASPARENZA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E5725D-801D-49CE-BEE0-B285B768F89E}"/>
              </a:ext>
            </a:extLst>
          </p:cNvPr>
          <p:cNvSpPr txBox="1"/>
          <p:nvPr/>
        </p:nvSpPr>
        <p:spPr>
          <a:xfrm>
            <a:off x="8837725" y="3884212"/>
            <a:ext cx="2790858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</a:rPr>
              <a:t>Trasparenza Politica</a:t>
            </a: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09CD93AC-B064-4496-8550-1C9BC7BE8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722" y="2429721"/>
            <a:ext cx="1294556" cy="1361471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BB7EEAC3-3BD0-404E-8E62-8093710BE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0"/>
          <a:stretch/>
        </p:blipFill>
        <p:spPr>
          <a:xfrm>
            <a:off x="9095385" y="2279086"/>
            <a:ext cx="1470748" cy="151599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E8ECCFB-DE77-4977-A20F-6BBC370873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>
          <a:xfrm>
            <a:off x="1484688" y="2336703"/>
            <a:ext cx="1535665" cy="15475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DE9785-25B2-4D00-84D1-CDE0B95655D3}"/>
              </a:ext>
            </a:extLst>
          </p:cNvPr>
          <p:cNvSpPr txBox="1"/>
          <p:nvPr/>
        </p:nvSpPr>
        <p:spPr>
          <a:xfrm>
            <a:off x="872540" y="3884212"/>
            <a:ext cx="32460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Trasparenza Amministrativa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A9D4FF-BAEE-4FFA-9B91-A3ECB4DA7E24}"/>
              </a:ext>
            </a:extLst>
          </p:cNvPr>
          <p:cNvSpPr txBox="1"/>
          <p:nvPr/>
        </p:nvSpPr>
        <p:spPr>
          <a:xfrm>
            <a:off x="4888023" y="3884212"/>
            <a:ext cx="2672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accent5"/>
                </a:solidFill>
              </a:rPr>
              <a:t>Trasparenza Finanziaria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69EAF0-28E9-4E7A-A864-24515BF02BE1}"/>
              </a:ext>
            </a:extLst>
          </p:cNvPr>
          <p:cNvSpPr txBox="1"/>
          <p:nvPr/>
        </p:nvSpPr>
        <p:spPr>
          <a:xfrm>
            <a:off x="669340" y="4446211"/>
            <a:ext cx="3818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Freedom Of Information Act (FOIA)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Accesso </a:t>
            </a:r>
            <a:r>
              <a:rPr lang="en-GB" dirty="0" err="1"/>
              <a:t>agli</a:t>
            </a:r>
            <a:r>
              <a:rPr lang="en-GB" dirty="0"/>
              <a:t> </a:t>
            </a:r>
            <a:r>
              <a:rPr lang="en-GB" dirty="0" err="1"/>
              <a:t>atti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“</a:t>
            </a:r>
            <a:r>
              <a:rPr lang="en-GB" i="1" dirty="0" err="1"/>
              <a:t>Amministrazione</a:t>
            </a:r>
            <a:r>
              <a:rPr lang="en-GB" i="1" dirty="0"/>
              <a:t> </a:t>
            </a:r>
            <a:r>
              <a:rPr lang="en-GB" i="1" dirty="0" err="1"/>
              <a:t>trasparente</a:t>
            </a:r>
            <a:r>
              <a:rPr lang="en-GB" i="1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Pubblicità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concorsi</a:t>
            </a:r>
            <a:r>
              <a:rPr lang="en-GB" dirty="0"/>
              <a:t> e </a:t>
            </a:r>
            <a:r>
              <a:rPr lang="en-GB" dirty="0" err="1"/>
              <a:t>gare</a:t>
            </a:r>
            <a:r>
              <a:rPr lang="en-GB" dirty="0"/>
              <a:t> </a:t>
            </a:r>
            <a:r>
              <a:rPr lang="en-GB" dirty="0" err="1"/>
              <a:t>d’appalto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etc…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B4505E-C6D0-46CE-8A32-D2024AE6BBBA}"/>
              </a:ext>
            </a:extLst>
          </p:cNvPr>
          <p:cNvSpPr txBox="1"/>
          <p:nvPr/>
        </p:nvSpPr>
        <p:spPr>
          <a:xfrm>
            <a:off x="4802451" y="4446211"/>
            <a:ext cx="31307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Budget </a:t>
            </a:r>
            <a:r>
              <a:rPr lang="en-GB" dirty="0" err="1">
                <a:solidFill>
                  <a:schemeClr val="accent5"/>
                </a:solidFill>
              </a:rPr>
              <a:t>Trasparente</a:t>
            </a:r>
            <a:r>
              <a:rPr lang="en-GB" dirty="0">
                <a:solidFill>
                  <a:schemeClr val="accent5"/>
                </a:solidFill>
              </a:rPr>
              <a:t> (es: </a:t>
            </a:r>
            <a:r>
              <a:rPr lang="en-GB" dirty="0" err="1">
                <a:solidFill>
                  <a:schemeClr val="accent5"/>
                </a:solidFill>
              </a:rPr>
              <a:t>OpenBdap</a:t>
            </a:r>
            <a:r>
              <a:rPr lang="en-GB" dirty="0">
                <a:solidFill>
                  <a:schemeClr val="accent5"/>
                </a:solidFill>
              </a:rPr>
              <a:t>, </a:t>
            </a:r>
            <a:r>
              <a:rPr lang="en-GB" dirty="0" err="1">
                <a:solidFill>
                  <a:schemeClr val="accent5"/>
                </a:solidFill>
              </a:rPr>
              <a:t>ItaliaDomani</a:t>
            </a:r>
            <a:r>
              <a:rPr lang="en-GB" dirty="0">
                <a:solidFill>
                  <a:schemeClr val="accent5"/>
                </a:solidFill>
              </a:rPr>
              <a:t>…etc)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accent5"/>
                </a:solidFill>
              </a:rPr>
              <a:t>Bilancio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 err="1">
                <a:solidFill>
                  <a:schemeClr val="accent5"/>
                </a:solidFill>
              </a:rPr>
              <a:t>degli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 err="1">
                <a:solidFill>
                  <a:schemeClr val="accent5"/>
                </a:solidFill>
              </a:rPr>
              <a:t>enti</a:t>
            </a:r>
            <a:endParaRPr lang="en-GB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Ufficio </a:t>
            </a:r>
            <a:r>
              <a:rPr lang="en-GB" dirty="0" err="1">
                <a:solidFill>
                  <a:schemeClr val="accent5"/>
                </a:solidFill>
              </a:rPr>
              <a:t>Parlamentare</a:t>
            </a:r>
            <a:r>
              <a:rPr lang="en-GB" dirty="0">
                <a:solidFill>
                  <a:schemeClr val="accent5"/>
                </a:solidFill>
              </a:rPr>
              <a:t> di </a:t>
            </a:r>
            <a:r>
              <a:rPr lang="en-GB" dirty="0" err="1">
                <a:solidFill>
                  <a:schemeClr val="accent5"/>
                </a:solidFill>
              </a:rPr>
              <a:t>Bilancio</a:t>
            </a:r>
            <a:endParaRPr lang="en-GB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etc…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2C6EBF-05C5-474B-A7A2-0088D59083C9}"/>
              </a:ext>
            </a:extLst>
          </p:cNvPr>
          <p:cNvSpPr txBox="1"/>
          <p:nvPr/>
        </p:nvSpPr>
        <p:spPr>
          <a:xfrm>
            <a:off x="8168690" y="4446211"/>
            <a:ext cx="4023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C00000"/>
                </a:solidFill>
              </a:rPr>
              <a:t>Finanziamento</a:t>
            </a:r>
            <a:r>
              <a:rPr lang="en-GB" sz="1400" dirty="0">
                <a:solidFill>
                  <a:srgbClr val="C00000"/>
                </a:solidFill>
              </a:rPr>
              <a:t> </a:t>
            </a:r>
            <a:r>
              <a:rPr lang="en-GB" sz="1400" dirty="0" err="1">
                <a:solidFill>
                  <a:srgbClr val="C00000"/>
                </a:solidFill>
              </a:rPr>
              <a:t>dei</a:t>
            </a:r>
            <a:r>
              <a:rPr lang="en-GB" sz="1400" dirty="0">
                <a:solidFill>
                  <a:srgbClr val="C00000"/>
                </a:solidFill>
              </a:rPr>
              <a:t> </a:t>
            </a:r>
            <a:r>
              <a:rPr lang="en-GB" sz="1400" dirty="0" err="1">
                <a:solidFill>
                  <a:srgbClr val="C00000"/>
                </a:solidFill>
              </a:rPr>
              <a:t>partiti</a:t>
            </a:r>
            <a:r>
              <a:rPr lang="en-GB" sz="1400" dirty="0">
                <a:solidFill>
                  <a:srgbClr val="C00000"/>
                </a:solidFill>
              </a:rPr>
              <a:t> (lobbying etc..)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C00000"/>
                </a:solidFill>
              </a:rPr>
              <a:t>Organizzazione</a:t>
            </a:r>
            <a:r>
              <a:rPr lang="en-GB" sz="1400" dirty="0">
                <a:solidFill>
                  <a:srgbClr val="C00000"/>
                </a:solidFill>
              </a:rPr>
              <a:t> </a:t>
            </a:r>
            <a:r>
              <a:rPr lang="en-GB" sz="1400" dirty="0" err="1">
                <a:solidFill>
                  <a:srgbClr val="C00000"/>
                </a:solidFill>
              </a:rPr>
              <a:t>dei</a:t>
            </a:r>
            <a:r>
              <a:rPr lang="en-GB" sz="1400" dirty="0">
                <a:solidFill>
                  <a:srgbClr val="C00000"/>
                </a:solidFill>
              </a:rPr>
              <a:t> </a:t>
            </a:r>
            <a:r>
              <a:rPr lang="en-GB" sz="1400" dirty="0" err="1">
                <a:solidFill>
                  <a:srgbClr val="C00000"/>
                </a:solidFill>
              </a:rPr>
              <a:t>partiti</a:t>
            </a:r>
            <a:r>
              <a:rPr lang="en-GB" sz="1400" dirty="0">
                <a:solidFill>
                  <a:srgbClr val="C00000"/>
                </a:solidFill>
              </a:rPr>
              <a:t> (</a:t>
            </a:r>
            <a:r>
              <a:rPr lang="en-GB" sz="1400" dirty="0" err="1">
                <a:solidFill>
                  <a:srgbClr val="C00000"/>
                </a:solidFill>
              </a:rPr>
              <a:t>statuti</a:t>
            </a:r>
            <a:r>
              <a:rPr lang="en-GB" sz="1400" dirty="0">
                <a:solidFill>
                  <a:srgbClr val="C00000"/>
                </a:solidFill>
              </a:rPr>
              <a:t>, </a:t>
            </a:r>
            <a:r>
              <a:rPr lang="en-GB" sz="1400" dirty="0" err="1">
                <a:solidFill>
                  <a:srgbClr val="C00000"/>
                </a:solidFill>
              </a:rPr>
              <a:t>selezione</a:t>
            </a:r>
            <a:r>
              <a:rPr lang="en-GB" sz="1400" dirty="0">
                <a:solidFill>
                  <a:srgbClr val="C00000"/>
                </a:solidFill>
              </a:rPr>
              <a:t> </a:t>
            </a:r>
            <a:r>
              <a:rPr lang="en-GB" sz="1400" dirty="0" err="1">
                <a:solidFill>
                  <a:srgbClr val="C00000"/>
                </a:solidFill>
              </a:rPr>
              <a:t>dei</a:t>
            </a:r>
            <a:r>
              <a:rPr lang="en-GB" sz="1400" dirty="0">
                <a:solidFill>
                  <a:srgbClr val="C00000"/>
                </a:solidFill>
              </a:rPr>
              <a:t> candidate, </a:t>
            </a:r>
            <a:r>
              <a:rPr lang="en-GB" sz="1400" dirty="0" err="1">
                <a:solidFill>
                  <a:srgbClr val="C00000"/>
                </a:solidFill>
              </a:rPr>
              <a:t>bilanci</a:t>
            </a:r>
            <a:r>
              <a:rPr lang="en-GB" sz="1400" dirty="0">
                <a:solidFill>
                  <a:srgbClr val="C00000"/>
                </a:solidFill>
              </a:rPr>
              <a:t>..etc)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C00000"/>
                </a:solidFill>
              </a:rPr>
              <a:t>Valutazione</a:t>
            </a:r>
            <a:r>
              <a:rPr lang="en-GB" sz="1400" dirty="0">
                <a:solidFill>
                  <a:srgbClr val="C00000"/>
                </a:solidFill>
              </a:rPr>
              <a:t> </a:t>
            </a:r>
            <a:r>
              <a:rPr lang="en-GB" sz="1400" dirty="0" err="1">
                <a:solidFill>
                  <a:srgbClr val="C00000"/>
                </a:solidFill>
              </a:rPr>
              <a:t>delle</a:t>
            </a:r>
            <a:r>
              <a:rPr lang="en-GB" sz="1400" dirty="0">
                <a:solidFill>
                  <a:srgbClr val="C00000"/>
                </a:solidFill>
              </a:rPr>
              <a:t> </a:t>
            </a:r>
            <a:r>
              <a:rPr lang="en-GB" sz="1400" dirty="0" err="1">
                <a:solidFill>
                  <a:srgbClr val="C00000"/>
                </a:solidFill>
              </a:rPr>
              <a:t>politiche</a:t>
            </a:r>
            <a:r>
              <a:rPr lang="en-GB" sz="1400" dirty="0">
                <a:solidFill>
                  <a:srgbClr val="C00000"/>
                </a:solidFill>
              </a:rPr>
              <a:t> e </a:t>
            </a:r>
            <a:r>
              <a:rPr lang="en-GB" sz="1400" dirty="0" err="1">
                <a:solidFill>
                  <a:srgbClr val="C00000"/>
                </a:solidFill>
              </a:rPr>
              <a:t>dell’operato</a:t>
            </a:r>
            <a:r>
              <a:rPr lang="en-GB" sz="1400" dirty="0">
                <a:solidFill>
                  <a:srgbClr val="C00000"/>
                </a:solidFill>
              </a:rPr>
              <a:t> </a:t>
            </a:r>
            <a:r>
              <a:rPr lang="en-GB" sz="1400" dirty="0" err="1">
                <a:solidFill>
                  <a:srgbClr val="C00000"/>
                </a:solidFill>
              </a:rPr>
              <a:t>dei</a:t>
            </a:r>
            <a:r>
              <a:rPr lang="en-GB" sz="1400" dirty="0">
                <a:solidFill>
                  <a:srgbClr val="C00000"/>
                </a:solidFill>
              </a:rPr>
              <a:t> </a:t>
            </a:r>
            <a:r>
              <a:rPr lang="en-GB" sz="1400" dirty="0" err="1">
                <a:solidFill>
                  <a:srgbClr val="C00000"/>
                </a:solidFill>
              </a:rPr>
              <a:t>rappresentanti</a:t>
            </a:r>
            <a:r>
              <a:rPr lang="en-GB" sz="1400" dirty="0">
                <a:solidFill>
                  <a:srgbClr val="C00000"/>
                </a:solidFill>
              </a:rPr>
              <a:t> (</a:t>
            </a:r>
            <a:r>
              <a:rPr lang="en-GB" sz="1400" dirty="0" err="1">
                <a:solidFill>
                  <a:srgbClr val="C00000"/>
                </a:solidFill>
              </a:rPr>
              <a:t>presenze</a:t>
            </a:r>
            <a:r>
              <a:rPr lang="en-GB" sz="1400" dirty="0">
                <a:solidFill>
                  <a:srgbClr val="C00000"/>
                </a:solidFill>
              </a:rPr>
              <a:t> e </a:t>
            </a:r>
            <a:r>
              <a:rPr lang="en-GB" sz="1400" dirty="0" err="1">
                <a:solidFill>
                  <a:srgbClr val="C00000"/>
                </a:solidFill>
              </a:rPr>
              <a:t>votazioni</a:t>
            </a:r>
            <a:r>
              <a:rPr lang="en-GB" sz="1400" dirty="0">
                <a:solidFill>
                  <a:srgbClr val="C00000"/>
                </a:solidFill>
              </a:rPr>
              <a:t> in </a:t>
            </a:r>
            <a:r>
              <a:rPr lang="en-GB" sz="1400" dirty="0" err="1">
                <a:solidFill>
                  <a:srgbClr val="C00000"/>
                </a:solidFill>
              </a:rPr>
              <a:t>parlamento</a:t>
            </a:r>
            <a:r>
              <a:rPr lang="en-GB" sz="1400" dirty="0">
                <a:solidFill>
                  <a:srgbClr val="C00000"/>
                </a:solidFill>
              </a:rPr>
              <a:t>, etc…)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C00000"/>
                </a:solidFill>
              </a:rPr>
              <a:t>Pubblicazione dichiarazione dei redditi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C00000"/>
                </a:solidFill>
              </a:rPr>
              <a:t>Pubblicazione dei curriculum e dei certificati penali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058CFD-E4A9-4518-99E4-15164053A988}"/>
              </a:ext>
            </a:extLst>
          </p:cNvPr>
          <p:cNvSpPr txBox="1"/>
          <p:nvPr/>
        </p:nvSpPr>
        <p:spPr>
          <a:xfrm>
            <a:off x="2715033" y="1798435"/>
            <a:ext cx="30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FUNZIONARI ed ENTI PUBBLICI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7C2981-1E1C-4D9F-A5FB-8FF2D35424AF}"/>
              </a:ext>
            </a:extLst>
          </p:cNvPr>
          <p:cNvSpPr txBox="1"/>
          <p:nvPr/>
        </p:nvSpPr>
        <p:spPr>
          <a:xfrm>
            <a:off x="7988240" y="1659935"/>
            <a:ext cx="349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POLITICI &amp; ORGANIZZAZIONI POLITICHE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01D9E4DF-692A-4BE0-AE3E-D0FE2FC86B63}"/>
              </a:ext>
            </a:extLst>
          </p:cNvPr>
          <p:cNvCxnSpPr>
            <a:stCxn id="14" idx="3"/>
            <a:endCxn id="26" idx="2"/>
          </p:cNvCxnSpPr>
          <p:nvPr/>
        </p:nvCxnSpPr>
        <p:spPr>
          <a:xfrm flipV="1">
            <a:off x="3020353" y="2167767"/>
            <a:ext cx="1218909" cy="94269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284F92FA-DC9D-4049-BE96-2429E2B14BD4}"/>
              </a:ext>
            </a:extLst>
          </p:cNvPr>
          <p:cNvCxnSpPr>
            <a:cxnSpLocks/>
            <a:stCxn id="10" idx="1"/>
            <a:endCxn id="26" idx="2"/>
          </p:cNvCxnSpPr>
          <p:nvPr/>
        </p:nvCxnSpPr>
        <p:spPr>
          <a:xfrm rot="10800000">
            <a:off x="4239262" y="2167767"/>
            <a:ext cx="1209460" cy="942690"/>
          </a:xfrm>
          <a:prstGeom prst="bentConnector2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954309DC-AB57-48F5-A3A9-2D03B62EE031}"/>
              </a:ext>
            </a:extLst>
          </p:cNvPr>
          <p:cNvCxnSpPr>
            <a:cxnSpLocks/>
            <a:stCxn id="12" idx="1"/>
            <a:endCxn id="27" idx="1"/>
          </p:cNvCxnSpPr>
          <p:nvPr/>
        </p:nvCxnSpPr>
        <p:spPr>
          <a:xfrm rot="10800000">
            <a:off x="7988241" y="1983102"/>
            <a:ext cx="1107145" cy="1053981"/>
          </a:xfrm>
          <a:prstGeom prst="bentConnector3">
            <a:avLst>
              <a:gd name="adj1" fmla="val 120648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390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8" grpId="0"/>
      <p:bldP spid="19" grpId="0"/>
      <p:bldP spid="21" grpId="0"/>
      <p:bldP spid="22" grpId="0"/>
      <p:bldP spid="26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423B4-EE97-4D31-8717-AA858DF9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LIMITI</a:t>
            </a:r>
          </a:p>
        </p:txBody>
      </p:sp>
      <p:pic>
        <p:nvPicPr>
          <p:cNvPr id="4" name="Immagine 4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C4AEC7CE-669C-4B4F-8A2D-38616650E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9" b="-1"/>
          <a:stretch/>
        </p:blipFill>
        <p:spPr>
          <a:xfrm>
            <a:off x="7440309" y="2286000"/>
            <a:ext cx="4526278" cy="4023360"/>
          </a:xfrm>
          <a:prstGeom prst="rect">
            <a:avLst/>
          </a:prstGeom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1C3C2E98-B9E7-4B12-870E-4FACE9D50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448" y="-1143"/>
            <a:ext cx="2286000" cy="20859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E7037-BD80-4D91-B07C-94E40E300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872963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b="1" dirty="0" err="1"/>
              <a:t>Rappresentitività</a:t>
            </a:r>
            <a:r>
              <a:rPr lang="en-GB" b="1" dirty="0"/>
              <a:t> del </a:t>
            </a:r>
            <a:r>
              <a:rPr lang="en-GB" b="1" dirty="0" err="1"/>
              <a:t>campione</a:t>
            </a:r>
            <a:r>
              <a:rPr lang="en-GB" b="1" dirty="0"/>
              <a:t> (</a:t>
            </a:r>
            <a:r>
              <a:rPr lang="en-GB" b="1" dirty="0" err="1"/>
              <a:t>validità</a:t>
            </a:r>
            <a:r>
              <a:rPr lang="en-GB" b="1" dirty="0"/>
              <a:t> </a:t>
            </a:r>
            <a:r>
              <a:rPr lang="en-GB" b="1" dirty="0" err="1"/>
              <a:t>esterna</a:t>
            </a:r>
            <a:r>
              <a:rPr lang="en-GB" b="1" dirty="0"/>
              <a:t>)</a:t>
            </a:r>
          </a:p>
          <a:p>
            <a:pPr marL="173736" lvl="1" indent="0">
              <a:buNone/>
            </a:pPr>
            <a:r>
              <a:rPr lang="en-GB" dirty="0"/>
              <a:t>	</a:t>
            </a:r>
            <a:r>
              <a:rPr lang="en-GB" sz="1600" dirty="0"/>
              <a:t>sopra-</a:t>
            </a:r>
            <a:r>
              <a:rPr lang="en-GB" sz="1600" dirty="0" err="1"/>
              <a:t>rappresentazione</a:t>
            </a:r>
            <a:r>
              <a:rPr lang="en-GB" sz="1600" dirty="0"/>
              <a:t> in termini di </a:t>
            </a:r>
            <a:r>
              <a:rPr lang="en-GB" sz="1600" dirty="0" err="1"/>
              <a:t>utilizzo</a:t>
            </a:r>
            <a:r>
              <a:rPr lang="en-GB" sz="1600" dirty="0"/>
              <a:t> di internet e interesse 	</a:t>
            </a:r>
            <a:r>
              <a:rPr lang="en-GB" sz="1600" dirty="0" err="1"/>
              <a:t>alla</a:t>
            </a:r>
            <a:r>
              <a:rPr lang="en-GB" sz="1600" dirty="0"/>
              <a:t> 	</a:t>
            </a:r>
            <a:r>
              <a:rPr lang="en-GB" sz="1600" dirty="0" err="1"/>
              <a:t>politica</a:t>
            </a:r>
            <a:r>
              <a:rPr lang="en-GB" sz="1600" dirty="0"/>
              <a:t> (</a:t>
            </a:r>
            <a:r>
              <a:rPr lang="en-GB" sz="1600" dirty="0" err="1"/>
              <a:t>vedi</a:t>
            </a:r>
            <a:r>
              <a:rPr lang="en-GB" sz="1600" dirty="0"/>
              <a:t> affluenza). </a:t>
            </a:r>
            <a:r>
              <a:rPr lang="en-GB" sz="1600" dirty="0" err="1"/>
              <a:t>Anche</a:t>
            </a:r>
            <a:r>
              <a:rPr lang="en-GB" sz="1600" dirty="0"/>
              <a:t> se… la policy </a:t>
            </a:r>
            <a:r>
              <a:rPr lang="en-GB" sz="1600" dirty="0" err="1"/>
              <a:t>sembra</a:t>
            </a:r>
            <a:r>
              <a:rPr lang="en-GB" sz="1600" dirty="0"/>
              <a:t> </a:t>
            </a:r>
            <a:r>
              <a:rPr lang="en-GB" sz="1600" dirty="0" err="1"/>
              <a:t>essere</a:t>
            </a:r>
            <a:r>
              <a:rPr lang="en-GB" sz="1600" dirty="0"/>
              <a:t> 	</a:t>
            </a:r>
            <a:r>
              <a:rPr lang="en-GB" sz="1600" dirty="0" err="1"/>
              <a:t>disegnata</a:t>
            </a:r>
            <a:r>
              <a:rPr lang="en-GB" sz="1600" dirty="0"/>
              <a:t> proprio per </a:t>
            </a:r>
            <a:r>
              <a:rPr lang="en-GB" sz="1600" dirty="0" err="1"/>
              <a:t>loro</a:t>
            </a:r>
            <a:r>
              <a:rPr lang="en-GB" sz="1600" dirty="0"/>
              <a:t> (</a:t>
            </a:r>
            <a:r>
              <a:rPr lang="en-GB" sz="1600" dirty="0" err="1"/>
              <a:t>pubblicazione</a:t>
            </a:r>
            <a:r>
              <a:rPr lang="en-GB" sz="1600" dirty="0"/>
              <a:t> </a:t>
            </a:r>
            <a:r>
              <a:rPr lang="en-GB" sz="1600" dirty="0" err="1"/>
              <a:t>dei</a:t>
            </a:r>
            <a:r>
              <a:rPr lang="en-GB" sz="1600" dirty="0"/>
              <a:t> curriculum online). </a:t>
            </a:r>
            <a:br>
              <a:rPr lang="en-GB" sz="1600" dirty="0"/>
            </a:br>
            <a:r>
              <a:rPr lang="en-GB" sz="1600" dirty="0"/>
              <a:t>	</a:t>
            </a:r>
            <a:r>
              <a:rPr lang="en-GB" sz="1600" dirty="0" err="1"/>
              <a:t>Soluzione</a:t>
            </a:r>
            <a:r>
              <a:rPr lang="en-GB" sz="1600" dirty="0"/>
              <a:t> </a:t>
            </a:r>
            <a:r>
              <a:rPr lang="en-GB" sz="1600" dirty="0" err="1"/>
              <a:t>tampone</a:t>
            </a:r>
            <a:r>
              <a:rPr lang="en-GB" sz="1600" dirty="0"/>
              <a:t>: </a:t>
            </a:r>
            <a:r>
              <a:rPr lang="en-GB" sz="1600" dirty="0" err="1"/>
              <a:t>pesi</a:t>
            </a:r>
            <a:r>
              <a:rPr lang="en-GB" sz="1600" dirty="0"/>
              <a:t> </a:t>
            </a:r>
            <a:r>
              <a:rPr lang="en-GB" sz="1600" dirty="0" err="1"/>
              <a:t>demografici</a:t>
            </a:r>
            <a:r>
              <a:rPr lang="en-GB" sz="1600" dirty="0"/>
              <a:t>/</a:t>
            </a:r>
            <a:r>
              <a:rPr lang="en-GB" sz="1600" dirty="0" err="1"/>
              <a:t>comportamentali</a:t>
            </a:r>
            <a:r>
              <a:rPr lang="en-GB" sz="1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 err="1"/>
              <a:t>Interpretazione</a:t>
            </a:r>
            <a:r>
              <a:rPr lang="en-GB" b="1" dirty="0"/>
              <a:t> </a:t>
            </a:r>
            <a:r>
              <a:rPr lang="en-GB" b="1" dirty="0" err="1"/>
              <a:t>dei</a:t>
            </a:r>
            <a:r>
              <a:rPr lang="en-GB" b="1" dirty="0"/>
              <a:t> </a:t>
            </a:r>
            <a:r>
              <a:rPr lang="en-GB" b="1" dirty="0" err="1"/>
              <a:t>risultati</a:t>
            </a:r>
            <a:r>
              <a:rPr lang="en-GB" b="1" dirty="0"/>
              <a:t> (</a:t>
            </a:r>
            <a:r>
              <a:rPr lang="en-GB" b="1" dirty="0" err="1"/>
              <a:t>effetti</a:t>
            </a:r>
            <a:r>
              <a:rPr lang="en-GB" b="1" dirty="0"/>
              <a:t> non </a:t>
            </a:r>
            <a:r>
              <a:rPr lang="en-GB" b="1" dirty="0" err="1"/>
              <a:t>separabili</a:t>
            </a:r>
            <a:r>
              <a:rPr lang="en-GB" b="1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Potenza Statistica </a:t>
            </a:r>
            <a:br>
              <a:rPr lang="en-GB" b="1" dirty="0"/>
            </a:br>
            <a:r>
              <a:rPr lang="en-GB" sz="1600" b="1" dirty="0"/>
              <a:t>	</a:t>
            </a:r>
            <a:r>
              <a:rPr lang="en-GB" sz="1600" dirty="0" err="1"/>
              <a:t>voti</a:t>
            </a:r>
            <a:r>
              <a:rPr lang="en-GB" sz="1600" dirty="0"/>
              <a:t> di </a:t>
            </a:r>
            <a:r>
              <a:rPr lang="en-GB" sz="1600" dirty="0" err="1"/>
              <a:t>preferenza</a:t>
            </a:r>
            <a:r>
              <a:rPr lang="en-GB" sz="1600" dirty="0"/>
              <a:t> </a:t>
            </a:r>
            <a:r>
              <a:rPr lang="en-GB" sz="1600" dirty="0" err="1"/>
              <a:t>sono</a:t>
            </a:r>
            <a:r>
              <a:rPr lang="en-GB" sz="1600" dirty="0"/>
              <a:t> </a:t>
            </a:r>
            <a:r>
              <a:rPr lang="en-GB" sz="1600" dirty="0" err="1"/>
              <a:t>fenomeni</a:t>
            </a:r>
            <a:r>
              <a:rPr lang="en-GB" sz="1600" dirty="0"/>
              <a:t> </a:t>
            </a:r>
            <a:r>
              <a:rPr lang="en-GB" sz="1600" dirty="0" err="1"/>
              <a:t>rari</a:t>
            </a:r>
            <a:r>
              <a:rPr lang="en-GB" sz="1600" dirty="0"/>
              <a:t> – </a:t>
            </a:r>
            <a:r>
              <a:rPr lang="en-GB" sz="1600" dirty="0" err="1"/>
              <a:t>campione</a:t>
            </a:r>
            <a:r>
              <a:rPr lang="en-GB" sz="1600" dirty="0"/>
              <a:t> </a:t>
            </a:r>
            <a:r>
              <a:rPr lang="en-GB" sz="1600" dirty="0" err="1"/>
              <a:t>relativamente</a:t>
            </a:r>
            <a:r>
              <a:rPr lang="en-GB" sz="1600" dirty="0"/>
              <a:t> 	piccolo – 1000 respondents (</a:t>
            </a:r>
            <a:r>
              <a:rPr lang="en-GB" sz="1600" dirty="0" err="1"/>
              <a:t>rischio</a:t>
            </a:r>
            <a:r>
              <a:rPr lang="en-GB" sz="1600" dirty="0"/>
              <a:t> </a:t>
            </a:r>
            <a:r>
              <a:rPr lang="en-GB" sz="1600" dirty="0" err="1"/>
              <a:t>errori</a:t>
            </a:r>
            <a:r>
              <a:rPr lang="en-GB" sz="1600" dirty="0"/>
              <a:t> di 	</a:t>
            </a:r>
            <a:r>
              <a:rPr lang="en-GB" sz="1600" dirty="0" err="1"/>
              <a:t>tipo</a:t>
            </a:r>
            <a:r>
              <a:rPr lang="en-GB" sz="1600" dirty="0"/>
              <a:t> 1). </a:t>
            </a:r>
            <a:br>
              <a:rPr lang="en-GB" sz="1700" dirty="0"/>
            </a:br>
            <a:r>
              <a:rPr lang="en-GB" b="1" dirty="0" err="1"/>
              <a:t>Altri</a:t>
            </a:r>
            <a:r>
              <a:rPr lang="en-GB" b="1" dirty="0"/>
              <a:t> </a:t>
            </a:r>
            <a:r>
              <a:rPr lang="en-GB" b="1" dirty="0" err="1"/>
              <a:t>effetti</a:t>
            </a:r>
            <a:r>
              <a:rPr lang="en-GB" b="1" dirty="0"/>
              <a:t> “</a:t>
            </a:r>
            <a:r>
              <a:rPr lang="en-GB" b="1" dirty="0" err="1"/>
              <a:t>indiretti</a:t>
            </a:r>
            <a:r>
              <a:rPr lang="en-GB" b="1" dirty="0"/>
              <a:t>” </a:t>
            </a:r>
            <a:r>
              <a:rPr lang="en-GB" b="1" dirty="0" err="1"/>
              <a:t>della</a:t>
            </a:r>
            <a:r>
              <a:rPr lang="en-GB" b="1" dirty="0"/>
              <a:t> </a:t>
            </a:r>
            <a:r>
              <a:rPr lang="en-GB" b="1" dirty="0" err="1"/>
              <a:t>trasparenza</a:t>
            </a:r>
            <a:r>
              <a:rPr lang="en-GB" b="1" dirty="0"/>
              <a:t> </a:t>
            </a:r>
            <a:r>
              <a:rPr lang="en-GB" b="1" dirty="0" err="1"/>
              <a:t>politica</a:t>
            </a:r>
            <a:endParaRPr lang="en-GB" b="1" dirty="0"/>
          </a:p>
          <a:p>
            <a:pPr marL="356616" lvl="2" indent="0">
              <a:buNone/>
            </a:pPr>
            <a:r>
              <a:rPr lang="en-GB" dirty="0"/>
              <a:t>	</a:t>
            </a:r>
            <a:r>
              <a:rPr lang="en-GB" sz="1600" dirty="0" err="1"/>
              <a:t>ruolo</a:t>
            </a:r>
            <a:r>
              <a:rPr lang="en-GB" sz="1600" dirty="0"/>
              <a:t> </a:t>
            </a:r>
            <a:r>
              <a:rPr lang="en-GB" sz="1600" dirty="0" err="1"/>
              <a:t>dei</a:t>
            </a:r>
            <a:r>
              <a:rPr lang="en-GB" sz="1600" dirty="0"/>
              <a:t> media, </a:t>
            </a:r>
            <a:r>
              <a:rPr lang="en-GB" sz="1600" dirty="0" err="1"/>
              <a:t>deterrenza</a:t>
            </a:r>
            <a:r>
              <a:rPr lang="en-GB" sz="1600" dirty="0"/>
              <a:t>, etc..</a:t>
            </a:r>
          </a:p>
        </p:txBody>
      </p:sp>
    </p:spTree>
    <p:extLst>
      <p:ext uri="{BB962C8B-B14F-4D97-AF65-F5344CB8AC3E}">
        <p14:creationId xmlns:p14="http://schemas.microsoft.com/office/powerpoint/2010/main" val="956995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w: Right 23">
            <a:extLst>
              <a:ext uri="{FF2B5EF4-FFF2-40B4-BE49-F238E27FC236}">
                <a16:creationId xmlns:a16="http://schemas.microsoft.com/office/drawing/2014/main" id="{EB020DF6-D2F1-4697-BE58-BE0AE700F3A6}"/>
              </a:ext>
            </a:extLst>
          </p:cNvPr>
          <p:cNvSpPr/>
          <p:nvPr/>
        </p:nvSpPr>
        <p:spPr>
          <a:xfrm rot="10800000">
            <a:off x="3718000" y="3676872"/>
            <a:ext cx="4197419" cy="300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B4EE13-5B92-463A-B8C4-22176F53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ALTRI STAKEHOLDER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4B137FB-AE69-44E3-A4F0-423E992EC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017" y="3135756"/>
            <a:ext cx="3264606" cy="989913"/>
          </a:xfrm>
          <a:prstGeom prst="rect">
            <a:avLst/>
          </a:prstGeom>
        </p:spPr>
      </p:pic>
      <p:pic>
        <p:nvPicPr>
          <p:cNvPr id="5" name="Segnaposto contenuto 10">
            <a:extLst>
              <a:ext uri="{FF2B5EF4-FFF2-40B4-BE49-F238E27FC236}">
                <a16:creationId xmlns:a16="http://schemas.microsoft.com/office/drawing/2014/main" id="{0524129A-2D4D-4DD7-84ED-700CF5D1F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3"/>
          <a:stretch/>
        </p:blipFill>
        <p:spPr>
          <a:xfrm>
            <a:off x="8139822" y="2747776"/>
            <a:ext cx="530334" cy="1034654"/>
          </a:xfrm>
          <a:prstGeom prst="rect">
            <a:avLst/>
          </a:prstGeom>
        </p:spPr>
      </p:pic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D65C3B22-FE16-48CA-8E38-4655D54087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3"/>
          <a:stretch/>
        </p:blipFill>
        <p:spPr>
          <a:xfrm>
            <a:off x="8098236" y="4002697"/>
            <a:ext cx="530334" cy="103465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BA7ACA6-0472-44BD-9EBC-FF4C9D51C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03" y="4125669"/>
            <a:ext cx="771006" cy="77100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0FC658A-928D-4414-8E0A-873BFEB5E6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129" r="40152"/>
          <a:stretch/>
        </p:blipFill>
        <p:spPr>
          <a:xfrm>
            <a:off x="9767999" y="2756910"/>
            <a:ext cx="530334" cy="1011327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55A7E49-0265-4130-8FED-50B1A1F0D162}"/>
              </a:ext>
            </a:extLst>
          </p:cNvPr>
          <p:cNvCxnSpPr>
            <a:cxnSpLocks/>
            <a:stCxn id="5" idx="3"/>
            <a:endCxn id="13" idx="1"/>
          </p:cNvCxnSpPr>
          <p:nvPr/>
        </p:nvCxnSpPr>
        <p:spPr>
          <a:xfrm flipV="1">
            <a:off x="8670156" y="3262574"/>
            <a:ext cx="1097843" cy="2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egnaposto contenuto 10">
            <a:extLst>
              <a:ext uri="{FF2B5EF4-FFF2-40B4-BE49-F238E27FC236}">
                <a16:creationId xmlns:a16="http://schemas.microsoft.com/office/drawing/2014/main" id="{5407CA8B-1A24-4E9E-AD39-D0A796DF9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3"/>
          <a:stretch/>
        </p:blipFill>
        <p:spPr>
          <a:xfrm>
            <a:off x="8544108" y="2156376"/>
            <a:ext cx="530334" cy="1034654"/>
          </a:xfrm>
          <a:prstGeom prst="rect">
            <a:avLst/>
          </a:prstGeom>
        </p:spPr>
      </p:pic>
      <p:pic>
        <p:nvPicPr>
          <p:cNvPr id="29" name="Segnaposto contenuto 10">
            <a:extLst>
              <a:ext uri="{FF2B5EF4-FFF2-40B4-BE49-F238E27FC236}">
                <a16:creationId xmlns:a16="http://schemas.microsoft.com/office/drawing/2014/main" id="{DDA131A2-CAA5-493C-9693-809F59B7A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3"/>
          <a:stretch/>
        </p:blipFill>
        <p:spPr>
          <a:xfrm>
            <a:off x="7833069" y="2031894"/>
            <a:ext cx="530334" cy="1034654"/>
          </a:xfrm>
          <a:prstGeom prst="rect">
            <a:avLst/>
          </a:prstGeom>
        </p:spPr>
      </p:pic>
      <p:pic>
        <p:nvPicPr>
          <p:cNvPr id="30" name="Segnaposto contenuto 10">
            <a:extLst>
              <a:ext uri="{FF2B5EF4-FFF2-40B4-BE49-F238E27FC236}">
                <a16:creationId xmlns:a16="http://schemas.microsoft.com/office/drawing/2014/main" id="{12731EEE-0FA9-4CFB-9DC8-8DC977C46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3"/>
          <a:stretch/>
        </p:blipFill>
        <p:spPr>
          <a:xfrm>
            <a:off x="8565546" y="3006440"/>
            <a:ext cx="530334" cy="1034654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8280184-5AC0-4E58-A20F-8FAB46D99020}"/>
              </a:ext>
            </a:extLst>
          </p:cNvPr>
          <p:cNvSpPr txBox="1"/>
          <p:nvPr/>
        </p:nvSpPr>
        <p:spPr>
          <a:xfrm>
            <a:off x="7893982" y="1582885"/>
            <a:ext cx="149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CORROTTI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54CE740-7031-4B4C-8F74-9D37EF63A3B9}"/>
              </a:ext>
            </a:extLst>
          </p:cNvPr>
          <p:cNvSpPr txBox="1"/>
          <p:nvPr/>
        </p:nvSpPr>
        <p:spPr>
          <a:xfrm>
            <a:off x="7915420" y="5284801"/>
            <a:ext cx="149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ONESTI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D89607-1F94-4280-9031-1C787CFC4624}"/>
              </a:ext>
            </a:extLst>
          </p:cNvPr>
          <p:cNvSpPr/>
          <p:nvPr/>
        </p:nvSpPr>
        <p:spPr>
          <a:xfrm>
            <a:off x="4622800" y="2915920"/>
            <a:ext cx="2679935" cy="172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TRASPARENZA</a:t>
            </a:r>
          </a:p>
        </p:txBody>
      </p:sp>
      <p:sp>
        <p:nvSpPr>
          <p:cNvPr id="21" name="CasellaDiTesto 31">
            <a:extLst>
              <a:ext uri="{FF2B5EF4-FFF2-40B4-BE49-F238E27FC236}">
                <a16:creationId xmlns:a16="http://schemas.microsoft.com/office/drawing/2014/main" id="{932DFE7F-E0C8-447D-9D34-CC37D12AE00E}"/>
              </a:ext>
            </a:extLst>
          </p:cNvPr>
          <p:cNvSpPr txBox="1"/>
          <p:nvPr/>
        </p:nvSpPr>
        <p:spPr>
          <a:xfrm>
            <a:off x="1438136" y="4236719"/>
            <a:ext cx="149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ELETTORI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CE635CE-512F-4E34-8776-A8389637F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77" y="5284801"/>
            <a:ext cx="1274763" cy="1269097"/>
          </a:xfrm>
          <a:prstGeom prst="rect">
            <a:avLst/>
          </a:prstGeom>
        </p:spPr>
      </p:pic>
      <p:sp>
        <p:nvSpPr>
          <p:cNvPr id="23" name="CasellaDiTesto 31">
            <a:extLst>
              <a:ext uri="{FF2B5EF4-FFF2-40B4-BE49-F238E27FC236}">
                <a16:creationId xmlns:a16="http://schemas.microsoft.com/office/drawing/2014/main" id="{70EFA5EB-CB91-4329-A3CC-45E4DEBB68E9}"/>
              </a:ext>
            </a:extLst>
          </p:cNvPr>
          <p:cNvSpPr txBox="1"/>
          <p:nvPr/>
        </p:nvSpPr>
        <p:spPr>
          <a:xfrm>
            <a:off x="3968933" y="5847363"/>
            <a:ext cx="149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MEDIA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14AD7-FDE5-4062-9BF4-07DFF658E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5218" y="5564227"/>
            <a:ext cx="1056541" cy="989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0448E9-EA48-4F05-BFC2-CE2B252A7D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4015" y="918651"/>
            <a:ext cx="1102304" cy="1034654"/>
          </a:xfrm>
          <a:prstGeom prst="rect">
            <a:avLst/>
          </a:prstGeom>
        </p:spPr>
      </p:pic>
      <p:sp>
        <p:nvSpPr>
          <p:cNvPr id="33" name="CasellaDiTesto 31">
            <a:extLst>
              <a:ext uri="{FF2B5EF4-FFF2-40B4-BE49-F238E27FC236}">
                <a16:creationId xmlns:a16="http://schemas.microsoft.com/office/drawing/2014/main" id="{A90B1F0F-062F-40CB-9A84-990CE8012BF7}"/>
              </a:ext>
            </a:extLst>
          </p:cNvPr>
          <p:cNvSpPr txBox="1"/>
          <p:nvPr/>
        </p:nvSpPr>
        <p:spPr>
          <a:xfrm>
            <a:off x="4342493" y="2021692"/>
            <a:ext cx="149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Società Civile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78BE392-AD25-4E4F-BCBA-C7EB1538A37A}"/>
              </a:ext>
            </a:extLst>
          </p:cNvPr>
          <p:cNvSpPr/>
          <p:nvPr/>
        </p:nvSpPr>
        <p:spPr>
          <a:xfrm rot="16200000">
            <a:off x="5506787" y="2326707"/>
            <a:ext cx="964751" cy="21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7D6B8637-4642-4029-8812-7103CEA2A355}"/>
              </a:ext>
            </a:extLst>
          </p:cNvPr>
          <p:cNvSpPr/>
          <p:nvPr/>
        </p:nvSpPr>
        <p:spPr>
          <a:xfrm rot="5400000">
            <a:off x="5532791" y="5018658"/>
            <a:ext cx="964751" cy="21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/>
      <p:bldP spid="34" grpId="0" animBg="1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E339-EC05-4D8C-B7B2-A9B602AF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DOMANDA DI TRASPARENZA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EBB4E-5ABD-4430-B516-0048C453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708" y="1853921"/>
            <a:ext cx="9720073" cy="1270000"/>
          </a:xfrm>
        </p:spPr>
        <p:txBody>
          <a:bodyPr>
            <a:normAutofit/>
          </a:bodyPr>
          <a:lstStyle/>
          <a:p>
            <a:r>
              <a:rPr lang="it-IT" sz="1600" dirty="0"/>
              <a:t>Quanto riterrebbe utile avere delle norme che obblighino i partiti ad adottare maggiore trasparenza ? Ad esempio pubblicare i curriculum dei candidati, conflitti di interesse, dichiarazione dei redditi e patrimoni, etc...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B0737-D933-4BDB-B752-2358AC740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577" y="2582426"/>
            <a:ext cx="5736846" cy="42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66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2D1A4-8109-4D3D-804B-BB4BD0B4A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 ha </a:t>
            </a:r>
            <a:r>
              <a:rPr lang="en-GB" dirty="0" err="1"/>
              <a:t>visitato</a:t>
            </a:r>
            <a:r>
              <a:rPr lang="en-GB" dirty="0"/>
              <a:t> il </a:t>
            </a:r>
            <a:r>
              <a:rPr lang="en-GB" dirty="0" err="1"/>
              <a:t>sito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0A175-1659-4CB3-A2B1-36D7BEC7C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Abbiamo</a:t>
            </a:r>
            <a:r>
              <a:rPr lang="en-GB" dirty="0"/>
              <a:t> </a:t>
            </a:r>
            <a:r>
              <a:rPr lang="en-GB" dirty="0" err="1"/>
              <a:t>tracciato</a:t>
            </a:r>
            <a:r>
              <a:rPr lang="en-GB" dirty="0"/>
              <a:t> </a:t>
            </a:r>
            <a:r>
              <a:rPr lang="en-GB" dirty="0" err="1"/>
              <a:t>l’attività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intervistati</a:t>
            </a:r>
            <a:r>
              <a:rPr lang="en-GB" dirty="0"/>
              <a:t> </a:t>
            </a:r>
            <a:r>
              <a:rPr lang="en-GB" dirty="0" err="1"/>
              <a:t>utilizzando</a:t>
            </a:r>
            <a:r>
              <a:rPr lang="en-GB" dirty="0"/>
              <a:t> google analytics</a:t>
            </a:r>
          </a:p>
        </p:txBody>
      </p: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D9BDD593-C8E6-490E-A8AB-CBD882092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28" y="3262997"/>
            <a:ext cx="8501743" cy="29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97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B2DC8-B609-442F-B3D3-9DC06FCDC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280" y="3507658"/>
            <a:ext cx="4921720" cy="3281147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5EF2D67-EF14-4AEE-A7DA-742B28A7E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5" y="0"/>
            <a:ext cx="5486411" cy="3657607"/>
          </a:xfrm>
          <a:prstGeom prst="rect">
            <a:avLst/>
          </a:prstGeom>
        </p:spPr>
      </p:pic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D5A61F87-159B-4699-BBF1-61C4CDCA1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89" y="73728"/>
            <a:ext cx="5486411" cy="3657607"/>
          </a:xfrm>
          <a:prstGeom prst="rect">
            <a:avLst/>
          </a:prstGeom>
        </p:spPr>
      </p:pic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5EC4B93-2CF5-4892-B3EA-F7A808431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24" y="3731335"/>
            <a:ext cx="5486411" cy="32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06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5A06-97B7-4738-9326-C22DB9B10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Conclusioni</a:t>
            </a:r>
            <a:r>
              <a:rPr lang="en-GB" dirty="0"/>
              <a:t> </a:t>
            </a:r>
            <a:r>
              <a:rPr lang="en-GB" dirty="0" err="1"/>
              <a:t>finali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0E0C-8900-44BA-B118-A4B8C580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600" dirty="0"/>
              <a:t>Forte </a:t>
            </a:r>
            <a:r>
              <a:rPr lang="en-GB" sz="3600" dirty="0" err="1"/>
              <a:t>domanda</a:t>
            </a:r>
            <a:r>
              <a:rPr lang="en-GB" sz="3600" dirty="0"/>
              <a:t> per la </a:t>
            </a:r>
            <a:r>
              <a:rPr lang="en-GB" sz="3600" dirty="0" err="1"/>
              <a:t>trasparenza</a:t>
            </a:r>
            <a:r>
              <a:rPr lang="en-GB" sz="3600" dirty="0"/>
              <a:t> </a:t>
            </a:r>
            <a:r>
              <a:rPr lang="en-GB" sz="3600" dirty="0" err="1"/>
              <a:t>politica</a:t>
            </a:r>
            <a:r>
              <a:rPr lang="en-GB" sz="3600" dirty="0"/>
              <a:t> da </a:t>
            </a:r>
            <a:r>
              <a:rPr lang="en-GB" sz="3600" dirty="0" err="1"/>
              <a:t>parte</a:t>
            </a:r>
            <a:r>
              <a:rPr lang="en-GB" sz="3600" dirty="0"/>
              <a:t> </a:t>
            </a:r>
            <a:r>
              <a:rPr lang="en-GB" sz="3600" dirty="0" err="1"/>
              <a:t>degli</a:t>
            </a:r>
            <a:r>
              <a:rPr lang="en-GB" sz="3600" dirty="0"/>
              <a:t> </a:t>
            </a:r>
            <a:r>
              <a:rPr lang="en-GB" sz="3600" dirty="0" err="1"/>
              <a:t>elettori</a:t>
            </a:r>
            <a:endParaRPr lang="en-GB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3600" dirty="0" err="1"/>
              <a:t>Rimane</a:t>
            </a:r>
            <a:r>
              <a:rPr lang="en-GB" sz="3600" dirty="0"/>
              <a:t> </a:t>
            </a:r>
            <a:r>
              <a:rPr lang="en-GB" sz="3600" dirty="0" err="1"/>
              <a:t>incertezza</a:t>
            </a:r>
            <a:r>
              <a:rPr lang="en-GB" sz="3600" dirty="0"/>
              <a:t> </a:t>
            </a:r>
            <a:r>
              <a:rPr lang="en-GB" sz="3600" dirty="0" err="1"/>
              <a:t>sull’efficacia</a:t>
            </a:r>
            <a:r>
              <a:rPr lang="en-GB" sz="3600" dirty="0"/>
              <a:t> </a:t>
            </a:r>
            <a:r>
              <a:rPr lang="en-GB" sz="3600" dirty="0" err="1"/>
              <a:t>della</a:t>
            </a:r>
            <a:r>
              <a:rPr lang="en-GB" sz="3600" dirty="0"/>
              <a:t> </a:t>
            </a:r>
            <a:r>
              <a:rPr lang="en-GB" sz="3600" dirty="0" err="1"/>
              <a:t>trasparenza</a:t>
            </a:r>
            <a:r>
              <a:rPr lang="en-GB" sz="3600" dirty="0"/>
              <a:t> </a:t>
            </a:r>
            <a:r>
              <a:rPr lang="en-GB" sz="3600" dirty="0" err="1"/>
              <a:t>politica</a:t>
            </a:r>
            <a:r>
              <a:rPr lang="en-GB" sz="3600" dirty="0"/>
              <a:t> </a:t>
            </a:r>
            <a:r>
              <a:rPr lang="en-GB" sz="3600" dirty="0" err="1"/>
              <a:t>nell’influenzare</a:t>
            </a:r>
            <a:r>
              <a:rPr lang="en-GB" sz="3600" dirty="0"/>
              <a:t> la </a:t>
            </a:r>
            <a:r>
              <a:rPr lang="en-GB" sz="3600" dirty="0" err="1"/>
              <a:t>selezione</a:t>
            </a:r>
            <a:r>
              <a:rPr lang="en-GB" sz="3600" dirty="0"/>
              <a:t> </a:t>
            </a:r>
            <a:r>
              <a:rPr lang="en-GB" sz="3600" dirty="0" err="1"/>
              <a:t>della</a:t>
            </a:r>
            <a:r>
              <a:rPr lang="en-GB" sz="3600" dirty="0"/>
              <a:t> </a:t>
            </a:r>
            <a:r>
              <a:rPr lang="en-GB" sz="3600" dirty="0" err="1"/>
              <a:t>classe</a:t>
            </a:r>
            <a:r>
              <a:rPr lang="en-GB" sz="3600" dirty="0"/>
              <a:t> </a:t>
            </a:r>
            <a:r>
              <a:rPr lang="en-GB" sz="3600" dirty="0" err="1"/>
              <a:t>politica</a:t>
            </a:r>
            <a:r>
              <a:rPr lang="en-GB" sz="3600" dirty="0"/>
              <a:t> e sui </a:t>
            </a:r>
            <a:r>
              <a:rPr lang="en-GB" sz="3600" dirty="0" err="1"/>
              <a:t>fattori</a:t>
            </a:r>
            <a:r>
              <a:rPr lang="en-GB" sz="3600" dirty="0"/>
              <a:t> </a:t>
            </a:r>
            <a:r>
              <a:rPr lang="en-GB" sz="3600" dirty="0" err="1"/>
              <a:t>che</a:t>
            </a:r>
            <a:r>
              <a:rPr lang="en-GB" sz="3600" dirty="0"/>
              <a:t> </a:t>
            </a:r>
            <a:r>
              <a:rPr lang="en-GB" sz="3600" dirty="0" err="1"/>
              <a:t>influenzano</a:t>
            </a:r>
            <a:r>
              <a:rPr lang="en-GB" sz="3600" dirty="0"/>
              <a:t> </a:t>
            </a:r>
            <a:r>
              <a:rPr lang="en-GB" sz="3600" dirty="0" err="1"/>
              <a:t>gli</a:t>
            </a:r>
            <a:r>
              <a:rPr lang="en-GB" sz="3600" dirty="0"/>
              <a:t> </a:t>
            </a:r>
            <a:r>
              <a:rPr lang="en-GB" sz="3600" dirty="0" err="1"/>
              <a:t>effetti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183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B8C8E5-F3EA-4A31-97F2-A7509F088D02}"/>
              </a:ext>
            </a:extLst>
          </p:cNvPr>
          <p:cNvSpPr txBox="1"/>
          <p:nvPr/>
        </p:nvSpPr>
        <p:spPr>
          <a:xfrm>
            <a:off x="4803976" y="5684982"/>
            <a:ext cx="3287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Slides </a:t>
            </a:r>
            <a:r>
              <a:rPr lang="it-IT" sz="1600" dirty="0" err="1"/>
              <a:t>here</a:t>
            </a:r>
            <a:r>
              <a:rPr lang="it-IT" sz="1600" dirty="0"/>
              <a:t>:</a:t>
            </a:r>
          </a:p>
          <a:p>
            <a:r>
              <a:rPr lang="it-IT" sz="1600" dirty="0"/>
              <a:t>Personal page: </a:t>
            </a:r>
            <a:r>
              <a:rPr lang="it-IT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www.gabrielepinto.it</a:t>
            </a:r>
            <a:endParaRPr lang="it-IT" sz="1600" dirty="0"/>
          </a:p>
          <a:p>
            <a:r>
              <a:rPr lang="it-IT" sz="1600" dirty="0"/>
              <a:t>Email: </a:t>
            </a:r>
            <a:r>
              <a:rPr lang="it-IT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gabriele.pinto@uniroma1.it</a:t>
            </a:r>
            <a:endParaRPr lang="it-IT" sz="1600" dirty="0"/>
          </a:p>
          <a:p>
            <a:r>
              <a:rPr lang="it-IT" sz="1600" dirty="0"/>
              <a:t>Twitter: @gabrieleaopinto</a:t>
            </a:r>
          </a:p>
        </p:txBody>
      </p:sp>
      <p:pic>
        <p:nvPicPr>
          <p:cNvPr id="12" name="Immagine 11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44D808F4-A737-43E2-9AFB-BE0DB6776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7" y="0"/>
            <a:ext cx="49625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6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8DC558CC-4432-44B6-A9BF-C9DAA49F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cap="all" spc="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appendice</a:t>
            </a:r>
            <a:endParaRPr lang="en-US" kern="1200" cap="all" spc="200" baseline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D18C07-B1F9-42F0-8956-B88FC37A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083D3-45FE-4BEB-A3BE-1A8CFEA29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93" y="496391"/>
            <a:ext cx="3657607" cy="4572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E2710-02C1-4E34-83A9-6EFCD9DAE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204" y="478104"/>
            <a:ext cx="6303277" cy="460858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1099DB2-0A00-422A-A786-1C5657AB0718}"/>
              </a:ext>
            </a:extLst>
          </p:cNvPr>
          <p:cNvSpPr/>
          <p:nvPr/>
        </p:nvSpPr>
        <p:spPr>
          <a:xfrm>
            <a:off x="10760364" y="2521527"/>
            <a:ext cx="745843" cy="720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ED64-25F3-430C-86BC-2E6228D1C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APPENDICE</a:t>
            </a:r>
          </a:p>
        </p:txBody>
      </p:sp>
    </p:spTree>
    <p:extLst>
      <p:ext uri="{BB962C8B-B14F-4D97-AF65-F5344CB8AC3E}">
        <p14:creationId xmlns:p14="http://schemas.microsoft.com/office/powerpoint/2010/main" val="896744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2628D-6DEB-4347-8EC0-BBBECA198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109" y="2497144"/>
            <a:ext cx="9720072" cy="1499616"/>
          </a:xfrm>
        </p:spPr>
        <p:txBody>
          <a:bodyPr/>
          <a:lstStyle/>
          <a:p>
            <a:r>
              <a:rPr lang="en-GB" dirty="0" err="1"/>
              <a:t>Modello</a:t>
            </a:r>
            <a:r>
              <a:rPr lang="en-GB" dirty="0"/>
              <a:t> </a:t>
            </a:r>
            <a:r>
              <a:rPr lang="en-GB" dirty="0" err="1"/>
              <a:t>Probabilistico</a:t>
            </a:r>
            <a:r>
              <a:rPr lang="en-GB" dirty="0"/>
              <a:t> (LOGIT)</a:t>
            </a:r>
          </a:p>
        </p:txBody>
      </p:sp>
    </p:spTree>
    <p:extLst>
      <p:ext uri="{BB962C8B-B14F-4D97-AF65-F5344CB8AC3E}">
        <p14:creationId xmlns:p14="http://schemas.microsoft.com/office/powerpoint/2010/main" val="1317784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212BF56-5D91-4F76-B04B-87A860DDC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62" y="643467"/>
            <a:ext cx="4521274" cy="25432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465D7FB-9CA0-4ADE-86E1-0EAC77825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16" y="992152"/>
            <a:ext cx="4732940" cy="184584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E63C768D-10CD-4A68-8247-758688A37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81" y="3671316"/>
            <a:ext cx="4208036" cy="2545862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49D74FF-6037-491C-B854-B90667EF4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33" y="3559555"/>
            <a:ext cx="3995787" cy="32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8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8DC558CC-4432-44B6-A9BF-C9DAA49F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RISULTATI 1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D18C07-B1F9-42F0-8956-B88FC37A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083D3-45FE-4BEB-A3BE-1A8CFEA29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93" y="496391"/>
            <a:ext cx="3657607" cy="45720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A46693-F4D9-4D6B-8FFF-C990D4826BF5}"/>
              </a:ext>
            </a:extLst>
          </p:cNvPr>
          <p:cNvCxnSpPr/>
          <p:nvPr/>
        </p:nvCxnSpPr>
        <p:spPr>
          <a:xfrm>
            <a:off x="1464540" y="2626563"/>
            <a:ext cx="2761861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E827F34-BA41-4CA6-A954-81AD3252C5ED}"/>
              </a:ext>
            </a:extLst>
          </p:cNvPr>
          <p:cNvSpPr txBox="1"/>
          <p:nvPr/>
        </p:nvSpPr>
        <p:spPr>
          <a:xfrm>
            <a:off x="1029430" y="5271870"/>
            <a:ext cx="199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Linea </a:t>
            </a:r>
            <a:r>
              <a:rPr lang="en-GB" dirty="0" err="1"/>
              <a:t>dello</a:t>
            </a:r>
            <a:r>
              <a:rPr lang="en-GB" dirty="0"/>
              <a:t> zero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8FAB90-8FB5-4485-8DCE-7AC6F028CBCF}"/>
              </a:ext>
            </a:extLst>
          </p:cNvPr>
          <p:cNvSpPr txBox="1"/>
          <p:nvPr/>
        </p:nvSpPr>
        <p:spPr>
          <a:xfrm>
            <a:off x="4324739" y="344882"/>
            <a:ext cx="160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Coefficiente</a:t>
            </a:r>
            <a:endParaRPr lang="en-GB" dirty="0"/>
          </a:p>
          <a:p>
            <a:r>
              <a:rPr lang="en-GB" dirty="0"/>
              <a:t>Medio (-0.10)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8CFFD60-310C-47C2-8A24-268FA473ADA4}"/>
              </a:ext>
            </a:extLst>
          </p:cNvPr>
          <p:cNvCxnSpPr>
            <a:stCxn id="19" idx="2"/>
          </p:cNvCxnSpPr>
          <p:nvPr/>
        </p:nvCxnSpPr>
        <p:spPr>
          <a:xfrm flipH="1">
            <a:off x="4189445" y="991213"/>
            <a:ext cx="940060" cy="170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Brace 22">
            <a:extLst>
              <a:ext uri="{FF2B5EF4-FFF2-40B4-BE49-F238E27FC236}">
                <a16:creationId xmlns:a16="http://schemas.microsoft.com/office/drawing/2014/main" id="{ED32C62F-EB10-41C4-9663-9C53439503CF}"/>
              </a:ext>
            </a:extLst>
          </p:cNvPr>
          <p:cNvSpPr/>
          <p:nvPr/>
        </p:nvSpPr>
        <p:spPr>
          <a:xfrm>
            <a:off x="3026181" y="1987419"/>
            <a:ext cx="940060" cy="1334273"/>
          </a:xfrm>
          <a:prstGeom prst="leftBrace">
            <a:avLst>
              <a:gd name="adj1" fmla="val 16728"/>
              <a:gd name="adj2" fmla="val 38257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508819-9D96-4F9E-9962-4CDDF974980F}"/>
              </a:ext>
            </a:extLst>
          </p:cNvPr>
          <p:cNvSpPr txBox="1"/>
          <p:nvPr/>
        </p:nvSpPr>
        <p:spPr>
          <a:xfrm>
            <a:off x="2131975" y="1671682"/>
            <a:ext cx="1609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Intervallo di </a:t>
            </a:r>
            <a:r>
              <a:rPr lang="en-GB" dirty="0" err="1"/>
              <a:t>confidenza</a:t>
            </a:r>
            <a:r>
              <a:rPr lang="en-GB" dirty="0"/>
              <a:t> 95%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F2B6FF-9F74-4588-AAA0-7344AAA742BA}"/>
              </a:ext>
            </a:extLst>
          </p:cNvPr>
          <p:cNvSpPr txBox="1"/>
          <p:nvPr/>
        </p:nvSpPr>
        <p:spPr>
          <a:xfrm>
            <a:off x="6270179" y="344882"/>
            <a:ext cx="499654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 </a:t>
            </a:r>
            <a:r>
              <a:rPr lang="en-GB" b="1" dirty="0" err="1"/>
              <a:t>l’intervallo</a:t>
            </a:r>
            <a:r>
              <a:rPr lang="en-GB" b="1" dirty="0"/>
              <a:t> di </a:t>
            </a:r>
            <a:r>
              <a:rPr lang="en-GB" b="1" dirty="0" err="1"/>
              <a:t>confidenza</a:t>
            </a:r>
            <a:r>
              <a:rPr lang="en-GB" b="1" dirty="0"/>
              <a:t> </a:t>
            </a:r>
            <a:r>
              <a:rPr lang="en-GB" dirty="0" err="1"/>
              <a:t>si</a:t>
            </a:r>
            <a:r>
              <a:rPr lang="en-GB" dirty="0"/>
              <a:t> “</a:t>
            </a:r>
            <a:r>
              <a:rPr lang="en-GB" dirty="0" err="1"/>
              <a:t>incrocia</a:t>
            </a:r>
            <a:r>
              <a:rPr lang="en-GB" dirty="0"/>
              <a:t>” </a:t>
            </a:r>
            <a:r>
              <a:rPr lang="en-GB" b="1" dirty="0">
                <a:solidFill>
                  <a:srgbClr val="FF0000"/>
                </a:solidFill>
              </a:rPr>
              <a:t>con la </a:t>
            </a:r>
            <a:r>
              <a:rPr lang="en-GB" b="1" dirty="0" err="1">
                <a:solidFill>
                  <a:srgbClr val="FF0000"/>
                </a:solidFill>
              </a:rPr>
              <a:t>linea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dello</a:t>
            </a:r>
            <a:r>
              <a:rPr lang="en-GB" b="1" dirty="0">
                <a:solidFill>
                  <a:srgbClr val="FF0000"/>
                </a:solidFill>
              </a:rPr>
              <a:t> zero</a:t>
            </a:r>
            <a:r>
              <a:rPr lang="en-GB" dirty="0"/>
              <a:t>, non </a:t>
            </a:r>
            <a:r>
              <a:rPr lang="en-GB" dirty="0" err="1"/>
              <a:t>possiamo</a:t>
            </a:r>
            <a:r>
              <a:rPr lang="en-GB" dirty="0"/>
              <a:t> </a:t>
            </a:r>
            <a:r>
              <a:rPr lang="en-GB" dirty="0" err="1"/>
              <a:t>rifiutare</a:t>
            </a:r>
            <a:r>
              <a:rPr lang="en-GB" dirty="0"/>
              <a:t> </a:t>
            </a:r>
            <a:r>
              <a:rPr lang="en-GB" dirty="0" err="1"/>
              <a:t>l’ipotesi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il </a:t>
            </a:r>
            <a:r>
              <a:rPr lang="en-GB" dirty="0" err="1"/>
              <a:t>coefficiente</a:t>
            </a:r>
            <a:r>
              <a:rPr lang="en-GB" dirty="0"/>
              <a:t> è </a:t>
            </a:r>
            <a:r>
              <a:rPr lang="en-GB" dirty="0" err="1"/>
              <a:t>diverso</a:t>
            </a:r>
            <a:r>
              <a:rPr lang="en-GB" dirty="0"/>
              <a:t> da </a:t>
            </a:r>
            <a:r>
              <a:rPr lang="en-GB" dirty="0" err="1"/>
              <a:t>zero</a:t>
            </a:r>
            <a:r>
              <a:rPr lang="en-GB" dirty="0" err="1">
                <a:sym typeface="Wingdings" panose="05000000000000000000" pitchFamily="2" charset="2"/>
              </a:rPr>
              <a:t></a:t>
            </a:r>
            <a:r>
              <a:rPr lang="en-GB" sz="2800" dirty="0" err="1">
                <a:sym typeface="Wingdings" panose="05000000000000000000" pitchFamily="2" charset="2"/>
              </a:rPr>
              <a:t>non</a:t>
            </a:r>
            <a:r>
              <a:rPr lang="en-GB" sz="2800" dirty="0">
                <a:sym typeface="Wingdings" panose="05000000000000000000" pitchFamily="2" charset="2"/>
              </a:rPr>
              <a:t> </a:t>
            </a:r>
            <a:r>
              <a:rPr lang="en-GB" sz="2800" dirty="0" err="1">
                <a:sym typeface="Wingdings" panose="05000000000000000000" pitchFamily="2" charset="2"/>
              </a:rPr>
              <a:t>c’è</a:t>
            </a:r>
            <a:r>
              <a:rPr lang="en-GB" sz="2800" dirty="0">
                <a:sym typeface="Wingdings" panose="05000000000000000000" pitchFamily="2" charset="2"/>
              </a:rPr>
              <a:t> </a:t>
            </a:r>
            <a:r>
              <a:rPr lang="en-GB" sz="2800" dirty="0" err="1">
                <a:sym typeface="Wingdings" panose="05000000000000000000" pitchFamily="2" charset="2"/>
              </a:rPr>
              <a:t>nessun</a:t>
            </a:r>
            <a:r>
              <a:rPr lang="en-GB" sz="2800" dirty="0">
                <a:sym typeface="Wingdings" panose="05000000000000000000" pitchFamily="2" charset="2"/>
              </a:rPr>
              <a:t> </a:t>
            </a:r>
            <a:r>
              <a:rPr lang="en-GB" sz="2800" dirty="0" err="1">
                <a:sym typeface="Wingdings" panose="05000000000000000000" pitchFamily="2" charset="2"/>
              </a:rPr>
              <a:t>effetto</a:t>
            </a:r>
            <a:endParaRPr lang="en-GB" dirty="0"/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66B391AF-8EDE-474A-B174-3DA8B94575D9}"/>
              </a:ext>
            </a:extLst>
          </p:cNvPr>
          <p:cNvCxnSpPr>
            <a:endCxn id="15" idx="0"/>
          </p:cNvCxnSpPr>
          <p:nvPr/>
        </p:nvCxnSpPr>
        <p:spPr>
          <a:xfrm rot="5400000">
            <a:off x="1127981" y="3554380"/>
            <a:ext cx="2617315" cy="817664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3DEF63C-EF61-4088-898A-F0B815A4A682}"/>
              </a:ext>
            </a:extLst>
          </p:cNvPr>
          <p:cNvSpPr txBox="1"/>
          <p:nvPr/>
        </p:nvSpPr>
        <p:spPr>
          <a:xfrm>
            <a:off x="6268730" y="2121363"/>
            <a:ext cx="5495729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Attenzione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l’interpretazione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delle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ipotesi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degli</a:t>
            </a:r>
            <a:r>
              <a:rPr lang="en-GB" dirty="0">
                <a:solidFill>
                  <a:schemeClr val="bg1"/>
                </a:solidFill>
              </a:rPr>
              <a:t> intervalli di </a:t>
            </a:r>
            <a:r>
              <a:rPr lang="en-GB" dirty="0" err="1">
                <a:solidFill>
                  <a:schemeClr val="bg1"/>
                </a:solidFill>
              </a:rPr>
              <a:t>confidenza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https://www.nature.com/articles/d41586-019-00857-9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781F1-3FB6-468A-8810-A2975F7E1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225" y="3513786"/>
            <a:ext cx="1910879" cy="222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 animBg="1"/>
      <p:bldP spid="24" grpId="0"/>
      <p:bldP spid="28" grpId="0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8DC558CC-4432-44B6-A9BF-C9DAA49F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RISULTATI 2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D18C07-B1F9-42F0-8956-B88FC37A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DDE286-5B3C-4C32-9E7C-9E71E1CDB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6760" y="474452"/>
            <a:ext cx="6400813" cy="4572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D4CD80-3572-4D7F-86E4-CFC755516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4461"/>
            <a:ext cx="6400813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32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8DC558CC-4432-44B6-A9BF-C9DAA49F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RISULTATI 3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D18C07-B1F9-42F0-8956-B88FC37A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13449-BF1F-4E85-8B2F-58A08F5E4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103" y="533121"/>
            <a:ext cx="5713349" cy="4080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AAFC2-5FE1-4502-9C8F-4D9D89CE4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548" y="501249"/>
            <a:ext cx="5790190" cy="4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69827DA3-C0A4-428B-94D8-4D0DF2510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5" y="553900"/>
            <a:ext cx="4380999" cy="6062737"/>
          </a:xfrm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D6BD8951-B0E5-4927-88D4-8DE9BF89BA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072092" y="1813981"/>
            <a:ext cx="4380999" cy="2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68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8DC558CC-4432-44B6-A9BF-C9DAA49F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RISULTATI 4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D18C07-B1F9-42F0-8956-B88FC37A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717AA-A8D0-4109-8BC8-81DF0F365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512" y="346044"/>
            <a:ext cx="7772397" cy="485774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8C4A0B1-0594-4D56-9C1B-BB652F6753B2}"/>
              </a:ext>
            </a:extLst>
          </p:cNvPr>
          <p:cNvSpPr/>
          <p:nvPr/>
        </p:nvSpPr>
        <p:spPr>
          <a:xfrm>
            <a:off x="9153236" y="1727200"/>
            <a:ext cx="783252" cy="170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7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855DEA-D55A-4D9A-9D5B-2B43D2107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662" y="247650"/>
            <a:ext cx="540067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42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69827DA3-C0A4-428B-94D8-4D0DF2510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46" y="787580"/>
            <a:ext cx="3817436" cy="5282839"/>
          </a:xfrm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D6BD8951-B0E5-4927-88D4-8DE9BF89BA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072092" y="1813981"/>
            <a:ext cx="4380999" cy="2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05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ewspaper, booth, sign&#10;&#10;Description automatically generated">
            <a:extLst>
              <a:ext uri="{FF2B5EF4-FFF2-40B4-BE49-F238E27FC236}">
                <a16:creationId xmlns:a16="http://schemas.microsoft.com/office/drawing/2014/main" id="{BDD4DEF6-ADAB-4B87-9544-10BFF943B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99" y="1742735"/>
            <a:ext cx="5993693" cy="3511930"/>
          </a:xfrm>
          <a:prstGeom prst="rect">
            <a:avLst/>
          </a:prstGeom>
        </p:spPr>
      </p:pic>
      <p:pic>
        <p:nvPicPr>
          <p:cNvPr id="5" name="Picture 4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630A2851-72CE-4293-BBF9-4BA17758F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2" y="4300194"/>
            <a:ext cx="3991623" cy="2247284"/>
          </a:xfrm>
          <a:prstGeom prst="rect">
            <a:avLst/>
          </a:prstGeom>
        </p:spPr>
      </p:pic>
      <p:pic>
        <p:nvPicPr>
          <p:cNvPr id="6" name="Picture 5" descr="A picture containing indoor, person, window, scene&#10;&#10;Description automatically generated">
            <a:extLst>
              <a:ext uri="{FF2B5EF4-FFF2-40B4-BE49-F238E27FC236}">
                <a16:creationId xmlns:a16="http://schemas.microsoft.com/office/drawing/2014/main" id="{0EDDA310-2CCC-4A78-BBA1-39D119C6A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2" y="1742735"/>
            <a:ext cx="4094521" cy="2317443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E04EA39E-19C4-4FAA-9D90-FEE74A5D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431436" cy="1499616"/>
          </a:xfrm>
        </p:spPr>
        <p:txBody>
          <a:bodyPr>
            <a:normAutofit/>
          </a:bodyPr>
          <a:lstStyle/>
          <a:p>
            <a:r>
              <a:rPr lang="it-IT" dirty="0"/>
              <a:t>CANDIDATI CONSIGLIO COMUNALE</a:t>
            </a:r>
          </a:p>
        </p:txBody>
      </p:sp>
    </p:spTree>
    <p:extLst>
      <p:ext uri="{BB962C8B-B14F-4D97-AF65-F5344CB8AC3E}">
        <p14:creationId xmlns:p14="http://schemas.microsoft.com/office/powerpoint/2010/main" val="1773040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FDEC6E32-63C3-4A35-8E72-1D4255F9F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1" y="387499"/>
            <a:ext cx="5658292" cy="2781865"/>
          </a:xfrm>
          <a:prstGeom prst="rect">
            <a:avLst/>
          </a:prstGeom>
        </p:spPr>
      </p:pic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B7DD4509-611E-41C8-9E1E-CE8CE57A7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72" y="387499"/>
            <a:ext cx="5658292" cy="2599339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0B935575-D3D2-4861-BE74-EDB749F06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72" y="3402419"/>
            <a:ext cx="8503091" cy="316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72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C73648-4C29-4F2B-9897-CCBA4B9D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references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27C316-A562-42C8-BE8B-07D56EE86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16767"/>
            <a:ext cx="4281799" cy="4884821"/>
          </a:xfrm>
        </p:spPr>
        <p:txBody>
          <a:bodyPr>
            <a:normAutofit lnSpcReduction="10000"/>
          </a:bodyPr>
          <a:lstStyle/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Ashworth, S. (2012). Electoral Accountability: Recent Theoretical and Empirical Work.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Annual Review of Political Science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(1), 183–201. https://doi.org/10.1146/annurev-polisci-031710-103823 </a:t>
            </a: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Bank, W. (2016).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Making Politics Work for Development: Harnessing Transparency and Citizen Engagement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The World Bank. </a:t>
            </a: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Bhandari, A.,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Larreguy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H., &amp; Marshall, J. (n.d.). Able and Mostly Willing: An Empirical Anatomy of Information’s Effect on Voter-Driven Accountability in Senegal.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American Journal of Political Science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n/a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(n/a). https://doi.org/https://doi.org/10.1111/ajps.12591 </a:t>
            </a: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Brennan, J. (2016).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Against democracy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Princeton University Press. </a:t>
            </a: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Campbell, R., &amp; Cowley, P. (2014). What Voters Want: Reactions to Candidate Characteristics in a Survey Experiment.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Political Studies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62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(4), 745–765. https://doi.org/10.1111/1467-9248.12048 </a:t>
            </a: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Caplan, B. (2011).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The Myth of the Rational Voter: Why Democracies Choose Bad Policies-New Edition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Princeton University Press. </a:t>
            </a:r>
          </a:p>
          <a:p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Dunning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T., Grossman, G., Humphreys, M., Hyde, S. D., McIntosh, C., 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Nellis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G., 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Adida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C. L., 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Arias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E., 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Bicalho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C., Boas, T. C., &amp; 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others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(2019). 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Voter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information 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campaigns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political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accountability: Cumulative 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findings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from a 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preregistered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meta-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analysis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of </a:t>
            </a:r>
            <a:r>
              <a:rPr lang="it-IT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coordinated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trials. </a:t>
            </a:r>
            <a:r>
              <a:rPr lang="it-IT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Science </a:t>
            </a:r>
            <a:r>
              <a:rPr lang="it-IT" sz="1000" b="0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Advances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it-IT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r>
              <a:rPr lang="it-IT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(7), eaaw2612. </a:t>
            </a: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Fearon, J. D. (1999). Electoral Accountability and the Control of Politicians: Selecting Good Types versus Sanctioning Poor Performance. In A.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Przeworski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S. C. Stokes, &amp; B.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Manin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(Eds.),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Democracy, Accountability, and Representation 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(pp. 55–97). Cambridge University Press. https://doi.org/10.1017/CBO9781139175104.003 </a:t>
            </a: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Grossman, G.,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Michelitch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K., &amp; Prato, C. (2020).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The Effect of Sustained Transparency on Electoral Accountability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A25382-5A22-41CB-863C-A07A26A0777F}"/>
              </a:ext>
            </a:extLst>
          </p:cNvPr>
          <p:cNvSpPr txBox="1"/>
          <p:nvPr/>
        </p:nvSpPr>
        <p:spPr>
          <a:xfrm>
            <a:off x="6886076" y="1774701"/>
            <a:ext cx="4847223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International, T. (2021). </a:t>
            </a:r>
            <a:r>
              <a:rPr lang="fr-FR" sz="11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Corruption Perceptions Index 2020</a:t>
            </a:r>
            <a:r>
              <a:rPr lang="fr-FR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https://images.transparencycdn.org/images/CPI2020_Report_EN_0802-WEB-1_2021-02-08-103053.pdf </a:t>
            </a:r>
          </a:p>
          <a:p>
            <a:endParaRPr lang="fr-FR" sz="11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1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Leiser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D., &amp; Shemesh, Y. (2018). </a:t>
            </a:r>
            <a:r>
              <a:rPr lang="en-US" sz="11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How we misunderstand economics and why it matters: The psychology of bias, distortion and conspiracy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Routledge London and New York. </a:t>
            </a:r>
          </a:p>
          <a:p>
            <a:endParaRPr lang="en-US" sz="11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McGee, R., &amp; </a:t>
            </a:r>
            <a:r>
              <a:rPr lang="en-US" sz="11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Gaventa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J. (2011). Shifting Power? Assessing the Impact of Transparency and Accountability Initiatives. </a:t>
            </a:r>
            <a:r>
              <a:rPr lang="en-US" sz="11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IDS Working Papers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1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2011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(383), 1–39. https://doi.org/https://doi.org/10.1111/j.2040-0209.2011.00383\_2.x </a:t>
            </a:r>
          </a:p>
          <a:p>
            <a:endParaRPr lang="en-US" sz="11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1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Mechtel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M. (2014). It’s the occupation, stupid! Explaining candidates’ success in low-information elections. </a:t>
            </a:r>
            <a:r>
              <a:rPr lang="en-US" sz="11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European Journal of Political Economy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1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33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53–70. </a:t>
            </a:r>
          </a:p>
          <a:p>
            <a:endParaRPr lang="en-US" sz="11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Pande, R. (2011). Can Informed Voters Enforce Better Governance? Experiments in Low Income Democracies. </a:t>
            </a:r>
            <a:r>
              <a:rPr lang="en-US" sz="11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Annual Review of Economics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1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215–237. </a:t>
            </a:r>
          </a:p>
          <a:p>
            <a:endParaRPr lang="en-US" sz="11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Pande, R., Banerjee, A., Green, D., &amp; McManus, J. (2014). Are Poor Voters Indifferent to Whether Elected Leaders are Criminal or Corrupt? A Vignette Experiment in Rural India. </a:t>
            </a:r>
            <a:r>
              <a:rPr lang="en-US" sz="11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Political Communications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1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31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391–407. </a:t>
            </a:r>
          </a:p>
          <a:p>
            <a:endParaRPr lang="en-US" sz="11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Pande, R., Banerjee, A., &amp; Walton, M. (2012). </a:t>
            </a:r>
            <a:r>
              <a:rPr lang="en-US" sz="11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Delhi’s Slum-Dwellers: Deprivation, Preferences, and Political Engagement among the Urban Poor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International Growth Center. 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619937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5A0C9-F515-4CD0-B3C0-3355D461C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926001"/>
            <a:ext cx="9720073" cy="1499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Legge </a:t>
            </a:r>
            <a:r>
              <a:rPr lang="it-IT" sz="1800" i="1" dirty="0" err="1"/>
              <a:t>spazzacorrotti</a:t>
            </a:r>
            <a:r>
              <a:rPr lang="it-IT" sz="1800" i="1" dirty="0"/>
              <a:t> , L. 9 gennaio 2019</a:t>
            </a:r>
            <a:br>
              <a:rPr lang="it-IT" sz="1800" dirty="0"/>
            </a:br>
            <a:r>
              <a:rPr lang="it-IT" sz="1800" i="1" dirty="0">
                <a:solidFill>
                  <a:srgbClr val="FF0000"/>
                </a:solidFill>
              </a:rPr>
              <a:t>Misure per il contrasto dei reati contro la pubblica amministrazione, </a:t>
            </a:r>
            <a:r>
              <a:rPr lang="it-IT" sz="1800" i="1" dirty="0" err="1">
                <a:solidFill>
                  <a:srgbClr val="FF0000"/>
                </a:solidFill>
              </a:rPr>
              <a:t>nonche</a:t>
            </a:r>
            <a:r>
              <a:rPr lang="it-IT" sz="1800" i="1" dirty="0">
                <a:solidFill>
                  <a:srgbClr val="FF0000"/>
                </a:solidFill>
              </a:rPr>
              <a:t>' in materia di prescrizione del reato </a:t>
            </a:r>
            <a:r>
              <a:rPr lang="it-IT" sz="1800" i="1" dirty="0">
                <a:solidFill>
                  <a:srgbClr val="00B0F0"/>
                </a:solidFill>
              </a:rPr>
              <a:t>e in materia di trasparenza dei partiti e movimenti politici.</a:t>
            </a:r>
          </a:p>
        </p:txBody>
      </p:sp>
      <p:cxnSp>
        <p:nvCxnSpPr>
          <p:cNvPr id="10" name="Connettore a gomito 9">
            <a:extLst>
              <a:ext uri="{FF2B5EF4-FFF2-40B4-BE49-F238E27FC236}">
                <a16:creationId xmlns:a16="http://schemas.microsoft.com/office/drawing/2014/main" id="{570EB6ED-D169-4C4A-9156-289BC64243CA}"/>
              </a:ext>
            </a:extLst>
          </p:cNvPr>
          <p:cNvCxnSpPr>
            <a:cxnSpLocks/>
            <a:stCxn id="3" idx="1"/>
            <a:endCxn id="11" idx="1"/>
          </p:cNvCxnSpPr>
          <p:nvPr/>
        </p:nvCxnSpPr>
        <p:spPr>
          <a:xfrm rot="10800000" flipH="1" flipV="1">
            <a:off x="1024127" y="2675808"/>
            <a:ext cx="1057824" cy="637963"/>
          </a:xfrm>
          <a:prstGeom prst="bentConnector3">
            <a:avLst>
              <a:gd name="adj1" fmla="val -2161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43A9BA-D6C7-47D3-AA98-201740486857}"/>
              </a:ext>
            </a:extLst>
          </p:cNvPr>
          <p:cNvSpPr txBox="1"/>
          <p:nvPr/>
        </p:nvSpPr>
        <p:spPr>
          <a:xfrm>
            <a:off x="2081951" y="2898273"/>
            <a:ext cx="2708031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Norme contro la corruzione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C473E51-2D2A-429E-90C9-0265AF3660AC}"/>
              </a:ext>
            </a:extLst>
          </p:cNvPr>
          <p:cNvSpPr txBox="1"/>
          <p:nvPr/>
        </p:nvSpPr>
        <p:spPr>
          <a:xfrm>
            <a:off x="8115300" y="3648670"/>
            <a:ext cx="3259016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Norme per la trasparenza politica </a:t>
            </a:r>
          </a:p>
          <a:p>
            <a:pPr algn="ctr"/>
            <a:r>
              <a:rPr lang="it-IT" sz="2400" dirty="0"/>
              <a:t>(per prevenire la corruzione?)</a:t>
            </a:r>
          </a:p>
        </p:txBody>
      </p: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7B03B43E-A4F7-46B4-A29B-B890625B0C38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728277" y="2586182"/>
            <a:ext cx="3016531" cy="106248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19F00BC-55EB-41D2-9393-9D7270BD05BA}"/>
              </a:ext>
            </a:extLst>
          </p:cNvPr>
          <p:cNvSpPr txBox="1"/>
          <p:nvPr/>
        </p:nvSpPr>
        <p:spPr>
          <a:xfrm>
            <a:off x="3469261" y="4942677"/>
            <a:ext cx="3259016" cy="120032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Pubblicazione di Curriculum e Certificati Penali di tutti i candidati</a:t>
            </a:r>
          </a:p>
        </p:txBody>
      </p:sp>
      <p:cxnSp>
        <p:nvCxnSpPr>
          <p:cNvPr id="17" name="Connettore a gomito 16">
            <a:extLst>
              <a:ext uri="{FF2B5EF4-FFF2-40B4-BE49-F238E27FC236}">
                <a16:creationId xmlns:a16="http://schemas.microsoft.com/office/drawing/2014/main" id="{8D76E296-71CF-4C7A-9B4E-AF720E59946E}"/>
              </a:ext>
            </a:extLst>
          </p:cNvPr>
          <p:cNvCxnSpPr>
            <a:cxnSpLocks/>
            <a:stCxn id="12" idx="1"/>
            <a:endCxn id="16" idx="3"/>
          </p:cNvCxnSpPr>
          <p:nvPr/>
        </p:nvCxnSpPr>
        <p:spPr>
          <a:xfrm rot="10800000" flipV="1">
            <a:off x="6728278" y="4433500"/>
            <a:ext cx="1387023" cy="110934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 descr="Immagine che contiene persona, tuta, posando&#10;&#10;Descrizione generata automaticamente">
            <a:extLst>
              <a:ext uri="{FF2B5EF4-FFF2-40B4-BE49-F238E27FC236}">
                <a16:creationId xmlns:a16="http://schemas.microsoft.com/office/drawing/2014/main" id="{7EA7038B-5BE7-4315-ADB6-7C8E3DA9A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" y="2625548"/>
            <a:ext cx="7078913" cy="4227683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5CE3041F-F8DD-409D-8D76-8A70EA247D54}"/>
              </a:ext>
            </a:extLst>
          </p:cNvPr>
          <p:cNvGrpSpPr/>
          <p:nvPr/>
        </p:nvGrpSpPr>
        <p:grpSpPr>
          <a:xfrm>
            <a:off x="6069186" y="3126396"/>
            <a:ext cx="6122814" cy="3717798"/>
            <a:chOff x="5802615" y="2914270"/>
            <a:chExt cx="6122814" cy="3717798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0ED04BFB-E54E-48B2-8873-9BF1773A2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2615" y="2914270"/>
              <a:ext cx="6122814" cy="3717798"/>
            </a:xfrm>
            <a:prstGeom prst="rect">
              <a:avLst/>
            </a:prstGeom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EA49CC5E-ABE0-477C-94F3-E08FB379D040}"/>
                </a:ext>
              </a:extLst>
            </p:cNvPr>
            <p:cNvSpPr/>
            <p:nvPr/>
          </p:nvSpPr>
          <p:spPr>
            <a:xfrm>
              <a:off x="6208295" y="3254550"/>
              <a:ext cx="5132856" cy="44796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0D04722-77C2-49A8-93C9-4288D9D9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GLI INTERVENTI NORMATIVI</a:t>
            </a:r>
          </a:p>
        </p:txBody>
      </p:sp>
    </p:spTree>
    <p:extLst>
      <p:ext uri="{BB962C8B-B14F-4D97-AF65-F5344CB8AC3E}">
        <p14:creationId xmlns:p14="http://schemas.microsoft.com/office/powerpoint/2010/main" val="205788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60C9E0-366E-455D-85E4-750CF0E7E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https://www.tylervigen.com/spurious-correlations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B46ED1-530B-47EF-8071-1AA63A23D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66" y="2239377"/>
            <a:ext cx="91916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20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EE65-76C8-499C-A3D0-271297DDE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PubBlicazione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curriculum vitae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0A250-92AE-440A-8847-886A04D3F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Art.1 comma 14: Entro il quattordicesimo giorno  antecedente  la  data  delle</a:t>
            </a:r>
          </a:p>
          <a:p>
            <a:r>
              <a:rPr lang="it-IT" dirty="0"/>
              <a:t>elezioni (….) i  partiti  e  i movimenti politici (….)hanno l'obbligo di pubblicare, nel proprio sito  internet  ovvero, per le liste di cui al citato primo periodo del comma  11,  nel  sito internet  del  partito  o  del  movimento  politico  (…) il </a:t>
            </a:r>
            <a:r>
              <a:rPr lang="it-IT" dirty="0">
                <a:solidFill>
                  <a:srgbClr val="C00000"/>
                </a:solidFill>
              </a:rPr>
              <a:t>curriculum  vitae  di  ciascun  candidato</a:t>
            </a:r>
            <a:r>
              <a:rPr lang="it-IT" dirty="0"/>
              <a:t> (…) e il relativo </a:t>
            </a:r>
            <a:r>
              <a:rPr lang="it-IT" dirty="0">
                <a:solidFill>
                  <a:srgbClr val="C00000"/>
                </a:solidFill>
              </a:rPr>
              <a:t>certificato del casellario giudiziale</a:t>
            </a:r>
          </a:p>
          <a:p>
            <a:endParaRPr lang="it-IT" dirty="0">
              <a:solidFill>
                <a:srgbClr val="C00000"/>
              </a:solidFill>
            </a:endParaRPr>
          </a:p>
          <a:p>
            <a:r>
              <a:rPr lang="it-IT" dirty="0"/>
              <a:t>Art.1 comma 15: Pubblicazione sul sito del ministero dell’interno o del comune/regione in cui si svolgono le elezioni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450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2957E-FF15-4B7B-93ED-2BCD13E08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589806"/>
            <a:ext cx="9720073" cy="2183363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Da dove </a:t>
            </a:r>
            <a:r>
              <a:rPr lang="en-GB" sz="6000" dirty="0" err="1"/>
              <a:t>viene</a:t>
            </a:r>
            <a:r>
              <a:rPr lang="en-GB" sz="6000" dirty="0"/>
              <a:t> la </a:t>
            </a:r>
            <a:r>
              <a:rPr lang="en-GB" sz="6000" dirty="0" err="1"/>
              <a:t>domanda</a:t>
            </a:r>
            <a:r>
              <a:rPr lang="en-GB" sz="6000" dirty="0"/>
              <a:t> di </a:t>
            </a:r>
            <a:r>
              <a:rPr lang="en-GB" sz="6000" dirty="0" err="1"/>
              <a:t>Trasparenza</a:t>
            </a:r>
            <a:r>
              <a:rPr lang="en-GB" sz="6000" dirty="0"/>
              <a:t> </a:t>
            </a:r>
            <a:r>
              <a:rPr lang="en-GB" sz="6000" dirty="0" err="1"/>
              <a:t>Politica</a:t>
            </a:r>
            <a:r>
              <a:rPr lang="en-GB" sz="60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7160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D751-39BA-4D83-8DA3-5A114A5B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61" y="1042416"/>
            <a:ext cx="9720072" cy="1499616"/>
          </a:xfrm>
        </p:spPr>
        <p:txBody>
          <a:bodyPr/>
          <a:lstStyle/>
          <a:p>
            <a:pPr algn="ctr"/>
            <a:r>
              <a:rPr lang="en-GB" dirty="0"/>
              <a:t>Un MODELLO </a:t>
            </a:r>
            <a:r>
              <a:rPr lang="en-GB" i="1" dirty="0"/>
              <a:t>BANALE</a:t>
            </a:r>
            <a:r>
              <a:rPr lang="en-GB" dirty="0"/>
              <a:t>  </a:t>
            </a:r>
            <a:br>
              <a:rPr lang="en-GB" dirty="0"/>
            </a:br>
            <a:r>
              <a:rPr lang="en-GB" dirty="0"/>
              <a:t>DI POLITICAL ACCOUNTABILITY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AA07F0-8BF9-4A2C-9AEF-9214DDB80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225" y="3007337"/>
            <a:ext cx="5823485" cy="1765832"/>
          </a:xfrm>
          <a:prstGeom prst="rect">
            <a:avLst/>
          </a:prstGeom>
        </p:spPr>
      </p:pic>
      <p:pic>
        <p:nvPicPr>
          <p:cNvPr id="5" name="Segnaposto contenuto 10">
            <a:extLst>
              <a:ext uri="{FF2B5EF4-FFF2-40B4-BE49-F238E27FC236}">
                <a16:creationId xmlns:a16="http://schemas.microsoft.com/office/drawing/2014/main" id="{2A680AF9-9A33-4EE0-AC09-5CC0F10B8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630" y="2870035"/>
            <a:ext cx="2058867" cy="205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6177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60F97AC-7F27-495B-AFBF-8717FEAC9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9450" y="3142070"/>
            <a:ext cx="2019949" cy="612501"/>
          </a:xfrm>
          <a:prstGeom prst="rect">
            <a:avLst/>
          </a:prstGeom>
        </p:spPr>
      </p:pic>
      <p:pic>
        <p:nvPicPr>
          <p:cNvPr id="5" name="Segnaposto contenuto 10">
            <a:extLst>
              <a:ext uri="{FF2B5EF4-FFF2-40B4-BE49-F238E27FC236}">
                <a16:creationId xmlns:a16="http://schemas.microsoft.com/office/drawing/2014/main" id="{3BB7C797-3FD4-49F1-9684-904D31345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78" y="2659513"/>
            <a:ext cx="727182" cy="727182"/>
          </a:xfrm>
        </p:spPr>
      </p:pic>
      <p:cxnSp>
        <p:nvCxnSpPr>
          <p:cNvPr id="6" name="Connettore a gomito 5">
            <a:extLst>
              <a:ext uri="{FF2B5EF4-FFF2-40B4-BE49-F238E27FC236}">
                <a16:creationId xmlns:a16="http://schemas.microsoft.com/office/drawing/2014/main" id="{D272773F-A777-460A-B756-B19F6439CEB1}"/>
              </a:ext>
            </a:extLst>
          </p:cNvPr>
          <p:cNvCxnSpPr>
            <a:cxnSpLocks/>
            <a:stCxn id="4" idx="0"/>
            <a:endCxn id="5" idx="0"/>
          </p:cNvCxnSpPr>
          <p:nvPr/>
        </p:nvCxnSpPr>
        <p:spPr>
          <a:xfrm rot="5400000" flipH="1" flipV="1">
            <a:off x="5891718" y="-1232780"/>
            <a:ext cx="482557" cy="8267145"/>
          </a:xfrm>
          <a:prstGeom prst="bentConnector3">
            <a:avLst>
              <a:gd name="adj1" fmla="val 147373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B5B0DA-806B-4BA0-9A6A-C297B0CF40C9}"/>
              </a:ext>
            </a:extLst>
          </p:cNvPr>
          <p:cNvSpPr txBox="1"/>
          <p:nvPr/>
        </p:nvSpPr>
        <p:spPr>
          <a:xfrm>
            <a:off x="8563757" y="5400810"/>
            <a:ext cx="1776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Producono beni pubblici (policy, strade, legislazione, …</a:t>
            </a:r>
            <a:r>
              <a:rPr lang="it-IT" sz="1400" dirty="0" err="1"/>
              <a:t>etc</a:t>
            </a:r>
            <a:r>
              <a:rPr lang="it-IT" sz="1400" dirty="0"/>
              <a:t>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E732E52-84E1-4FFE-87B2-FA9AB14D7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876" y="4775182"/>
            <a:ext cx="489701" cy="489701"/>
          </a:xfrm>
          <a:prstGeom prst="rect">
            <a:avLst/>
          </a:prstGeom>
        </p:spPr>
      </p:pic>
      <p:cxnSp>
        <p:nvCxnSpPr>
          <p:cNvPr id="10" name="Connettore a gomito 9">
            <a:extLst>
              <a:ext uri="{FF2B5EF4-FFF2-40B4-BE49-F238E27FC236}">
                <a16:creationId xmlns:a16="http://schemas.microsoft.com/office/drawing/2014/main" id="{EC0248B5-368C-4972-B42C-D526BC5136E5}"/>
              </a:ext>
            </a:extLst>
          </p:cNvPr>
          <p:cNvCxnSpPr>
            <a:stCxn id="5" idx="2"/>
            <a:endCxn id="9" idx="0"/>
          </p:cNvCxnSpPr>
          <p:nvPr/>
        </p:nvCxnSpPr>
        <p:spPr>
          <a:xfrm rot="5400000">
            <a:off x="8946905" y="3455517"/>
            <a:ext cx="1388487" cy="1250842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a gomito 10">
            <a:extLst>
              <a:ext uri="{FF2B5EF4-FFF2-40B4-BE49-F238E27FC236}">
                <a16:creationId xmlns:a16="http://schemas.microsoft.com/office/drawing/2014/main" id="{873A4FB0-D03B-44E0-8DEE-2EF531B06952}"/>
              </a:ext>
            </a:extLst>
          </p:cNvPr>
          <p:cNvCxnSpPr>
            <a:cxnSpLocks/>
            <a:stCxn id="4" idx="2"/>
            <a:endCxn id="9" idx="1"/>
          </p:cNvCxnSpPr>
          <p:nvPr/>
        </p:nvCxnSpPr>
        <p:spPr>
          <a:xfrm rot="16200000" flipH="1">
            <a:off x="4752419" y="1001576"/>
            <a:ext cx="1265462" cy="6771452"/>
          </a:xfrm>
          <a:prstGeom prst="bentConnector2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14B9F2D-24AE-40BA-ABEE-0DF7D9A2BCCC}"/>
              </a:ext>
            </a:extLst>
          </p:cNvPr>
          <p:cNvSpPr txBox="1"/>
          <p:nvPr/>
        </p:nvSpPr>
        <p:spPr>
          <a:xfrm>
            <a:off x="7184138" y="4513995"/>
            <a:ext cx="12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Valutano i risultati</a:t>
            </a:r>
          </a:p>
        </p:txBody>
      </p: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F55082CC-80EC-4C37-BA7D-BDF8A542D0AF}"/>
              </a:ext>
            </a:extLst>
          </p:cNvPr>
          <p:cNvCxnSpPr>
            <a:cxnSpLocks/>
            <a:stCxn id="12" idx="0"/>
            <a:endCxn id="5" idx="1"/>
          </p:cNvCxnSpPr>
          <p:nvPr/>
        </p:nvCxnSpPr>
        <p:spPr>
          <a:xfrm rot="5400000" flipH="1" flipV="1">
            <a:off x="8112575" y="2723593"/>
            <a:ext cx="1490891" cy="2089915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D5FC9C6-4072-46F2-B5E0-7B1484A2AF65}"/>
              </a:ext>
            </a:extLst>
          </p:cNvPr>
          <p:cNvSpPr txBox="1"/>
          <p:nvPr/>
        </p:nvSpPr>
        <p:spPr>
          <a:xfrm>
            <a:off x="8706306" y="2431922"/>
            <a:ext cx="1084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Rieleggano i politici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B9D015F-0667-4A68-A577-C3DEE6CB2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383" y="4523539"/>
            <a:ext cx="661523" cy="66152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C9EA960-6D6E-437F-B4CD-868DE37AA5B6}"/>
              </a:ext>
            </a:extLst>
          </p:cNvPr>
          <p:cNvSpPr txBox="1"/>
          <p:nvPr/>
        </p:nvSpPr>
        <p:spPr>
          <a:xfrm>
            <a:off x="915042" y="2781330"/>
            <a:ext cx="108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ELETTORI</a:t>
            </a:r>
          </a:p>
        </p:txBody>
      </p:sp>
      <p:cxnSp>
        <p:nvCxnSpPr>
          <p:cNvPr id="19" name="Connettore a gomito 18">
            <a:extLst>
              <a:ext uri="{FF2B5EF4-FFF2-40B4-BE49-F238E27FC236}">
                <a16:creationId xmlns:a16="http://schemas.microsoft.com/office/drawing/2014/main" id="{7EFE8D1C-5CCA-436A-8E7D-5599C336ED6A}"/>
              </a:ext>
            </a:extLst>
          </p:cNvPr>
          <p:cNvCxnSpPr>
            <a:stCxn id="5" idx="2"/>
            <a:endCxn id="15" idx="0"/>
          </p:cNvCxnSpPr>
          <p:nvPr/>
        </p:nvCxnSpPr>
        <p:spPr>
          <a:xfrm rot="16200000" flipH="1">
            <a:off x="10342435" y="3310829"/>
            <a:ext cx="1136844" cy="1288576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28E1BF3-FCC8-4A70-A4E0-00B3EB299AF3}"/>
              </a:ext>
            </a:extLst>
          </p:cNvPr>
          <p:cNvSpPr txBox="1"/>
          <p:nvPr/>
        </p:nvSpPr>
        <p:spPr>
          <a:xfrm>
            <a:off x="10929723" y="5349096"/>
            <a:ext cx="1250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Producono il vantaggio privato (corruzione)</a:t>
            </a:r>
          </a:p>
        </p:txBody>
      </p:sp>
      <p:cxnSp>
        <p:nvCxnSpPr>
          <p:cNvPr id="22" name="Connettore a gomito 21">
            <a:extLst>
              <a:ext uri="{FF2B5EF4-FFF2-40B4-BE49-F238E27FC236}">
                <a16:creationId xmlns:a16="http://schemas.microsoft.com/office/drawing/2014/main" id="{DBFF9D62-8005-44F4-B71B-2B7745D017A7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 flipH="1">
            <a:off x="6434744" y="1182802"/>
            <a:ext cx="266390" cy="9974413"/>
          </a:xfrm>
          <a:prstGeom prst="bentConnector4">
            <a:avLst>
              <a:gd name="adj1" fmla="val -85814"/>
              <a:gd name="adj2" fmla="val 53135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Elemento grafico 22" descr="Secchio e straccio con riempimento a tinta unita">
            <a:extLst>
              <a:ext uri="{FF2B5EF4-FFF2-40B4-BE49-F238E27FC236}">
                <a16:creationId xmlns:a16="http://schemas.microsoft.com/office/drawing/2014/main" id="{23089DDD-4578-4BB3-8058-856EF38EFA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4973" y="5566574"/>
            <a:ext cx="443404" cy="44340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8608EFA-EDD9-433A-B12A-B88223081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00000">
            <a:off x="698856" y="5645315"/>
            <a:ext cx="309458" cy="609678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3E75A9A-0026-4FE2-9755-9AE75DD8EDA5}"/>
              </a:ext>
            </a:extLst>
          </p:cNvPr>
          <p:cNvSpPr txBox="1"/>
          <p:nvPr/>
        </p:nvSpPr>
        <p:spPr>
          <a:xfrm>
            <a:off x="819038" y="5253560"/>
            <a:ext cx="94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Non viene rieletto</a:t>
            </a:r>
          </a:p>
        </p:txBody>
      </p:sp>
      <p:sp>
        <p:nvSpPr>
          <p:cNvPr id="17" name="Titolo 16">
            <a:extLst>
              <a:ext uri="{FF2B5EF4-FFF2-40B4-BE49-F238E27FC236}">
                <a16:creationId xmlns:a16="http://schemas.microsoft.com/office/drawing/2014/main" id="{A73D4DB4-FA4E-4242-B478-ABC1154B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TRASPARENZA POLITICA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363CF4C-59D5-4CE6-B82A-AB1048ECFF45}"/>
              </a:ext>
            </a:extLst>
          </p:cNvPr>
          <p:cNvSpPr/>
          <p:nvPr/>
        </p:nvSpPr>
        <p:spPr>
          <a:xfrm>
            <a:off x="8383432" y="4081112"/>
            <a:ext cx="3761542" cy="2659258"/>
          </a:xfrm>
          <a:prstGeom prst="rect">
            <a:avLst/>
          </a:prstGeom>
          <a:solidFill>
            <a:schemeClr val="bg2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Le informazioni sulla qualità e tipologia di beni prodotti sono opache (poco trasparenti)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8A4F5B2-A891-4F59-8B1F-3384C9E62C49}"/>
              </a:ext>
            </a:extLst>
          </p:cNvPr>
          <p:cNvSpPr txBox="1"/>
          <p:nvPr/>
        </p:nvSpPr>
        <p:spPr>
          <a:xfrm>
            <a:off x="10422743" y="2248415"/>
            <a:ext cx="160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POLITICI</a:t>
            </a:r>
          </a:p>
        </p:txBody>
      </p:sp>
      <p:sp>
        <p:nvSpPr>
          <p:cNvPr id="32" name="CasellaDiTesto 11">
            <a:extLst>
              <a:ext uri="{FF2B5EF4-FFF2-40B4-BE49-F238E27FC236}">
                <a16:creationId xmlns:a16="http://schemas.microsoft.com/office/drawing/2014/main" id="{A432E0E4-65BA-4F01-BBA4-8F196037F786}"/>
              </a:ext>
            </a:extLst>
          </p:cNvPr>
          <p:cNvSpPr txBox="1"/>
          <p:nvPr/>
        </p:nvSpPr>
        <p:spPr>
          <a:xfrm>
            <a:off x="5171834" y="2084832"/>
            <a:ext cx="2246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… delegano</a:t>
            </a:r>
          </a:p>
        </p:txBody>
      </p:sp>
    </p:spTree>
    <p:extLst>
      <p:ext uri="{BB962C8B-B14F-4D97-AF65-F5344CB8AC3E}">
        <p14:creationId xmlns:p14="http://schemas.microsoft.com/office/powerpoint/2010/main" val="49676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20" grpId="0"/>
      <p:bldP spid="25" grpId="0"/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1663</TotalTime>
  <Words>1884</Words>
  <Application>Microsoft Office PowerPoint</Application>
  <PresentationFormat>Widescreen</PresentationFormat>
  <Paragraphs>221</Paragraphs>
  <Slides>50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Times New Roman</vt:lpstr>
      <vt:lpstr>Tw Cen MT</vt:lpstr>
      <vt:lpstr>Tw Cen MT Condensed</vt:lpstr>
      <vt:lpstr>Wingdings</vt:lpstr>
      <vt:lpstr>Wingdings 3</vt:lpstr>
      <vt:lpstr>Integrale</vt:lpstr>
      <vt:lpstr>L’effetto della trasparenza politica sul voto: un esperimento per le elezioni comunali di Roma 2021</vt:lpstr>
      <vt:lpstr>L’esperimento</vt:lpstr>
      <vt:lpstr>3 tipologie di TRASPARENZA</vt:lpstr>
      <vt:lpstr>PowerPoint Presentation</vt:lpstr>
      <vt:lpstr>GLI INTERVENTI NORMATIVI</vt:lpstr>
      <vt:lpstr>PubBlicazione dei curriculum vitae</vt:lpstr>
      <vt:lpstr>PowerPoint Presentation</vt:lpstr>
      <vt:lpstr>Un MODELLO BANALE   DI POLITICAL ACCOUNTABILITY</vt:lpstr>
      <vt:lpstr>TRASPARENZA POLITICA</vt:lpstr>
      <vt:lpstr>IL MECCANISMO</vt:lpstr>
      <vt:lpstr>DOMANDA DI RICERCA</vt:lpstr>
      <vt:lpstr>LA LETTERATURA</vt:lpstr>
      <vt:lpstr>DOMANDA DI RICERCA</vt:lpstr>
      <vt:lpstr>PowerPoint Presentation</vt:lpstr>
      <vt:lpstr>Il trattamento</vt:lpstr>
      <vt:lpstr>IL SITO INTERNET</vt:lpstr>
      <vt:lpstr>PowerPoint Presentation</vt:lpstr>
      <vt:lpstr>E poi ?</vt:lpstr>
      <vt:lpstr>RISULTATI</vt:lpstr>
      <vt:lpstr>Quali aspetti del voto</vt:lpstr>
      <vt:lpstr>Risultati</vt:lpstr>
      <vt:lpstr>CONFRONTO TRA LE MEDIE</vt:lpstr>
      <vt:lpstr>PowerPoint Presentation</vt:lpstr>
      <vt:lpstr>PowerPoint Presentation</vt:lpstr>
      <vt:lpstr>PowerPoint Presentation</vt:lpstr>
      <vt:lpstr>PowerPoint Presentation</vt:lpstr>
      <vt:lpstr>Sommario dei risultati</vt:lpstr>
      <vt:lpstr>Sommario dei risultati</vt:lpstr>
      <vt:lpstr>PUNTI DI FORZA</vt:lpstr>
      <vt:lpstr>LIMITI</vt:lpstr>
      <vt:lpstr>ALTRI STAKEHOLDER</vt:lpstr>
      <vt:lpstr>DOMANDA DI TRASPARENZA</vt:lpstr>
      <vt:lpstr>Chi ha visitato il sito?</vt:lpstr>
      <vt:lpstr>PowerPoint Presentation</vt:lpstr>
      <vt:lpstr>Conclusioni finali</vt:lpstr>
      <vt:lpstr>PowerPoint Presentation</vt:lpstr>
      <vt:lpstr>appendice</vt:lpstr>
      <vt:lpstr>APPENDICE</vt:lpstr>
      <vt:lpstr>Modello Probabilistico (LOGIT)</vt:lpstr>
      <vt:lpstr>RISULTATI 1</vt:lpstr>
      <vt:lpstr>RISULTATI 2</vt:lpstr>
      <vt:lpstr>RISULTATI 3</vt:lpstr>
      <vt:lpstr>PowerPoint Presentation</vt:lpstr>
      <vt:lpstr>RISULTATI 4</vt:lpstr>
      <vt:lpstr>PowerPoint Presentation</vt:lpstr>
      <vt:lpstr>PowerPoint Presentation</vt:lpstr>
      <vt:lpstr>CANDIDATI CONSIGLIO COMUNALE</vt:lpstr>
      <vt:lpstr>PowerPoint Presentation</vt:lpstr>
      <vt:lpstr>references</vt:lpstr>
      <vt:lpstr>https://www.tylervigen.com/spurious-correlations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L’effetto della trasparenza politica sul voto: un esperimento per le elezioni comunali di Roma 2021</dc:title>
  <dc:creator>Pinto Gabriele</dc:creator>
  <cp:lastModifiedBy>Gabriele Pinto</cp:lastModifiedBy>
  <cp:revision>45</cp:revision>
  <dcterms:created xsi:type="dcterms:W3CDTF">2021-11-30T09:53:06Z</dcterms:created>
  <dcterms:modified xsi:type="dcterms:W3CDTF">2022-02-17T18:29:18Z</dcterms:modified>
</cp:coreProperties>
</file>